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72" r:id="rId2"/>
  </p:sldMasterIdLst>
  <p:notesMasterIdLst>
    <p:notesMasterId r:id="rId152"/>
  </p:notesMasterIdLst>
  <p:handoutMasterIdLst>
    <p:handoutMasterId r:id="rId153"/>
  </p:handoutMasterIdLst>
  <p:sldIdLst>
    <p:sldId id="256" r:id="rId3"/>
    <p:sldId id="480" r:id="rId4"/>
    <p:sldId id="457" r:id="rId5"/>
    <p:sldId id="444" r:id="rId6"/>
    <p:sldId id="259" r:id="rId7"/>
    <p:sldId id="262" r:id="rId8"/>
    <p:sldId id="445" r:id="rId9"/>
    <p:sldId id="427" r:id="rId10"/>
    <p:sldId id="260" r:id="rId11"/>
    <p:sldId id="264" r:id="rId12"/>
    <p:sldId id="482" r:id="rId13"/>
    <p:sldId id="322" r:id="rId14"/>
    <p:sldId id="324" r:id="rId15"/>
    <p:sldId id="308" r:id="rId16"/>
    <p:sldId id="309" r:id="rId17"/>
    <p:sldId id="290" r:id="rId18"/>
    <p:sldId id="292" r:id="rId19"/>
    <p:sldId id="310" r:id="rId20"/>
    <p:sldId id="440" r:id="rId21"/>
    <p:sldId id="302" r:id="rId22"/>
    <p:sldId id="303" r:id="rId23"/>
    <p:sldId id="304" r:id="rId24"/>
    <p:sldId id="305" r:id="rId25"/>
    <p:sldId id="306" r:id="rId26"/>
    <p:sldId id="441" r:id="rId27"/>
    <p:sldId id="475" r:id="rId28"/>
    <p:sldId id="318" r:id="rId29"/>
    <p:sldId id="320" r:id="rId30"/>
    <p:sldId id="319" r:id="rId31"/>
    <p:sldId id="301" r:id="rId32"/>
    <p:sldId id="442" r:id="rId33"/>
    <p:sldId id="428" r:id="rId34"/>
    <p:sldId id="311" r:id="rId35"/>
    <p:sldId id="312" r:id="rId36"/>
    <p:sldId id="446" r:id="rId37"/>
    <p:sldId id="429" r:id="rId38"/>
    <p:sldId id="327" r:id="rId39"/>
    <p:sldId id="328" r:id="rId40"/>
    <p:sldId id="469" r:id="rId41"/>
    <p:sldId id="470" r:id="rId42"/>
    <p:sldId id="471" r:id="rId43"/>
    <p:sldId id="472" r:id="rId44"/>
    <p:sldId id="330" r:id="rId45"/>
    <p:sldId id="424" r:id="rId46"/>
    <p:sldId id="331" r:id="rId47"/>
    <p:sldId id="332" r:id="rId48"/>
    <p:sldId id="430" r:id="rId49"/>
    <p:sldId id="431" r:id="rId50"/>
    <p:sldId id="432" r:id="rId51"/>
    <p:sldId id="433"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443" r:id="rId68"/>
    <p:sldId id="351" r:id="rId69"/>
    <p:sldId id="352" r:id="rId70"/>
    <p:sldId id="447"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476" r:id="rId89"/>
    <p:sldId id="373" r:id="rId90"/>
    <p:sldId id="374" r:id="rId91"/>
    <p:sldId id="448" r:id="rId92"/>
    <p:sldId id="378" r:id="rId93"/>
    <p:sldId id="379" r:id="rId94"/>
    <p:sldId id="380" r:id="rId95"/>
    <p:sldId id="451" r:id="rId96"/>
    <p:sldId id="381" r:id="rId97"/>
    <p:sldId id="452" r:id="rId98"/>
    <p:sldId id="382" r:id="rId99"/>
    <p:sldId id="383" r:id="rId100"/>
    <p:sldId id="384" r:id="rId101"/>
    <p:sldId id="385" r:id="rId102"/>
    <p:sldId id="459" r:id="rId103"/>
    <p:sldId id="458" r:id="rId104"/>
    <p:sldId id="460" r:id="rId105"/>
    <p:sldId id="461" r:id="rId106"/>
    <p:sldId id="462" r:id="rId107"/>
    <p:sldId id="463" r:id="rId108"/>
    <p:sldId id="386" r:id="rId109"/>
    <p:sldId id="464" r:id="rId110"/>
    <p:sldId id="465" r:id="rId111"/>
    <p:sldId id="467" r:id="rId112"/>
    <p:sldId id="466" r:id="rId113"/>
    <p:sldId id="468" r:id="rId114"/>
    <p:sldId id="387" r:id="rId115"/>
    <p:sldId id="477" r:id="rId116"/>
    <p:sldId id="388" r:id="rId117"/>
    <p:sldId id="389" r:id="rId118"/>
    <p:sldId id="449" r:id="rId119"/>
    <p:sldId id="481" r:id="rId120"/>
    <p:sldId id="394" r:id="rId121"/>
    <p:sldId id="454" r:id="rId122"/>
    <p:sldId id="455" r:id="rId123"/>
    <p:sldId id="396" r:id="rId124"/>
    <p:sldId id="397" r:id="rId125"/>
    <p:sldId id="398" r:id="rId126"/>
    <p:sldId id="399" r:id="rId127"/>
    <p:sldId id="400" r:id="rId128"/>
    <p:sldId id="402" r:id="rId129"/>
    <p:sldId id="478" r:id="rId130"/>
    <p:sldId id="393" r:id="rId131"/>
    <p:sldId id="403" r:id="rId132"/>
    <p:sldId id="456" r:id="rId133"/>
    <p:sldId id="473" r:id="rId134"/>
    <p:sldId id="450" r:id="rId135"/>
    <p:sldId id="407" r:id="rId136"/>
    <p:sldId id="408" r:id="rId137"/>
    <p:sldId id="409" r:id="rId138"/>
    <p:sldId id="410" r:id="rId139"/>
    <p:sldId id="411" r:id="rId140"/>
    <p:sldId id="412" r:id="rId141"/>
    <p:sldId id="413" r:id="rId142"/>
    <p:sldId id="414" r:id="rId143"/>
    <p:sldId id="415" r:id="rId144"/>
    <p:sldId id="416" r:id="rId145"/>
    <p:sldId id="417" r:id="rId146"/>
    <p:sldId id="479" r:id="rId147"/>
    <p:sldId id="418" r:id="rId148"/>
    <p:sldId id="419" r:id="rId149"/>
    <p:sldId id="425" r:id="rId150"/>
    <p:sldId id="474" r:id="rId151"/>
  </p:sldIdLst>
  <p:sldSz cx="12192000" cy="6858000"/>
  <p:notesSz cx="9296400" cy="70104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4AA5"/>
    <a:srgbClr val="00429A"/>
    <a:srgbClr val="0042C8"/>
    <a:srgbClr val="004286"/>
    <a:srgbClr val="D09E00"/>
    <a:srgbClr val="001A34"/>
    <a:srgbClr val="00508C"/>
    <a:srgbClr val="004F8A"/>
    <a:srgbClr val="003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0A567C-F21A-4DD6-BFBB-93BD57AB6A1A}" v="1" dt="2023-04-27T13:07:55.868"/>
    <p1510:client id="{5CE9D214-34F6-4D66-8722-8AAAC188B8E3}" v="11" dt="2023-04-27T13:28:25.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9214" autoAdjust="0"/>
    <p:restoredTop sz="78097" autoAdjust="0"/>
  </p:normalViewPr>
  <p:slideViewPr>
    <p:cSldViewPr>
      <p:cViewPr varScale="1">
        <p:scale>
          <a:sx n="98" d="100"/>
          <a:sy n="98" d="100"/>
        </p:scale>
        <p:origin x="75" y="85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2" d="100"/>
          <a:sy n="72" d="100"/>
        </p:scale>
        <p:origin x="-1914"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microsoft.com/office/2015/10/relationships/revisionInfo" Target="revisionInfo.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presProps" Target="pres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ff Davis" userId="a5de8518284b6be4" providerId="LiveId" clId="{5CE9D214-34F6-4D66-8722-8AAAC188B8E3}"/>
    <pc:docChg chg="delSld modSld modMainMaster">
      <pc:chgData name="Geoff Davis" userId="a5de8518284b6be4" providerId="LiveId" clId="{5CE9D214-34F6-4D66-8722-8AAAC188B8E3}" dt="2023-04-27T13:29:00.540" v="49" actId="207"/>
      <pc:docMkLst>
        <pc:docMk/>
      </pc:docMkLst>
      <pc:sldChg chg="modSp mod">
        <pc:chgData name="Geoff Davis" userId="a5de8518284b6be4" providerId="LiveId" clId="{5CE9D214-34F6-4D66-8722-8AAAC188B8E3}" dt="2023-04-27T13:27:18.682" v="1" actId="207"/>
        <pc:sldMkLst>
          <pc:docMk/>
          <pc:sldMk cId="0" sldId="262"/>
        </pc:sldMkLst>
        <pc:spChg chg="mod">
          <ac:chgData name="Geoff Davis" userId="a5de8518284b6be4" providerId="LiveId" clId="{5CE9D214-34F6-4D66-8722-8AAAC188B8E3}" dt="2023-04-27T13:27:18.682" v="1" actId="207"/>
          <ac:spMkLst>
            <pc:docMk/>
            <pc:sldMk cId="0" sldId="262"/>
            <ac:spMk id="6" creationId="{00000000-0000-0000-0000-000000000000}"/>
          </ac:spMkLst>
        </pc:spChg>
      </pc:sldChg>
      <pc:sldChg chg="del">
        <pc:chgData name="Geoff Davis" userId="a5de8518284b6be4" providerId="LiveId" clId="{5CE9D214-34F6-4D66-8722-8AAAC188B8E3}" dt="2023-04-27T13:27:05.422" v="0" actId="2696"/>
        <pc:sldMkLst>
          <pc:docMk/>
          <pc:sldMk cId="3017943293" sldId="483"/>
        </pc:sldMkLst>
      </pc:sldChg>
      <pc:sldMasterChg chg="modSldLayout">
        <pc:chgData name="Geoff Davis" userId="a5de8518284b6be4" providerId="LiveId" clId="{5CE9D214-34F6-4D66-8722-8AAAC188B8E3}" dt="2023-04-27T13:29:00.540" v="49" actId="207"/>
        <pc:sldMasterMkLst>
          <pc:docMk/>
          <pc:sldMasterMk cId="0" sldId="2147483672"/>
        </pc:sldMasterMkLst>
        <pc:sldLayoutChg chg="delSp modSp mod">
          <pc:chgData name="Geoff Davis" userId="a5de8518284b6be4" providerId="LiveId" clId="{5CE9D214-34F6-4D66-8722-8AAAC188B8E3}" dt="2023-04-27T13:29:00.540" v="49" actId="207"/>
          <pc:sldLayoutMkLst>
            <pc:docMk/>
            <pc:sldMasterMk cId="0" sldId="2147483672"/>
            <pc:sldLayoutMk cId="119921831" sldId="2147483731"/>
          </pc:sldLayoutMkLst>
          <pc:spChg chg="del mod">
            <ac:chgData name="Geoff Davis" userId="a5de8518284b6be4" providerId="LiveId" clId="{5CE9D214-34F6-4D66-8722-8AAAC188B8E3}" dt="2023-04-27T13:28:25.575" v="12" actId="478"/>
            <ac:spMkLst>
              <pc:docMk/>
              <pc:sldMasterMk cId="0" sldId="2147483672"/>
              <pc:sldLayoutMk cId="119921831" sldId="2147483731"/>
              <ac:spMk id="3" creationId="{00000000-0000-0000-0000-000000000000}"/>
            </ac:spMkLst>
          </pc:spChg>
          <pc:spChg chg="mod">
            <ac:chgData name="Geoff Davis" userId="a5de8518284b6be4" providerId="LiveId" clId="{5CE9D214-34F6-4D66-8722-8AAAC188B8E3}" dt="2023-04-27T13:29:00.540" v="49" actId="207"/>
            <ac:spMkLst>
              <pc:docMk/>
              <pc:sldMasterMk cId="0" sldId="2147483672"/>
              <pc:sldLayoutMk cId="119921831" sldId="2147483731"/>
              <ac:spMk id="10" creationId="{00000000-0000-0000-0000-000000000000}"/>
            </ac:spMkLst>
          </pc:spChg>
        </pc:sldLayoutChg>
      </pc:sldMasterChg>
    </pc:docChg>
  </pc:docChgLst>
  <pc:docChgLst>
    <pc:chgData name="Geoff Davis" userId="a5de8518284b6be4" providerId="LiveId" clId="{300A567C-F21A-4DD6-BFBB-93BD57AB6A1A}"/>
    <pc:docChg chg="addSld modSld">
      <pc:chgData name="Geoff Davis" userId="a5de8518284b6be4" providerId="LiveId" clId="{300A567C-F21A-4DD6-BFBB-93BD57AB6A1A}" dt="2023-04-27T13:07:55.854" v="0"/>
      <pc:docMkLst>
        <pc:docMk/>
      </pc:docMkLst>
      <pc:sldChg chg="add">
        <pc:chgData name="Geoff Davis" userId="a5de8518284b6be4" providerId="LiveId" clId="{300A567C-F21A-4DD6-BFBB-93BD57AB6A1A}" dt="2023-04-27T13:07:55.854" v="0"/>
        <pc:sldMkLst>
          <pc:docMk/>
          <pc:sldMk cId="3017943293" sldId="48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4099" name="Rectangle 3"/>
          <p:cNvSpPr>
            <a:spLocks noGrp="1" noChangeArrowheads="1"/>
          </p:cNvSpPr>
          <p:nvPr>
            <p:ph type="dt" sz="quarter" idx="1"/>
          </p:nvPr>
        </p:nvSpPr>
        <p:spPr bwMode="auto">
          <a:xfrm>
            <a:off x="5267202"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algn="r" eaLnBrk="1" hangingPunct="1">
              <a:defRPr sz="1200" b="0">
                <a:latin typeface="Arial" panose="020B0604020202020204" pitchFamily="34" charset="0"/>
              </a:defRPr>
            </a:lvl1pPr>
          </a:lstStyle>
          <a:p>
            <a:pPr>
              <a:defRPr/>
            </a:pPr>
            <a:endParaRPr lang="en-US" altLang="en-US"/>
          </a:p>
        </p:txBody>
      </p:sp>
      <p:sp>
        <p:nvSpPr>
          <p:cNvPr id="4100" name="Rectangle 4"/>
          <p:cNvSpPr>
            <a:spLocks noGrp="1" noChangeArrowheads="1"/>
          </p:cNvSpPr>
          <p:nvPr>
            <p:ph type="ftr" sz="quarter" idx="2"/>
          </p:nvPr>
        </p:nvSpPr>
        <p:spPr bwMode="auto">
          <a:xfrm>
            <a:off x="0"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4101" name="Rectangle 5"/>
          <p:cNvSpPr>
            <a:spLocks noGrp="1" noChangeArrowheads="1"/>
          </p:cNvSpPr>
          <p:nvPr>
            <p:ph type="sldNum" sz="quarter" idx="3"/>
          </p:nvPr>
        </p:nvSpPr>
        <p:spPr bwMode="auto">
          <a:xfrm>
            <a:off x="5267202"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algn="r" eaLnBrk="1" hangingPunct="1">
              <a:defRPr sz="1200" b="0" smtClean="0">
                <a:latin typeface="Arial" panose="020B0604020202020204" pitchFamily="34" charset="0"/>
              </a:defRPr>
            </a:lvl1pPr>
          </a:lstStyle>
          <a:p>
            <a:pPr>
              <a:defRPr/>
            </a:pPr>
            <a:fld id="{78B8D227-BD00-494F-BF55-AE807161B9AA}" type="slidenum">
              <a:rPr lang="en-US" altLang="en-US"/>
              <a:pPr>
                <a:defRPr/>
              </a:pPr>
              <a:t>‹#›</a:t>
            </a:fld>
            <a:endParaRPr lang="en-US" altLang="en-US"/>
          </a:p>
        </p:txBody>
      </p:sp>
    </p:spTree>
    <p:extLst>
      <p:ext uri="{BB962C8B-B14F-4D97-AF65-F5344CB8AC3E}">
        <p14:creationId xmlns:p14="http://schemas.microsoft.com/office/powerpoint/2010/main" val="9480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3075" name="Rectangle 3"/>
          <p:cNvSpPr>
            <a:spLocks noGrp="1" noChangeArrowheads="1"/>
          </p:cNvSpPr>
          <p:nvPr>
            <p:ph type="dt" idx="1"/>
          </p:nvPr>
        </p:nvSpPr>
        <p:spPr bwMode="auto">
          <a:xfrm>
            <a:off x="5267202"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algn="r" eaLnBrk="1" hangingPunct="1">
              <a:defRPr sz="1200" b="0">
                <a:latin typeface="Arial" panose="020B0604020202020204" pitchFamily="34" charset="0"/>
              </a:defRPr>
            </a:lvl1pPr>
          </a:lstStyle>
          <a:p>
            <a:pPr>
              <a:defRPr/>
            </a:pPr>
            <a:endParaRPr lang="en-US" altLang="en-US"/>
          </a:p>
        </p:txBody>
      </p:sp>
      <p:sp>
        <p:nvSpPr>
          <p:cNvPr id="32772" name="Rectangle 4"/>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1239629" y="3329940"/>
            <a:ext cx="6817143" cy="3154680"/>
          </a:xfrm>
          <a:prstGeom prst="rect">
            <a:avLst/>
          </a:prstGeom>
          <a:noFill/>
          <a:ln>
            <a:noFill/>
          </a:ln>
          <a:effectLst/>
        </p:spPr>
        <p:txBody>
          <a:bodyPr vert="horz" wrap="square" lIns="93534" tIns="46767" rIns="93534" bIns="46767" numCol="1" anchor="t" anchorCtr="0" compatLnSpc="1">
            <a:prstTxWarp prst="textNoShape">
              <a:avLst/>
            </a:prstTxWarp>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3078" name="Rectangle 6"/>
          <p:cNvSpPr>
            <a:spLocks noGrp="1" noChangeArrowheads="1"/>
          </p:cNvSpPr>
          <p:nvPr>
            <p:ph type="ftr" sz="quarter" idx="4"/>
          </p:nvPr>
        </p:nvSpPr>
        <p:spPr bwMode="auto">
          <a:xfrm>
            <a:off x="0"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5267202"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algn="r" eaLnBrk="1" hangingPunct="1">
              <a:defRPr sz="1200" b="0" smtClean="0">
                <a:latin typeface="Arial" panose="020B0604020202020204" pitchFamily="34" charset="0"/>
              </a:defRPr>
            </a:lvl1pPr>
          </a:lstStyle>
          <a:p>
            <a:pPr>
              <a:defRPr/>
            </a:pPr>
            <a:fld id="{3AAFE0F8-260D-4CC3-AF5E-AF83444B7334}" type="slidenum">
              <a:rPr lang="en-US" altLang="en-US"/>
              <a:pPr>
                <a:defRPr/>
              </a:pPr>
              <a:t>‹#›</a:t>
            </a:fld>
            <a:endParaRPr lang="en-US" altLang="en-US"/>
          </a:p>
        </p:txBody>
      </p:sp>
    </p:spTree>
    <p:extLst>
      <p:ext uri="{BB962C8B-B14F-4D97-AF65-F5344CB8AC3E}">
        <p14:creationId xmlns:p14="http://schemas.microsoft.com/office/powerpoint/2010/main" val="2801084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“In-Person” definition is made here to help define later slides as to when &amp; where those Objectives MUST be met.</a:t>
            </a:r>
          </a:p>
          <a:p>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456FB4-8EBF-4AA7-B289-719614546712}" type="slidenum">
              <a:rPr lang="en-US" altLang="en-US" smtClean="0"/>
              <a:pPr>
                <a:spcBef>
                  <a:spcPct val="0"/>
                </a:spcBef>
              </a:pPr>
              <a:t>1</a:t>
            </a:fld>
            <a:endParaRPr lang="en-US" altLang="en-US"/>
          </a:p>
        </p:txBody>
      </p:sp>
    </p:spTree>
    <p:extLst>
      <p:ext uri="{BB962C8B-B14F-4D97-AF65-F5344CB8AC3E}">
        <p14:creationId xmlns:p14="http://schemas.microsoft.com/office/powerpoint/2010/main" val="1658100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Ask the students for some of the reasons Americans choose to own rifles. Their responses should include: </a:t>
            </a:r>
          </a:p>
          <a:p>
            <a:pPr lvl="0"/>
            <a:endParaRPr lang="en-US" dirty="0"/>
          </a:p>
          <a:p>
            <a:pPr lvl="0"/>
            <a:endParaRPr lang="en-US" dirty="0"/>
          </a:p>
          <a:p>
            <a:pPr marL="175376" indent="-175376">
              <a:buFont typeface="Arial" panose="020B0604020202020204" pitchFamily="34" charset="0"/>
              <a:buChar char="•"/>
            </a:pPr>
            <a:r>
              <a:rPr lang="en-US" dirty="0"/>
              <a:t>Recreational shooting</a:t>
            </a:r>
          </a:p>
          <a:p>
            <a:pPr marL="175376" indent="-175376">
              <a:buFont typeface="Arial" panose="020B0604020202020204" pitchFamily="34" charset="0"/>
              <a:buChar char="•"/>
            </a:pPr>
            <a:r>
              <a:rPr lang="en-US" dirty="0"/>
              <a:t>Competitive shooting</a:t>
            </a:r>
          </a:p>
          <a:p>
            <a:pPr marL="175376" indent="-175376">
              <a:buFont typeface="Arial" panose="020B0604020202020204" pitchFamily="34" charset="0"/>
              <a:buChar char="•"/>
            </a:pPr>
            <a:r>
              <a:rPr lang="en-US" dirty="0"/>
              <a:t>Hunting</a:t>
            </a:r>
          </a:p>
          <a:p>
            <a:pPr marL="175376" indent="-175376">
              <a:buFont typeface="Arial" panose="020B0604020202020204" pitchFamily="34" charset="0"/>
              <a:buChar char="•"/>
            </a:pPr>
            <a:r>
              <a:rPr lang="en-US" dirty="0"/>
              <a:t>Protection of self and family</a:t>
            </a:r>
          </a:p>
          <a:p>
            <a:pPr marL="175376" indent="-175376">
              <a:buFont typeface="Arial" panose="020B0604020202020204" pitchFamily="34" charset="0"/>
              <a:buChar char="•"/>
            </a:pPr>
            <a:r>
              <a:rPr lang="en-US" dirty="0"/>
              <a:t>Collecting</a:t>
            </a:r>
          </a:p>
          <a:p>
            <a:pPr marL="175376" indent="-175376">
              <a:buFont typeface="Arial" panose="020B0604020202020204" pitchFamily="34" charset="0"/>
              <a:buChar char="•"/>
            </a:pPr>
            <a:r>
              <a:rPr lang="en-US" dirty="0"/>
              <a:t>Exercise of a constitutional right</a:t>
            </a:r>
          </a:p>
          <a:p>
            <a:endParaRPr lang="en-US" altLang="en-US" dirty="0"/>
          </a:p>
          <a:p>
            <a:endParaRPr lang="en-US" altLang="en-US" dirty="0"/>
          </a:p>
        </p:txBody>
      </p:sp>
      <p:sp>
        <p:nvSpPr>
          <p:cNvPr id="50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3025C8-51E9-4CFC-91E8-55522E08D6FE}" type="slidenum">
              <a:rPr lang="en-US" altLang="en-US"/>
              <a:pPr>
                <a:spcBef>
                  <a:spcPct val="0"/>
                </a:spcBef>
              </a:pPr>
              <a:t>10</a:t>
            </a:fld>
            <a:endParaRPr lang="en-US" altLang="en-US" dirty="0"/>
          </a:p>
        </p:txBody>
      </p:sp>
    </p:spTree>
    <p:extLst>
      <p:ext uri="{BB962C8B-B14F-4D97-AF65-F5344CB8AC3E}">
        <p14:creationId xmlns:p14="http://schemas.microsoft.com/office/powerpoint/2010/main" val="32481466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104</a:t>
            </a:fld>
            <a:endParaRPr lang="en-US" altLang="en-US"/>
          </a:p>
        </p:txBody>
      </p:sp>
    </p:spTree>
    <p:extLst>
      <p:ext uri="{BB962C8B-B14F-4D97-AF65-F5344CB8AC3E}">
        <p14:creationId xmlns:p14="http://schemas.microsoft.com/office/powerpoint/2010/main" val="40403387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105</a:t>
            </a:fld>
            <a:endParaRPr lang="en-US" altLang="en-US"/>
          </a:p>
        </p:txBody>
      </p:sp>
    </p:spTree>
    <p:extLst>
      <p:ext uri="{BB962C8B-B14F-4D97-AF65-F5344CB8AC3E}">
        <p14:creationId xmlns:p14="http://schemas.microsoft.com/office/powerpoint/2010/main" val="15427936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106</a:t>
            </a:fld>
            <a:endParaRPr lang="en-US" altLang="en-US"/>
          </a:p>
        </p:txBody>
      </p:sp>
    </p:spTree>
    <p:extLst>
      <p:ext uri="{BB962C8B-B14F-4D97-AF65-F5344CB8AC3E}">
        <p14:creationId xmlns:p14="http://schemas.microsoft.com/office/powerpoint/2010/main" val="30339564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107</a:t>
            </a:fld>
            <a:endParaRPr lang="en-US" altLang="en-US"/>
          </a:p>
        </p:txBody>
      </p:sp>
    </p:spTree>
    <p:extLst>
      <p:ext uri="{BB962C8B-B14F-4D97-AF65-F5344CB8AC3E}">
        <p14:creationId xmlns:p14="http://schemas.microsoft.com/office/powerpoint/2010/main" val="1903145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108</a:t>
            </a:fld>
            <a:endParaRPr lang="en-US" altLang="en-US"/>
          </a:p>
        </p:txBody>
      </p:sp>
    </p:spTree>
    <p:extLst>
      <p:ext uri="{BB962C8B-B14F-4D97-AF65-F5344CB8AC3E}">
        <p14:creationId xmlns:p14="http://schemas.microsoft.com/office/powerpoint/2010/main" val="7859928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109</a:t>
            </a:fld>
            <a:endParaRPr lang="en-US" altLang="en-US"/>
          </a:p>
        </p:txBody>
      </p:sp>
    </p:spTree>
    <p:extLst>
      <p:ext uri="{BB962C8B-B14F-4D97-AF65-F5344CB8AC3E}">
        <p14:creationId xmlns:p14="http://schemas.microsoft.com/office/powerpoint/2010/main" val="29937552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110</a:t>
            </a:fld>
            <a:endParaRPr lang="en-US" altLang="en-US"/>
          </a:p>
        </p:txBody>
      </p:sp>
    </p:spTree>
    <p:extLst>
      <p:ext uri="{BB962C8B-B14F-4D97-AF65-F5344CB8AC3E}">
        <p14:creationId xmlns:p14="http://schemas.microsoft.com/office/powerpoint/2010/main" val="40076593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111</a:t>
            </a:fld>
            <a:endParaRPr lang="en-US" altLang="en-US"/>
          </a:p>
        </p:txBody>
      </p:sp>
    </p:spTree>
    <p:extLst>
      <p:ext uri="{BB962C8B-B14F-4D97-AF65-F5344CB8AC3E}">
        <p14:creationId xmlns:p14="http://schemas.microsoft.com/office/powerpoint/2010/main" val="32101481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112</a:t>
            </a:fld>
            <a:endParaRPr lang="en-US" altLang="en-US"/>
          </a:p>
        </p:txBody>
      </p:sp>
    </p:spTree>
    <p:extLst>
      <p:ext uri="{BB962C8B-B14F-4D97-AF65-F5344CB8AC3E}">
        <p14:creationId xmlns:p14="http://schemas.microsoft.com/office/powerpoint/2010/main" val="21994430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Make the following points to the students in regard to rifle storage: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so that they are not accessible to unauthorized persons.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separately.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in a cool, dry place.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Briefly describe some of the more common rifle storage devices, such as rifle cases, gun safes, etc. 	</a:t>
            </a:r>
          </a:p>
          <a:p>
            <a:endParaRPr lang="en-US" altLang="en-US" dirty="0"/>
          </a:p>
        </p:txBody>
      </p:sp>
      <p:sp>
        <p:nvSpPr>
          <p:cNvPr id="2099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7135B4-0030-406D-862E-0F6FAD47CCB3}" type="slidenum">
              <a:rPr lang="en-US" altLang="en-US"/>
              <a:pPr>
                <a:spcBef>
                  <a:spcPct val="0"/>
                </a:spcBef>
              </a:pPr>
              <a:t>113</a:t>
            </a:fld>
            <a:endParaRPr lang="en-US" altLang="en-US"/>
          </a:p>
        </p:txBody>
      </p:sp>
    </p:spTree>
    <p:extLst>
      <p:ext uri="{BB962C8B-B14F-4D97-AF65-F5344CB8AC3E}">
        <p14:creationId xmlns:p14="http://schemas.microsoft.com/office/powerpoint/2010/main" val="883981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Ask the students for some of the reasons Americans choose to own rifles. Their responses should include: </a:t>
            </a:r>
          </a:p>
          <a:p>
            <a:pPr lvl="0"/>
            <a:endParaRPr lang="en-US" dirty="0"/>
          </a:p>
          <a:p>
            <a:pPr lvl="0"/>
            <a:endParaRPr lang="en-US" dirty="0"/>
          </a:p>
          <a:p>
            <a:pPr marL="175376" indent="-175376">
              <a:buFont typeface="Arial" panose="020B0604020202020204" pitchFamily="34" charset="0"/>
              <a:buChar char="•"/>
            </a:pPr>
            <a:r>
              <a:rPr lang="en-US" dirty="0"/>
              <a:t>Recreational shooting</a:t>
            </a:r>
          </a:p>
          <a:p>
            <a:pPr marL="175376" indent="-175376">
              <a:buFont typeface="Arial" panose="020B0604020202020204" pitchFamily="34" charset="0"/>
              <a:buChar char="•"/>
            </a:pPr>
            <a:r>
              <a:rPr lang="en-US" dirty="0"/>
              <a:t>Competitive shooting</a:t>
            </a:r>
          </a:p>
          <a:p>
            <a:pPr marL="175376" indent="-175376">
              <a:buFont typeface="Arial" panose="020B0604020202020204" pitchFamily="34" charset="0"/>
              <a:buChar char="•"/>
            </a:pPr>
            <a:r>
              <a:rPr lang="en-US" dirty="0"/>
              <a:t>Hunting</a:t>
            </a:r>
          </a:p>
          <a:p>
            <a:pPr marL="175376" indent="-175376">
              <a:buFont typeface="Arial" panose="020B0604020202020204" pitchFamily="34" charset="0"/>
              <a:buChar char="•"/>
            </a:pPr>
            <a:r>
              <a:rPr lang="en-US" dirty="0"/>
              <a:t>Protection of self and family</a:t>
            </a:r>
          </a:p>
          <a:p>
            <a:pPr marL="175376" indent="-175376">
              <a:buFont typeface="Arial" panose="020B0604020202020204" pitchFamily="34" charset="0"/>
              <a:buChar char="•"/>
            </a:pPr>
            <a:r>
              <a:rPr lang="en-US" dirty="0"/>
              <a:t>Collecting</a:t>
            </a:r>
          </a:p>
          <a:p>
            <a:pPr marL="175376" indent="-175376">
              <a:buFont typeface="Arial" panose="020B0604020202020204" pitchFamily="34" charset="0"/>
              <a:buChar char="•"/>
            </a:pPr>
            <a:r>
              <a:rPr lang="en-US" dirty="0"/>
              <a:t>Exercise of a constitutional right</a:t>
            </a:r>
          </a:p>
          <a:p>
            <a:endParaRPr lang="en-US" altLang="en-US" dirty="0"/>
          </a:p>
          <a:p>
            <a:endParaRPr lang="en-US" altLang="en-US" dirty="0"/>
          </a:p>
        </p:txBody>
      </p:sp>
      <p:sp>
        <p:nvSpPr>
          <p:cNvPr id="50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3025C8-51E9-4CFC-91E8-55522E08D6FE}" type="slidenum">
              <a:rPr lang="en-US" altLang="en-US"/>
              <a:pPr>
                <a:spcBef>
                  <a:spcPct val="0"/>
                </a:spcBef>
              </a:pPr>
              <a:t>11</a:t>
            </a:fld>
            <a:endParaRPr lang="en-US" altLang="en-US" dirty="0"/>
          </a:p>
        </p:txBody>
      </p:sp>
    </p:spTree>
    <p:extLst>
      <p:ext uri="{BB962C8B-B14F-4D97-AF65-F5344CB8AC3E}">
        <p14:creationId xmlns:p14="http://schemas.microsoft.com/office/powerpoint/2010/main" val="41954603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Highlight the important points of the lesson: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Properly score a rifle target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Explain the basic guidelines for selecting and purchasing a rifle.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Identify the materials needed to clean a rifle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Demonstrate how to safely clean a rifle </a:t>
            </a:r>
          </a:p>
          <a:p>
            <a:r>
              <a:rPr lang="en-US" sz="1200" b="0" i="0" u="none" strike="noStrike" kern="1200" baseline="0" dirty="0">
                <a:solidFill>
                  <a:schemeClr val="tx1"/>
                </a:solidFill>
                <a:latin typeface="Arial" panose="020B0604020202020204" pitchFamily="34" charset="0"/>
                <a:ea typeface="+mn-ea"/>
                <a:cs typeface="+mn-cs"/>
              </a:rPr>
              <a:t>	</a:t>
            </a:r>
          </a:p>
        </p:txBody>
      </p:sp>
      <p:sp>
        <p:nvSpPr>
          <p:cNvPr id="2119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BEB116-07D4-46A0-9ED4-31E5AA88715B}" type="slidenum">
              <a:rPr lang="en-US" altLang="en-US"/>
              <a:pPr>
                <a:spcBef>
                  <a:spcPct val="0"/>
                </a:spcBef>
              </a:pPr>
              <a:t>115</a:t>
            </a:fld>
            <a:endParaRPr lang="en-US" altLang="en-US"/>
          </a:p>
        </p:txBody>
      </p:sp>
    </p:spTree>
    <p:extLst>
      <p:ext uri="{BB962C8B-B14F-4D97-AF65-F5344CB8AC3E}">
        <p14:creationId xmlns:p14="http://schemas.microsoft.com/office/powerpoint/2010/main" val="14822569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 	</a:t>
            </a:r>
          </a:p>
          <a:p>
            <a:endParaRPr lang="en-US" dirty="0"/>
          </a:p>
          <a:p>
            <a:pPr defTabSz="935340">
              <a:defRPr/>
            </a:pPr>
            <a:r>
              <a:rPr lang="en-US" dirty="0"/>
              <a:t>Preview the next lesson briefly. </a:t>
            </a:r>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116</a:t>
            </a:fld>
            <a:endParaRPr lang="en-US" altLang="en-US"/>
          </a:p>
        </p:txBody>
      </p:sp>
    </p:spTree>
    <p:extLst>
      <p:ext uri="{BB962C8B-B14F-4D97-AF65-F5344CB8AC3E}">
        <p14:creationId xmlns:p14="http://schemas.microsoft.com/office/powerpoint/2010/main" val="40522792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1 hour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(one per student)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Winchester/NRA Marksmanship Qualification Program </a:t>
            </a:r>
            <a:r>
              <a:rPr lang="en-US" sz="1200" b="0" i="0" u="none" strike="noStrike" kern="1200" baseline="0" dirty="0">
                <a:solidFill>
                  <a:schemeClr val="tx1"/>
                </a:solidFill>
                <a:latin typeface="Arial" panose="020B0604020202020204" pitchFamily="34" charset="0"/>
                <a:ea typeface="+mn-ea"/>
                <a:cs typeface="+mn-cs"/>
              </a:rPr>
              <a:t>booklet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examinations (one per student)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evaluations (one per student)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Pens or pencils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Exam key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completion certificates (one per student)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Optional Materials: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117</a:t>
            </a:fld>
            <a:endParaRPr lang="en-US" altLang="en-US"/>
          </a:p>
        </p:txBody>
      </p:sp>
    </p:spTree>
    <p:extLst>
      <p:ext uri="{BB962C8B-B14F-4D97-AF65-F5344CB8AC3E}">
        <p14:creationId xmlns:p14="http://schemas.microsoft.com/office/powerpoint/2010/main" val="42296035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Briefly review key points of the NRA Basic Rifle Shooting Course.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Administer the examination, which is conducted in an open-book manner. However, students may not ask other students or course graduates for answers.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Arial" panose="020B0604020202020204" pitchFamily="34" charset="0"/>
                <a:ea typeface="+mn-ea"/>
                <a:cs typeface="+mn-cs"/>
              </a:rPr>
              <a:t>Note to Instructors: </a:t>
            </a:r>
            <a:r>
              <a:rPr lang="en-US" sz="1200" b="0" i="0" u="none" strike="noStrike" kern="1200" baseline="0" dirty="0">
                <a:solidFill>
                  <a:schemeClr val="tx1"/>
                </a:solidFill>
                <a:latin typeface="Arial" panose="020B0604020202020204" pitchFamily="34" charset="0"/>
                <a:ea typeface="+mn-ea"/>
                <a:cs typeface="+mn-cs"/>
              </a:rPr>
              <a:t>The most important element is the student’s attitude. As an instructor, you must make a subjective judgment as to whether the student has gained the requisite </a:t>
            </a:r>
            <a:r>
              <a:rPr lang="en-US" sz="1200" b="0" i="1" u="none" strike="noStrike" kern="1200" baseline="0" dirty="0">
                <a:solidFill>
                  <a:schemeClr val="tx1"/>
                </a:solidFill>
                <a:latin typeface="Arial" panose="020B0604020202020204" pitchFamily="34" charset="0"/>
                <a:ea typeface="+mn-ea"/>
                <a:cs typeface="+mn-cs"/>
              </a:rPr>
              <a:t>knowledge</a:t>
            </a:r>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skills </a:t>
            </a:r>
            <a:r>
              <a:rPr lang="en-US" sz="1200" b="0" i="0" u="none" strike="noStrike" kern="1200" baseline="0" dirty="0">
                <a:solidFill>
                  <a:schemeClr val="tx1"/>
                </a:solidFill>
                <a:latin typeface="Arial" panose="020B0604020202020204" pitchFamily="34" charset="0"/>
                <a:ea typeface="+mn-ea"/>
                <a:cs typeface="+mn-cs"/>
              </a:rPr>
              <a:t>and </a:t>
            </a:r>
            <a:r>
              <a:rPr lang="en-US" sz="1200" b="0" i="1" u="none" strike="noStrike" kern="1200" baseline="0" dirty="0">
                <a:solidFill>
                  <a:schemeClr val="tx1"/>
                </a:solidFill>
                <a:latin typeface="Arial" panose="020B0604020202020204" pitchFamily="34" charset="0"/>
                <a:ea typeface="+mn-ea"/>
                <a:cs typeface="+mn-cs"/>
              </a:rPr>
              <a:t>attitude </a:t>
            </a:r>
            <a:r>
              <a:rPr lang="en-US" sz="1200" b="0" i="0" u="none" strike="noStrike" kern="1200" baseline="0" dirty="0">
                <a:solidFill>
                  <a:schemeClr val="tx1"/>
                </a:solidFill>
                <a:latin typeface="Arial" panose="020B0604020202020204" pitchFamily="34" charset="0"/>
                <a:ea typeface="+mn-ea"/>
                <a:cs typeface="+mn-cs"/>
              </a:rPr>
              <a:t>in order to receive a completion certificate.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33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2F2EE0-D639-4A22-815C-DA99E89B2B4C}" type="slidenum">
              <a:rPr lang="en-US" altLang="en-US"/>
              <a:pPr>
                <a:spcBef>
                  <a:spcPct val="0"/>
                </a:spcBef>
              </a:pPr>
              <a:t>118</a:t>
            </a:fld>
            <a:endParaRPr lang="en-US" altLang="en-US"/>
          </a:p>
        </p:txBody>
      </p:sp>
    </p:spTree>
    <p:extLst>
      <p:ext uri="{BB962C8B-B14F-4D97-AF65-F5344CB8AC3E}">
        <p14:creationId xmlns:p14="http://schemas.microsoft.com/office/powerpoint/2010/main" val="20655311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Encourage students to participate in any of the numerous NRA activities that can enhance their skills. 	</a:t>
            </a:r>
          </a:p>
          <a:p>
            <a:endParaRPr lang="en-US" altLang="en-US" dirty="0"/>
          </a:p>
          <a:p>
            <a:r>
              <a:rPr lang="en-US" sz="1200" b="0" i="0" u="none" strike="noStrike" kern="1200" baseline="0" dirty="0">
                <a:solidFill>
                  <a:schemeClr val="tx1"/>
                </a:solidFill>
                <a:latin typeface="Arial" panose="020B0604020202020204" pitchFamily="34" charset="0"/>
                <a:ea typeface="+mn-ea"/>
                <a:cs typeface="+mn-cs"/>
              </a:rPr>
              <a:t>Describe the Winchester/NRA Rifle Marksmanship Qualification Program. Explain that the program is a self-paced skill development program which allows shooters to earn awards while practicing by themselves or with others.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Distribute </a:t>
            </a:r>
            <a:r>
              <a:rPr lang="en-US" sz="1200" b="0" i="1" u="none" strike="noStrike" kern="1200" baseline="0" dirty="0">
                <a:solidFill>
                  <a:schemeClr val="tx1"/>
                </a:solidFill>
                <a:latin typeface="Arial" panose="020B0604020202020204" pitchFamily="34" charset="0"/>
                <a:ea typeface="+mn-ea"/>
                <a:cs typeface="+mn-cs"/>
              </a:rPr>
              <a:t>Winchester/NRA Marksmanship Qualification Program </a:t>
            </a:r>
            <a:r>
              <a:rPr lang="en-US" sz="1200" b="0" i="0" u="none" strike="noStrike" kern="1200" baseline="0" dirty="0">
                <a:solidFill>
                  <a:schemeClr val="tx1"/>
                </a:solidFill>
                <a:latin typeface="Arial" panose="020B0604020202020204" pitchFamily="34" charset="0"/>
                <a:ea typeface="+mn-ea"/>
                <a:cs typeface="+mn-cs"/>
              </a:rPr>
              <a:t>booklets. 	</a:t>
            </a:r>
          </a:p>
          <a:p>
            <a:endParaRPr lang="en-US" altLang="en-US" dirty="0"/>
          </a:p>
        </p:txBody>
      </p:sp>
      <p:sp>
        <p:nvSpPr>
          <p:cNvPr id="217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7DD582-003D-4ACF-860F-FE72C75A66B7}" type="slidenum">
              <a:rPr lang="en-US" altLang="en-US"/>
              <a:pPr>
                <a:spcBef>
                  <a:spcPct val="0"/>
                </a:spcBef>
              </a:pPr>
              <a:t>119</a:t>
            </a:fld>
            <a:endParaRPr lang="en-US" altLang="en-US"/>
          </a:p>
        </p:txBody>
      </p:sp>
    </p:spTree>
    <p:extLst>
      <p:ext uri="{BB962C8B-B14F-4D97-AF65-F5344CB8AC3E}">
        <p14:creationId xmlns:p14="http://schemas.microsoft.com/office/powerpoint/2010/main" val="25999622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the firearm training opportunities offered by the NRA. NRA courses are taught by thousands of Certified Instructors worldwide, and include: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how NRA student and instructor courses can be found at www.nrainstructors.org. 	</a:t>
            </a:r>
          </a:p>
          <a:p>
            <a:endParaRPr lang="en-US" altLang="en-US" dirty="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3BD8B7-DB8C-4422-AA50-FCE17419D211}" type="slidenum">
              <a:rPr lang="en-US" altLang="en-US" smtClean="0"/>
              <a:pPr>
                <a:spcBef>
                  <a:spcPct val="0"/>
                </a:spcBef>
              </a:pPr>
              <a:t>120</a:t>
            </a:fld>
            <a:endParaRPr lang="en-US" altLang="en-US"/>
          </a:p>
        </p:txBody>
      </p:sp>
    </p:spTree>
    <p:extLst>
      <p:ext uri="{BB962C8B-B14F-4D97-AF65-F5344CB8AC3E}">
        <p14:creationId xmlns:p14="http://schemas.microsoft.com/office/powerpoint/2010/main" val="41107620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the firearm training opportunities offered by the NRA. NRA courses are taught by thousands of Certified Instructors worldwide, and include: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how NRA student and instructor courses can be found at www.nrainstructors.org. 	</a:t>
            </a:r>
          </a:p>
          <a:p>
            <a:endParaRPr lang="en-US" altLang="en-US" dirty="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3BD8B7-DB8C-4422-AA50-FCE17419D211}" type="slidenum">
              <a:rPr lang="en-US" altLang="en-US" smtClean="0"/>
              <a:pPr>
                <a:spcBef>
                  <a:spcPct val="0"/>
                </a:spcBef>
              </a:pPr>
              <a:t>121</a:t>
            </a:fld>
            <a:endParaRPr lang="en-US" altLang="en-US"/>
          </a:p>
        </p:txBody>
      </p:sp>
    </p:spTree>
    <p:extLst>
      <p:ext uri="{BB962C8B-B14F-4D97-AF65-F5344CB8AC3E}">
        <p14:creationId xmlns:p14="http://schemas.microsoft.com/office/powerpoint/2010/main" val="19052204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 NRA Competitive Shooting Division sanctions rifle shooting tournaments and leagues throughout the country. Each competitor, after firing a prescribed number of shots in NRA-sponsored matches, will receive a national classification card indicating their skill level.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The NRA also publishes </a:t>
            </a:r>
            <a:r>
              <a:rPr lang="en-US" sz="1200" b="0" i="1" u="none" strike="noStrike" kern="1200" baseline="0" dirty="0">
                <a:solidFill>
                  <a:schemeClr val="tx1"/>
                </a:solidFill>
                <a:latin typeface="Arial" panose="020B0604020202020204" pitchFamily="34" charset="0"/>
                <a:ea typeface="+mn-ea"/>
                <a:cs typeface="+mn-cs"/>
              </a:rPr>
              <a:t>Shooting Sports USA</a:t>
            </a:r>
            <a:r>
              <a:rPr lang="en-US" sz="1200" b="0" i="0" u="none" strike="noStrike" kern="1200" baseline="0" dirty="0">
                <a:solidFill>
                  <a:schemeClr val="tx1"/>
                </a:solidFill>
                <a:latin typeface="Arial" panose="020B0604020202020204" pitchFamily="34" charset="0"/>
                <a:ea typeface="+mn-ea"/>
                <a:cs typeface="+mn-cs"/>
              </a:rPr>
              <a:t>, a magazine for competitive shooters that has articles on equipment and shooting techniques, as well as listings of NRA-sponsored matches throughout the country.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Students interested in competition should contact the NRA Competitive Shooting Division. 	</a:t>
            </a:r>
          </a:p>
        </p:txBody>
      </p:sp>
      <p:sp>
        <p:nvSpPr>
          <p:cNvPr id="221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FA2000-1E7C-4F03-9143-A7DB605D20AB}" type="slidenum">
              <a:rPr lang="en-US" altLang="en-US"/>
              <a:pPr>
                <a:spcBef>
                  <a:spcPct val="0"/>
                </a:spcBef>
              </a:pPr>
              <a:t>122</a:t>
            </a:fld>
            <a:endParaRPr lang="en-US" altLang="en-US"/>
          </a:p>
        </p:txBody>
      </p:sp>
    </p:spTree>
    <p:extLst>
      <p:ext uri="{BB962C8B-B14F-4D97-AF65-F5344CB8AC3E}">
        <p14:creationId xmlns:p14="http://schemas.microsoft.com/office/powerpoint/2010/main" val="27275977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Encourage students to join one of the more than 15,000 clubs nationwide that are enrolled in or affiliated with the NRA.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For information on these clubs, have the students contact the Clubs and Associations Department. 	</a:t>
            </a:r>
          </a:p>
        </p:txBody>
      </p:sp>
      <p:sp>
        <p:nvSpPr>
          <p:cNvPr id="223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35680-2381-4685-BD85-DF03565CCAAD}" type="slidenum">
              <a:rPr lang="en-US" altLang="en-US"/>
              <a:pPr>
                <a:spcBef>
                  <a:spcPct val="0"/>
                </a:spcBef>
              </a:pPr>
              <a:t>123</a:t>
            </a:fld>
            <a:endParaRPr lang="en-US" altLang="en-US"/>
          </a:p>
        </p:txBody>
      </p:sp>
    </p:spTree>
    <p:extLst>
      <p:ext uri="{BB962C8B-B14F-4D97-AF65-F5344CB8AC3E}">
        <p14:creationId xmlns:p14="http://schemas.microsoft.com/office/powerpoint/2010/main" val="6201359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 NRA developed this course. Note also that this course was conducted by instructors trained and certified by the NRA, part of a team of thousands of NRA Certified Instructors worldwide.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programs include: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Firearm Training Programs for every shooting discipline—rifle, pistol and shotgun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Instructor and Coach training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Numerous youth programs and activities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Competitive shooting programs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Women’s programs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Law enforcement training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And much more! </a:t>
            </a:r>
          </a:p>
          <a:p>
            <a:r>
              <a:rPr lang="en-US" sz="1200" b="0" i="0" u="none" strike="noStrike" kern="1200" baseline="0" dirty="0">
                <a:solidFill>
                  <a:schemeClr val="tx1"/>
                </a:solidFill>
                <a:latin typeface="Arial" panose="020B0604020202020204" pitchFamily="34" charset="0"/>
                <a:ea typeface="+mn-ea"/>
                <a:cs typeface="+mn-cs"/>
              </a:rPr>
              <a:t>	</a:t>
            </a: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252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75AD54-E4FF-4F66-9607-DA78411EBC06}" type="slidenum">
              <a:rPr lang="en-US" altLang="en-US"/>
              <a:pPr>
                <a:spcBef>
                  <a:spcPct val="0"/>
                </a:spcBef>
              </a:pPr>
              <a:t>124</a:t>
            </a:fld>
            <a:endParaRPr lang="en-US" altLang="en-US"/>
          </a:p>
        </p:txBody>
      </p:sp>
    </p:spTree>
    <p:extLst>
      <p:ext uri="{BB962C8B-B14F-4D97-AF65-F5344CB8AC3E}">
        <p14:creationId xmlns:p14="http://schemas.microsoft.com/office/powerpoint/2010/main" val="388889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  four most common rifle types that will be discussed in this course are: </a:t>
            </a:r>
          </a:p>
          <a:p>
            <a:r>
              <a:rPr lang="en-US" dirty="0"/>
              <a:t> </a:t>
            </a:r>
          </a:p>
          <a:p>
            <a:pPr marL="175376" indent="-175376">
              <a:buFont typeface="Arial" panose="020B0604020202020204" pitchFamily="34" charset="0"/>
              <a:buChar char="•"/>
            </a:pPr>
            <a:r>
              <a:rPr lang="en-US" dirty="0"/>
              <a:t>Bolt-action</a:t>
            </a:r>
          </a:p>
          <a:p>
            <a:pPr marL="175376" indent="-175376">
              <a:buFont typeface="Arial" panose="020B0604020202020204" pitchFamily="34" charset="0"/>
              <a:buChar char="•"/>
            </a:pPr>
            <a:r>
              <a:rPr lang="en-US" dirty="0"/>
              <a:t>Semi-automatic</a:t>
            </a:r>
          </a:p>
          <a:p>
            <a:pPr marL="175376" indent="-175376">
              <a:buFont typeface="Arial" panose="020B0604020202020204" pitchFamily="34" charset="0"/>
              <a:buChar char="•"/>
            </a:pPr>
            <a:r>
              <a:rPr lang="en-US" dirty="0"/>
              <a:t>Lever-action</a:t>
            </a:r>
          </a:p>
          <a:p>
            <a:pPr marL="175376" indent="-175376">
              <a:buFont typeface="Arial" panose="020B0604020202020204" pitchFamily="34" charset="0"/>
              <a:buChar char="•"/>
            </a:pPr>
            <a:r>
              <a:rPr lang="en-US" dirty="0"/>
              <a:t>Slide-action</a:t>
            </a:r>
          </a:p>
          <a:p>
            <a:r>
              <a:rPr lang="en-US" dirty="0"/>
              <a:t> </a:t>
            </a:r>
          </a:p>
          <a:p>
            <a:r>
              <a:rPr lang="en-US" dirty="0"/>
              <a:t>There are several other, less commonly encountered rifle action types:</a:t>
            </a:r>
          </a:p>
          <a:p>
            <a:r>
              <a:rPr lang="en-US" dirty="0"/>
              <a:t> </a:t>
            </a:r>
          </a:p>
          <a:p>
            <a:pPr marL="175376" indent="-175376">
              <a:buFont typeface="Arial" panose="020B0604020202020204" pitchFamily="34" charset="0"/>
              <a:buChar char="•"/>
            </a:pPr>
            <a:r>
              <a:rPr lang="en-US" dirty="0"/>
              <a:t>Falling block</a:t>
            </a:r>
          </a:p>
          <a:p>
            <a:pPr marL="175376" indent="-175376">
              <a:buFont typeface="Arial" panose="020B0604020202020204" pitchFamily="34" charset="0"/>
              <a:buChar char="•"/>
            </a:pPr>
            <a:r>
              <a:rPr lang="en-US" dirty="0"/>
              <a:t>Rolling block</a:t>
            </a:r>
          </a:p>
          <a:p>
            <a:pPr marL="175376" indent="-175376">
              <a:buFont typeface="Arial" panose="020B0604020202020204" pitchFamily="34" charset="0"/>
              <a:buChar char="•"/>
            </a:pPr>
            <a:r>
              <a:rPr lang="en-US" dirty="0"/>
              <a:t>Hinge-action </a:t>
            </a:r>
          </a:p>
          <a:p>
            <a:pPr marL="175376" indent="-175376">
              <a:buFont typeface="Arial" panose="020B0604020202020204" pitchFamily="34" charset="0"/>
              <a:buChar char="•"/>
            </a:pPr>
            <a:r>
              <a:rPr lang="en-US" i="1" dirty="0"/>
              <a:t>over/under</a:t>
            </a:r>
            <a:endParaRPr lang="en-US" dirty="0"/>
          </a:p>
          <a:p>
            <a:pPr marL="175376" indent="-175376">
              <a:buFont typeface="Arial" panose="020B0604020202020204" pitchFamily="34" charset="0"/>
              <a:buChar char="•"/>
            </a:pPr>
            <a:r>
              <a:rPr lang="en-US" i="1" dirty="0"/>
              <a:t>side-by-side</a:t>
            </a:r>
            <a:endParaRPr lang="en-US" dirty="0"/>
          </a:p>
          <a:p>
            <a:pPr marL="175376" indent="-175376">
              <a:buFont typeface="Arial" panose="020B0604020202020204" pitchFamily="34" charset="0"/>
              <a:buChar char="•"/>
            </a:pPr>
            <a:r>
              <a:rPr lang="en-US" i="1" dirty="0"/>
              <a:t>single barrel</a:t>
            </a:r>
            <a:endParaRPr lang="en-US" dirty="0"/>
          </a:p>
          <a:p>
            <a:pPr marL="175376" indent="-175376">
              <a:buFont typeface="Arial" panose="020B0604020202020204" pitchFamily="34" charset="0"/>
              <a:buChar char="•"/>
            </a:pPr>
            <a:r>
              <a:rPr lang="en-US" i="1" dirty="0"/>
              <a:t>drilling</a:t>
            </a:r>
            <a:r>
              <a:rPr lang="en-US" dirty="0"/>
              <a:t> (a multi-barrel gun combining, usually, one or more shotgun barrels with one or more rifle barrels)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12</a:t>
            </a:fld>
            <a:endParaRPr lang="en-US" altLang="en-US" dirty="0"/>
          </a:p>
        </p:txBody>
      </p:sp>
    </p:spTree>
    <p:extLst>
      <p:ext uri="{BB962C8B-B14F-4D97-AF65-F5344CB8AC3E}">
        <p14:creationId xmlns:p14="http://schemas.microsoft.com/office/powerpoint/2010/main" val="26226269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 NRA was established in 1871, originally to promote marksmanship training.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NRA’s basic goals are to: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Protect and defend the Constitution of the United States, especially in regard to the Second Amendment.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Promote public safety, law and order, and the national defense.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Train members of law enforcement agencies, the armed forces, and people of good repute in the safe handling and effective use of firearms.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Foster and promote the shooting sports at local, state, regional, national and international levels.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Promote hunter safety and proper wildlife management. </a:t>
            </a:r>
          </a:p>
          <a:p>
            <a:r>
              <a:rPr lang="en-US" sz="1200" b="0" i="0" u="none" strike="noStrike" kern="1200" baseline="0" dirty="0">
                <a:solidFill>
                  <a:schemeClr val="tx1"/>
                </a:solidFill>
                <a:latin typeface="Arial" panose="020B0604020202020204" pitchFamily="34" charset="0"/>
                <a:ea typeface="+mn-ea"/>
                <a:cs typeface="+mn-cs"/>
              </a:rPr>
              <a: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	</a:t>
            </a:r>
          </a:p>
        </p:txBody>
      </p:sp>
      <p:sp>
        <p:nvSpPr>
          <p:cNvPr id="227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06E259-1944-485B-816E-43077BC2D528}" type="slidenum">
              <a:rPr lang="en-US" altLang="en-US"/>
              <a:pPr>
                <a:spcBef>
                  <a:spcPct val="0"/>
                </a:spcBef>
              </a:pPr>
              <a:t>125</a:t>
            </a:fld>
            <a:endParaRPr lang="en-US" altLang="en-US"/>
          </a:p>
        </p:txBody>
      </p:sp>
    </p:spTree>
    <p:extLst>
      <p:ext uri="{BB962C8B-B14F-4D97-AF65-F5344CB8AC3E}">
        <p14:creationId xmlns:p14="http://schemas.microsoft.com/office/powerpoint/2010/main" val="36688050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Note the following benefits of NRA membership: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Subscription to </a:t>
            </a:r>
            <a:r>
              <a:rPr lang="en-US" sz="1200" b="0" i="1" u="none" strike="noStrike" kern="1200" baseline="0" dirty="0">
                <a:solidFill>
                  <a:schemeClr val="tx1"/>
                </a:solidFill>
                <a:latin typeface="Arial" panose="020B0604020202020204" pitchFamily="34" charset="0"/>
                <a:ea typeface="+mn-ea"/>
                <a:cs typeface="+mn-cs"/>
              </a:rPr>
              <a:t>American Rifleman, American Hunter </a:t>
            </a:r>
            <a:r>
              <a:rPr lang="en-US" sz="1200" b="0" i="0" u="none" strike="noStrike" kern="1200" baseline="0" dirty="0">
                <a:solidFill>
                  <a:schemeClr val="tx1"/>
                </a:solidFill>
                <a:latin typeface="Arial" panose="020B0604020202020204" pitchFamily="34" charset="0"/>
                <a:ea typeface="+mn-ea"/>
                <a:cs typeface="+mn-cs"/>
              </a:rPr>
              <a:t>or </a:t>
            </a:r>
            <a:r>
              <a:rPr lang="en-US" sz="1200" b="0" i="1" u="none" strike="noStrike" kern="1200" baseline="0" dirty="0">
                <a:solidFill>
                  <a:schemeClr val="tx1"/>
                </a:solidFill>
                <a:latin typeface="Arial" panose="020B0604020202020204" pitchFamily="34" charset="0"/>
                <a:ea typeface="+mn-ea"/>
                <a:cs typeface="+mn-cs"/>
              </a:rPr>
              <a:t>America’s 1st Freedom </a:t>
            </a:r>
            <a:r>
              <a:rPr lang="en-US" sz="1200" b="0" i="0" u="none" strike="noStrike" kern="1200" baseline="0" dirty="0">
                <a:solidFill>
                  <a:schemeClr val="tx1"/>
                </a:solidFill>
                <a:latin typeface="Arial" panose="020B0604020202020204" pitchFamily="34" charset="0"/>
                <a:ea typeface="+mn-ea"/>
                <a:cs typeface="+mn-cs"/>
              </a:rPr>
              <a:t>magazines. </a:t>
            </a:r>
          </a:p>
          <a:p>
            <a:r>
              <a:rPr lang="en-US" sz="1200" b="0" i="1" u="none" strike="noStrike" kern="1200" baseline="0" dirty="0">
                <a:solidFill>
                  <a:schemeClr val="tx1"/>
                </a:solidFill>
                <a:latin typeface="Arial" panose="020B0604020202020204" pitchFamily="34" charset="0"/>
                <a:ea typeface="+mn-ea"/>
                <a:cs typeface="+mn-cs"/>
              </a:rPr>
              <a:t>NRA </a:t>
            </a:r>
            <a:r>
              <a:rPr lang="en-US" sz="1200" b="0" i="1" u="none" strike="noStrike" kern="1200" baseline="0" dirty="0" err="1">
                <a:solidFill>
                  <a:schemeClr val="tx1"/>
                </a:solidFill>
                <a:latin typeface="Arial" panose="020B0604020202020204" pitchFamily="34" charset="0"/>
                <a:ea typeface="+mn-ea"/>
                <a:cs typeface="+mn-cs"/>
              </a:rPr>
              <a:t>InSights</a:t>
            </a:r>
            <a:r>
              <a:rPr lang="en-US" sz="1200" b="0" i="1" u="none" strike="noStrike" kern="1200" baseline="0" dirty="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magazine for junior shooters (under 18) </a:t>
            </a:r>
          </a:p>
          <a:p>
            <a:r>
              <a:rPr lang="en-US" sz="1200" b="0" i="0" u="none" strike="noStrike" kern="1200" baseline="0" dirty="0">
                <a:solidFill>
                  <a:schemeClr val="tx1"/>
                </a:solidFill>
                <a:latin typeface="Arial" panose="020B0604020202020204" pitchFamily="34" charset="0"/>
                <a:ea typeface="+mn-ea"/>
                <a:cs typeface="+mn-cs"/>
              </a:rPr>
              <a:t>Firearm insurance. </a:t>
            </a:r>
          </a:p>
          <a:p>
            <a:r>
              <a:rPr lang="en-US" sz="1200" b="0" i="0" u="none" strike="noStrike" kern="1200" baseline="0" dirty="0">
                <a:solidFill>
                  <a:schemeClr val="tx1"/>
                </a:solidFill>
                <a:latin typeface="Arial" panose="020B0604020202020204" pitchFamily="34" charset="0"/>
                <a:ea typeface="+mn-ea"/>
                <a:cs typeface="+mn-cs"/>
              </a:rPr>
              <a:t>Discount programs for airline tickets, rental cars, hotels, etc. </a:t>
            </a:r>
          </a:p>
          <a:p>
            <a:r>
              <a:rPr lang="en-US" sz="1200" b="0" i="0" u="none" strike="noStrike" kern="1200" baseline="0" dirty="0">
                <a:solidFill>
                  <a:schemeClr val="tx1"/>
                </a:solidFill>
                <a:latin typeface="Arial" panose="020B0604020202020204" pitchFamily="34" charset="0"/>
                <a:ea typeface="+mn-ea"/>
                <a:cs typeface="+mn-cs"/>
              </a:rPr>
              <a:t>A watchful eye and a powerful voice in our nation’s legislatures, at all levels of government.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Encourage students to join the NRA. 	</a:t>
            </a:r>
          </a:p>
        </p:txBody>
      </p:sp>
      <p:sp>
        <p:nvSpPr>
          <p:cNvPr id="229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DC2E6D-E8AE-41ED-8263-966711461317}" type="slidenum">
              <a:rPr lang="en-US" altLang="en-US"/>
              <a:pPr>
                <a:spcBef>
                  <a:spcPct val="0"/>
                </a:spcBef>
              </a:pPr>
              <a:t>126</a:t>
            </a:fld>
            <a:endParaRPr lang="en-US" altLang="en-US"/>
          </a:p>
        </p:txBody>
      </p:sp>
    </p:spTree>
    <p:extLst>
      <p:ext uri="{BB962C8B-B14F-4D97-AF65-F5344CB8AC3E}">
        <p14:creationId xmlns:p14="http://schemas.microsoft.com/office/powerpoint/2010/main" val="12922396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1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59DA79-3520-4360-9F1D-B8698007FF54}" type="slidenum">
              <a:rPr lang="en-US" altLang="en-US"/>
              <a:pPr>
                <a:spcBef>
                  <a:spcPct val="0"/>
                </a:spcBef>
              </a:pPr>
              <a:t>127</a:t>
            </a:fld>
            <a:endParaRPr lang="en-US" altLang="en-US"/>
          </a:p>
        </p:txBody>
      </p:sp>
    </p:spTree>
    <p:extLst>
      <p:ext uri="{BB962C8B-B14F-4D97-AF65-F5344CB8AC3E}">
        <p14:creationId xmlns:p14="http://schemas.microsoft.com/office/powerpoint/2010/main" val="13692548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POP-QUIZ</a:t>
            </a:r>
            <a:r>
              <a:rPr lang="en-US" baseline="0" dirty="0"/>
              <a:t> students and ask them to name the 3 rules in order that the learned them, before revealing in order which they state them.</a:t>
            </a:r>
          </a:p>
          <a:p>
            <a:endParaRPr lang="en-US" baseline="0" dirty="0"/>
          </a:p>
          <a:p>
            <a:r>
              <a:rPr lang="en-US" baseline="0" dirty="0" err="1"/>
              <a:t>ie</a:t>
            </a:r>
            <a:r>
              <a:rPr lang="en-US" baseline="0" dirty="0"/>
              <a:t>.</a:t>
            </a:r>
            <a:br>
              <a:rPr lang="en-US" baseline="0" dirty="0"/>
            </a:br>
            <a:r>
              <a:rPr lang="en-US" b="1" i="1" baseline="0" dirty="0"/>
              <a:t>What is the first rule for safe gun handling?</a:t>
            </a:r>
          </a:p>
          <a:p>
            <a:r>
              <a:rPr lang="en-US" b="1" i="0" baseline="0" dirty="0"/>
              <a:t>Students: </a:t>
            </a:r>
            <a:r>
              <a:rPr lang="en-US" b="0" i="0" baseline="0" dirty="0"/>
              <a:t>Always keep the gun pointed in a safe direction.</a:t>
            </a:r>
          </a:p>
          <a:p>
            <a:r>
              <a:rPr lang="en-US" b="1" i="0" baseline="0" dirty="0"/>
              <a:t>Instructor: </a:t>
            </a:r>
            <a:r>
              <a:rPr lang="en-US" b="0" i="0" baseline="0" dirty="0"/>
              <a:t>Reveal that first Rule and praise them for getting it correct. Then ask what the second rule is, and so on.</a:t>
            </a:r>
            <a:endParaRPr lang="en-US" b="1" i="1" baseline="0"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128</a:t>
            </a:fld>
            <a:endParaRPr lang="en-US" altLang="en-US"/>
          </a:p>
        </p:txBody>
      </p:sp>
    </p:spTree>
    <p:extLst>
      <p:ext uri="{BB962C8B-B14F-4D97-AF65-F5344CB8AC3E}">
        <p14:creationId xmlns:p14="http://schemas.microsoft.com/office/powerpoint/2010/main" val="35030883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Briefly review key points of the NRA Basic Rifle Shooting Course.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Administer the examination, which is conducted in an open-book manner. However, students may not ask other students or course graduates for answers.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Arial" panose="020B0604020202020204" pitchFamily="34" charset="0"/>
                <a:ea typeface="+mn-ea"/>
                <a:cs typeface="+mn-cs"/>
              </a:rPr>
              <a:t>Note to Instructors: </a:t>
            </a:r>
            <a:r>
              <a:rPr lang="en-US" sz="1200" b="0" i="0" u="none" strike="noStrike" kern="1200" baseline="0" dirty="0">
                <a:solidFill>
                  <a:schemeClr val="tx1"/>
                </a:solidFill>
                <a:latin typeface="Arial" panose="020B0604020202020204" pitchFamily="34" charset="0"/>
                <a:ea typeface="+mn-ea"/>
                <a:cs typeface="+mn-cs"/>
              </a:rPr>
              <a:t>The most important element is the student’s attitude. As an instructor, you must make a subjective judgment as to whether the student has gained the requisite </a:t>
            </a:r>
            <a:r>
              <a:rPr lang="en-US" sz="1200" b="0" i="1" u="none" strike="noStrike" kern="1200" baseline="0" dirty="0">
                <a:solidFill>
                  <a:schemeClr val="tx1"/>
                </a:solidFill>
                <a:latin typeface="Arial" panose="020B0604020202020204" pitchFamily="34" charset="0"/>
                <a:ea typeface="+mn-ea"/>
                <a:cs typeface="+mn-cs"/>
              </a:rPr>
              <a:t>knowledge</a:t>
            </a:r>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skills </a:t>
            </a:r>
            <a:r>
              <a:rPr lang="en-US" sz="1200" b="0" i="0" u="none" strike="noStrike" kern="1200" baseline="0" dirty="0">
                <a:solidFill>
                  <a:schemeClr val="tx1"/>
                </a:solidFill>
                <a:latin typeface="Arial" panose="020B0604020202020204" pitchFamily="34" charset="0"/>
                <a:ea typeface="+mn-ea"/>
                <a:cs typeface="+mn-cs"/>
              </a:rPr>
              <a:t>and </a:t>
            </a:r>
            <a:r>
              <a:rPr lang="en-US" sz="1200" b="0" i="1" u="none" strike="noStrike" kern="1200" baseline="0" dirty="0">
                <a:solidFill>
                  <a:schemeClr val="tx1"/>
                </a:solidFill>
                <a:latin typeface="Arial" panose="020B0604020202020204" pitchFamily="34" charset="0"/>
                <a:ea typeface="+mn-ea"/>
                <a:cs typeface="+mn-cs"/>
              </a:rPr>
              <a:t>attitude </a:t>
            </a:r>
            <a:r>
              <a:rPr lang="en-US" sz="1200" b="0" i="0" u="none" strike="noStrike" kern="1200" baseline="0" dirty="0">
                <a:solidFill>
                  <a:schemeClr val="tx1"/>
                </a:solidFill>
                <a:latin typeface="Arial" panose="020B0604020202020204" pitchFamily="34" charset="0"/>
                <a:ea typeface="+mn-ea"/>
                <a:cs typeface="+mn-cs"/>
              </a:rPr>
              <a:t>in order to receive a completion certificate.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33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2F2EE0-D639-4A22-815C-DA99E89B2B4C}" type="slidenum">
              <a:rPr lang="en-US" altLang="en-US"/>
              <a:pPr>
                <a:spcBef>
                  <a:spcPct val="0"/>
                </a:spcBef>
              </a:pPr>
              <a:t>129</a:t>
            </a:fld>
            <a:endParaRPr lang="en-US" altLang="en-US"/>
          </a:p>
        </p:txBody>
      </p:sp>
    </p:spTree>
    <p:extLst>
      <p:ext uri="{BB962C8B-B14F-4D97-AF65-F5344CB8AC3E}">
        <p14:creationId xmlns:p14="http://schemas.microsoft.com/office/powerpoint/2010/main" val="30405964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Special thanks should go to the NRA Foundation and its generous donors for helping make this course possible.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Thank the students for their participation in your course and for displaying the proper attitude by seeking training.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Encourage the students to continue their education, training, and participation in the shooting sports, and to introduce others to the shooting sports as well, so that they may continue the American tradition of safe and responsible gun ownership.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Dismiss the class.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Distribute course evaluations and ask your students to complete and return them to you. Explain that these evaluations are valuable in improving the course and the performance of the instructors. Issue course completion certificates to those individuals who successfully complete the course.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u="none" strike="noStrike" kern="1200" baseline="0">
                <a:solidFill>
                  <a:schemeClr val="tx1"/>
                </a:solidFill>
                <a:latin typeface="Arial" panose="020B0604020202020204" pitchFamily="34" charset="0"/>
                <a:ea typeface="+mn-ea"/>
                <a:cs typeface="+mn-cs"/>
              </a:rPr>
              <a:t>OR</a:t>
            </a:r>
            <a:r>
              <a:rPr lang="en-US" sz="1200" b="0" i="0" u="none" strike="noStrike" kern="1200" baseline="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Continue onto Lesson VI</a:t>
            </a:r>
          </a:p>
        </p:txBody>
      </p:sp>
      <p:sp>
        <p:nvSpPr>
          <p:cNvPr id="264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D8AE0F-AD33-402F-98F7-1396811974F7}" type="slidenum">
              <a:rPr lang="en-US" altLang="en-US"/>
              <a:pPr>
                <a:spcBef>
                  <a:spcPct val="0"/>
                </a:spcBef>
              </a:pPr>
              <a:t>131</a:t>
            </a:fld>
            <a:endParaRPr lang="en-US" altLang="en-US"/>
          </a:p>
        </p:txBody>
      </p:sp>
    </p:spTree>
    <p:extLst>
      <p:ext uri="{BB962C8B-B14F-4D97-AF65-F5344CB8AC3E}">
        <p14:creationId xmlns:p14="http://schemas.microsoft.com/office/powerpoint/2010/main" val="38863032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59964" indent="-292294">
              <a:defRPr sz="2500" b="1">
                <a:solidFill>
                  <a:schemeClr val="tx1"/>
                </a:solidFill>
                <a:latin typeface="Times New Roman" panose="02020603050405020304" pitchFamily="18" charset="0"/>
              </a:defRPr>
            </a:lvl2pPr>
            <a:lvl3pPr marL="1169175" indent="-233835">
              <a:defRPr sz="2500" b="1">
                <a:solidFill>
                  <a:schemeClr val="tx1"/>
                </a:solidFill>
                <a:latin typeface="Times New Roman" panose="02020603050405020304" pitchFamily="18" charset="0"/>
              </a:defRPr>
            </a:lvl3pPr>
            <a:lvl4pPr marL="1636845" indent="-233835">
              <a:defRPr sz="2500" b="1">
                <a:solidFill>
                  <a:schemeClr val="tx1"/>
                </a:solidFill>
                <a:latin typeface="Times New Roman" panose="02020603050405020304" pitchFamily="18" charset="0"/>
              </a:defRPr>
            </a:lvl4pPr>
            <a:lvl5pPr marL="2104514" indent="-233835">
              <a:defRPr sz="2500" b="1">
                <a:solidFill>
                  <a:schemeClr val="tx1"/>
                </a:solidFill>
                <a:latin typeface="Times New Roman" panose="02020603050405020304" pitchFamily="18" charset="0"/>
              </a:defRPr>
            </a:lvl5pPr>
            <a:lvl6pPr marL="2572184" indent="-233835" eaLnBrk="0" fontAlgn="base" hangingPunct="0">
              <a:spcBef>
                <a:spcPct val="0"/>
              </a:spcBef>
              <a:spcAft>
                <a:spcPct val="0"/>
              </a:spcAft>
              <a:defRPr sz="2500" b="1">
                <a:solidFill>
                  <a:schemeClr val="tx1"/>
                </a:solidFill>
                <a:latin typeface="Times New Roman" panose="02020603050405020304" pitchFamily="18" charset="0"/>
              </a:defRPr>
            </a:lvl6pPr>
            <a:lvl7pPr marL="3039854" indent="-233835" eaLnBrk="0" fontAlgn="base" hangingPunct="0">
              <a:spcBef>
                <a:spcPct val="0"/>
              </a:spcBef>
              <a:spcAft>
                <a:spcPct val="0"/>
              </a:spcAft>
              <a:defRPr sz="2500" b="1">
                <a:solidFill>
                  <a:schemeClr val="tx1"/>
                </a:solidFill>
                <a:latin typeface="Times New Roman" panose="02020603050405020304" pitchFamily="18" charset="0"/>
              </a:defRPr>
            </a:lvl7pPr>
            <a:lvl8pPr marL="3507524" indent="-233835" eaLnBrk="0" fontAlgn="base" hangingPunct="0">
              <a:spcBef>
                <a:spcPct val="0"/>
              </a:spcBef>
              <a:spcAft>
                <a:spcPct val="0"/>
              </a:spcAft>
              <a:defRPr sz="2500" b="1">
                <a:solidFill>
                  <a:schemeClr val="tx1"/>
                </a:solidFill>
                <a:latin typeface="Times New Roman" panose="02020603050405020304" pitchFamily="18" charset="0"/>
              </a:defRPr>
            </a:lvl8pPr>
            <a:lvl9pPr marL="3975194" indent="-233835" eaLnBrk="0" fontAlgn="base" hangingPunct="0">
              <a:spcBef>
                <a:spcPct val="0"/>
              </a:spcBef>
              <a:spcAft>
                <a:spcPct val="0"/>
              </a:spcAft>
              <a:defRPr sz="2500" b="1">
                <a:solidFill>
                  <a:schemeClr val="tx1"/>
                </a:solidFill>
                <a:latin typeface="Times New Roman" panose="02020603050405020304" pitchFamily="18" charset="0"/>
              </a:defRPr>
            </a:lvl9pPr>
          </a:lstStyle>
          <a:p>
            <a:fld id="{6AD2A16C-2CC5-4E20-A5CE-9853E96676F2}" type="slidenum">
              <a:rPr lang="en-US" altLang="en-US" sz="1200" b="0">
                <a:solidFill>
                  <a:srgbClr val="000000"/>
                </a:solidFill>
                <a:latin typeface="Arial" panose="020B0604020202020204" pitchFamily="34" charset="0"/>
              </a:rPr>
              <a:pPr/>
              <a:t>132</a:t>
            </a:fld>
            <a:endParaRPr lang="en-US" altLang="en-US" sz="12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0892090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NOTE: This lesson on shooting positions is completely Optional, at the Instructor and Students discretion. If time allows, it is a valuable lesson to the student(s).</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2 hours</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Range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p>
          <a:p>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a:t>
            </a:r>
          </a:p>
          <a:p>
            <a:r>
              <a:rPr lang="en-US" sz="1200" b="0" i="0" u="none" strike="noStrike" kern="1200" baseline="0" dirty="0">
                <a:solidFill>
                  <a:schemeClr val="tx1"/>
                </a:solidFill>
                <a:latin typeface="Arial" panose="020B0604020202020204" pitchFamily="34" charset="0"/>
                <a:ea typeface="+mn-ea"/>
                <a:cs typeface="+mn-cs"/>
              </a:rPr>
              <a:t>• NRA Basic Rifle Shooting Course Wall Charts</a:t>
            </a:r>
          </a:p>
          <a:p>
            <a:r>
              <a:rPr lang="en-US" sz="1200" b="0" i="0" u="none" strike="noStrike" kern="1200" baseline="0" dirty="0">
                <a:solidFill>
                  <a:schemeClr val="tx1"/>
                </a:solidFill>
                <a:latin typeface="Arial" panose="020B0604020202020204" pitchFamily="34" charset="0"/>
                <a:ea typeface="+mn-ea"/>
                <a:cs typeface="+mn-cs"/>
              </a:rPr>
              <a:t>• Eye protection</a:t>
            </a:r>
          </a:p>
          <a:p>
            <a:r>
              <a:rPr lang="en-US" sz="1200" b="0" i="0" u="none" strike="noStrike" kern="1200" baseline="0" dirty="0">
                <a:solidFill>
                  <a:schemeClr val="tx1"/>
                </a:solidFill>
                <a:latin typeface="Arial" panose="020B0604020202020204" pitchFamily="34" charset="0"/>
                <a:ea typeface="+mn-ea"/>
                <a:cs typeface="+mn-cs"/>
              </a:rPr>
              <a:t>• Hearing protection</a:t>
            </a:r>
          </a:p>
          <a:p>
            <a:r>
              <a:rPr lang="en-US" sz="1200" b="0" i="0" u="none" strike="noStrike" kern="1200" baseline="0" dirty="0">
                <a:solidFill>
                  <a:schemeClr val="tx1"/>
                </a:solidFill>
                <a:latin typeface="Arial" panose="020B0604020202020204" pitchFamily="34" charset="0"/>
                <a:ea typeface="+mn-ea"/>
                <a:cs typeface="+mn-cs"/>
              </a:rPr>
              <a:t>• Rifles</a:t>
            </a:r>
          </a:p>
          <a:p>
            <a:r>
              <a:rPr lang="en-US" sz="1200" b="0" i="0" u="none" strike="noStrike" kern="1200" baseline="0" dirty="0">
                <a:solidFill>
                  <a:schemeClr val="tx1"/>
                </a:solidFill>
                <a:latin typeface="Arial" panose="020B0604020202020204" pitchFamily="34" charset="0"/>
                <a:ea typeface="+mn-ea"/>
                <a:cs typeface="+mn-cs"/>
              </a:rPr>
              <a:t>• Sufficient ammunition per student to complete instruction</a:t>
            </a:r>
          </a:p>
          <a:p>
            <a:r>
              <a:rPr lang="en-US" sz="1200" b="0" i="0" u="none" strike="noStrike" kern="1200" baseline="0" dirty="0">
                <a:solidFill>
                  <a:schemeClr val="tx1"/>
                </a:solidFill>
                <a:latin typeface="Arial" panose="020B0604020202020204" pitchFamily="34" charset="0"/>
                <a:ea typeface="+mn-ea"/>
                <a:cs typeface="+mn-cs"/>
              </a:rPr>
              <a:t>• Targets</a:t>
            </a:r>
          </a:p>
          <a:p>
            <a:r>
              <a:rPr lang="en-US" sz="1200" b="0" i="0" u="none" strike="noStrike" kern="1200" baseline="0" dirty="0">
                <a:solidFill>
                  <a:schemeClr val="tx1"/>
                </a:solidFill>
                <a:latin typeface="Arial" panose="020B0604020202020204" pitchFamily="34" charset="0"/>
                <a:ea typeface="+mn-ea"/>
                <a:cs typeface="+mn-cs"/>
              </a:rPr>
              <a:t>• Other training aids as appropriate</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a:t>
            </a:r>
          </a:p>
          <a:p>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a:t>
            </a:r>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133</a:t>
            </a:fld>
            <a:endParaRPr lang="en-US" altLang="en-US"/>
          </a:p>
        </p:txBody>
      </p:sp>
    </p:spTree>
    <p:extLst>
      <p:ext uri="{BB962C8B-B14F-4D97-AF65-F5344CB8AC3E}">
        <p14:creationId xmlns:p14="http://schemas.microsoft.com/office/powerpoint/2010/main" val="35088500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anose="020B0604020202020204" pitchFamily="34" charset="0"/>
                <a:ea typeface="+mn-ea"/>
                <a:cs typeface="+mn-cs"/>
              </a:rPr>
              <a:t>State the learning objectives for this lesson</a:t>
            </a:r>
          </a:p>
          <a:p>
            <a:endParaRPr lang="en-US" altLang="en-US" sz="120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Review NRA Rules of Safe Gun Handling, range safety rules, hygiene guidelines and range commands presented in Lesson III, as needed.</a:t>
            </a:r>
          </a:p>
          <a:p>
            <a:endParaRPr lang="en-US" altLang="en-US" dirty="0"/>
          </a:p>
        </p:txBody>
      </p:sp>
      <p:sp>
        <p:nvSpPr>
          <p:cNvPr id="238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00328B-B852-496D-860F-7B5B85E73299}" type="slidenum">
              <a:rPr lang="en-US" altLang="en-US"/>
              <a:pPr>
                <a:spcBef>
                  <a:spcPct val="0"/>
                </a:spcBef>
              </a:pPr>
              <a:t>134</a:t>
            </a:fld>
            <a:endParaRPr lang="en-US" altLang="en-US"/>
          </a:p>
        </p:txBody>
      </p:sp>
    </p:spTree>
    <p:extLst>
      <p:ext uri="{BB962C8B-B14F-4D97-AF65-F5344CB8AC3E}">
        <p14:creationId xmlns:p14="http://schemas.microsoft.com/office/powerpoint/2010/main" val="37684884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anose="020B0604020202020204" pitchFamily="34" charset="0"/>
                <a:ea typeface="+mn-ea"/>
                <a:cs typeface="+mn-cs"/>
              </a:rPr>
              <a:t>In addition to being an  important  target shooting position, the kneeling position is particularly  useful  in the field. It is quick to assume, steadier than the standing position, and provides the clearance necessary to shoot over tall weeds, brush, and uneven terrain.</a:t>
            </a:r>
          </a:p>
          <a:p>
            <a:endParaRPr lang="en-US" altLang="en-US"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Demonstrate the proper kneeling position as </a:t>
            </a:r>
            <a:r>
              <a:rPr lang="en-US" sz="1200" kern="1200">
                <a:solidFill>
                  <a:schemeClr val="tx1"/>
                </a:solidFill>
                <a:effectLst/>
                <a:latin typeface="Arial" panose="020B0604020202020204" pitchFamily="34" charset="0"/>
                <a:ea typeface="+mn-ea"/>
                <a:cs typeface="+mn-cs"/>
              </a:rPr>
              <a:t>described in </a:t>
            </a:r>
            <a:r>
              <a:rPr lang="en-US" sz="1200" i="1" kern="1200">
                <a:solidFill>
                  <a:schemeClr val="tx1"/>
                </a:solidFill>
                <a:effectLst/>
                <a:latin typeface="Arial" panose="020B0604020202020204" pitchFamily="34" charset="0"/>
                <a:ea typeface="+mn-ea"/>
                <a:cs typeface="+mn-cs"/>
              </a:rPr>
              <a:t>The </a:t>
            </a:r>
            <a:r>
              <a:rPr lang="en-US" sz="1200" i="1" kern="1200" dirty="0">
                <a:solidFill>
                  <a:schemeClr val="tx1"/>
                </a:solidFill>
                <a:effectLst/>
                <a:latin typeface="Arial" panose="020B0604020202020204" pitchFamily="34" charset="0"/>
                <a:ea typeface="+mn-ea"/>
                <a:cs typeface="+mn-cs"/>
              </a:rPr>
              <a:t>NRA Guide to the Basics of Rifle Shooting.</a:t>
            </a:r>
            <a:endParaRPr lang="en-US" sz="1200" kern="1200" dirty="0">
              <a:solidFill>
                <a:schemeClr val="tx1"/>
              </a:solidFill>
              <a:effectLst/>
              <a:latin typeface="Arial" panose="020B0604020202020204" pitchFamily="34" charset="0"/>
              <a:ea typeface="+mn-ea"/>
              <a:cs typeface="+mn-cs"/>
            </a:endParaRPr>
          </a:p>
          <a:p>
            <a:endParaRPr lang="en-US" altLang="en-US" dirty="0"/>
          </a:p>
        </p:txBody>
      </p:sp>
      <p:sp>
        <p:nvSpPr>
          <p:cNvPr id="240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8A7C46-6286-44D3-A106-9741590635B5}" type="slidenum">
              <a:rPr lang="en-US" altLang="en-US"/>
              <a:pPr>
                <a:spcBef>
                  <a:spcPct val="0"/>
                </a:spcBef>
              </a:pPr>
              <a:t>135</a:t>
            </a:fld>
            <a:endParaRPr lang="en-US" altLang="en-US"/>
          </a:p>
        </p:txBody>
      </p:sp>
    </p:spTree>
    <p:extLst>
      <p:ext uri="{BB962C8B-B14F-4D97-AF65-F5344CB8AC3E}">
        <p14:creationId xmlns:p14="http://schemas.microsoft.com/office/powerpoint/2010/main" val="1546221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DISPLAY RIFLE WALL CHARTS</a:t>
            </a:r>
          </a:p>
          <a:p>
            <a:endParaRPr lang="en-US" altLang="en-US" b="1" dirty="0"/>
          </a:p>
          <a:p>
            <a:r>
              <a:rPr lang="en-US" dirty="0"/>
              <a:t>Define a rifle for the students: </a:t>
            </a:r>
          </a:p>
          <a:p>
            <a:r>
              <a:rPr lang="en-US" i="1" dirty="0"/>
              <a:t>A rifle is a type of firearm designed to be fired with two hands, having a relatively long rifled barrel and a buttstock intended to be placed against the shoulder.</a:t>
            </a:r>
          </a:p>
          <a:p>
            <a:endParaRPr lang="en-US" dirty="0"/>
          </a:p>
          <a:p>
            <a:r>
              <a:rPr lang="en-US" dirty="0"/>
              <a:t>Explain that all rifles consist of three main parts: the </a:t>
            </a:r>
            <a:r>
              <a:rPr lang="en-US" i="1" dirty="0"/>
              <a:t>action</a:t>
            </a:r>
            <a:r>
              <a:rPr lang="en-US" dirty="0"/>
              <a:t>, the </a:t>
            </a:r>
            <a:r>
              <a:rPr lang="en-US" i="1" dirty="0"/>
              <a:t>barrel</a:t>
            </a:r>
            <a:r>
              <a:rPr lang="en-US" dirty="0"/>
              <a:t>, and the </a:t>
            </a:r>
            <a:r>
              <a:rPr lang="en-US" i="1" dirty="0"/>
              <a:t>stock</a:t>
            </a:r>
            <a:r>
              <a:rPr lang="en-US" dirty="0"/>
              <a:t>. 	</a:t>
            </a:r>
          </a:p>
          <a:p>
            <a:endParaRPr lang="en-US" altLang="en-US" b="1" dirty="0"/>
          </a:p>
        </p:txBody>
      </p:sp>
      <p:sp>
        <p:nvSpPr>
          <p:cNvPr id="532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F70900-966A-459D-BD0E-D1BE1A042CEE}" type="slidenum">
              <a:rPr lang="en-US" altLang="en-US"/>
              <a:pPr>
                <a:spcBef>
                  <a:spcPct val="0"/>
                </a:spcBef>
              </a:pPr>
              <a:t>13</a:t>
            </a:fld>
            <a:endParaRPr lang="en-US" altLang="en-US" dirty="0"/>
          </a:p>
        </p:txBody>
      </p:sp>
    </p:spTree>
    <p:extLst>
      <p:ext uri="{BB962C8B-B14F-4D97-AF65-F5344CB8AC3E}">
        <p14:creationId xmlns:p14="http://schemas.microsoft.com/office/powerpoint/2010/main" val="427504509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26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93B1D6-54F7-417F-A27C-282D998C48C7}" type="slidenum">
              <a:rPr lang="en-US" altLang="en-US"/>
              <a:pPr>
                <a:spcBef>
                  <a:spcPct val="0"/>
                </a:spcBef>
              </a:pPr>
              <a:t>136</a:t>
            </a:fld>
            <a:endParaRPr lang="en-US" altLang="en-US"/>
          </a:p>
        </p:txBody>
      </p:sp>
    </p:spTree>
    <p:extLst>
      <p:ext uri="{BB962C8B-B14F-4D97-AF65-F5344CB8AC3E}">
        <p14:creationId xmlns:p14="http://schemas.microsoft.com/office/powerpoint/2010/main" val="14414227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47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A23AD1-2539-43C7-8711-2EC849BF1E23}" type="slidenum">
              <a:rPr lang="en-US" altLang="en-US"/>
              <a:pPr>
                <a:spcBef>
                  <a:spcPct val="0"/>
                </a:spcBef>
              </a:pPr>
              <a:t>137</a:t>
            </a:fld>
            <a:endParaRPr lang="en-US" altLang="en-US"/>
          </a:p>
        </p:txBody>
      </p:sp>
    </p:spTree>
    <p:extLst>
      <p:ext uri="{BB962C8B-B14F-4D97-AF65-F5344CB8AC3E}">
        <p14:creationId xmlns:p14="http://schemas.microsoft.com/office/powerpoint/2010/main" val="36982561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67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1028A0-4419-4EBE-BA73-8E183BA7D5A7}" type="slidenum">
              <a:rPr lang="en-US" altLang="en-US"/>
              <a:pPr>
                <a:spcBef>
                  <a:spcPct val="0"/>
                </a:spcBef>
              </a:pPr>
              <a:t>138</a:t>
            </a:fld>
            <a:endParaRPr lang="en-US" altLang="en-US"/>
          </a:p>
        </p:txBody>
      </p:sp>
    </p:spTree>
    <p:extLst>
      <p:ext uri="{BB962C8B-B14F-4D97-AF65-F5344CB8AC3E}">
        <p14:creationId xmlns:p14="http://schemas.microsoft.com/office/powerpoint/2010/main" val="410644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88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BF481E-6347-4B2C-9783-5AEA8836F390}" type="slidenum">
              <a:rPr lang="en-US" altLang="en-US"/>
              <a:pPr>
                <a:spcBef>
                  <a:spcPct val="0"/>
                </a:spcBef>
              </a:pPr>
              <a:t>139</a:t>
            </a:fld>
            <a:endParaRPr lang="en-US" altLang="en-US"/>
          </a:p>
        </p:txBody>
      </p:sp>
    </p:spTree>
    <p:extLst>
      <p:ext uri="{BB962C8B-B14F-4D97-AF65-F5344CB8AC3E}">
        <p14:creationId xmlns:p14="http://schemas.microsoft.com/office/powerpoint/2010/main" val="28866502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08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F404E2-A2C8-449E-B47D-15E15384F79B}" type="slidenum">
              <a:rPr lang="en-US" altLang="en-US"/>
              <a:pPr>
                <a:spcBef>
                  <a:spcPct val="0"/>
                </a:spcBef>
              </a:pPr>
              <a:t>140</a:t>
            </a:fld>
            <a:endParaRPr lang="en-US" altLang="en-US"/>
          </a:p>
        </p:txBody>
      </p:sp>
    </p:spTree>
    <p:extLst>
      <p:ext uri="{BB962C8B-B14F-4D97-AF65-F5344CB8AC3E}">
        <p14:creationId xmlns:p14="http://schemas.microsoft.com/office/powerpoint/2010/main" val="129315671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29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E912A7-1A9D-4061-8740-F4AD163A6B9E}" type="slidenum">
              <a:rPr lang="en-US" altLang="en-US"/>
              <a:pPr>
                <a:spcBef>
                  <a:spcPct val="0"/>
                </a:spcBef>
              </a:pPr>
              <a:t>141</a:t>
            </a:fld>
            <a:endParaRPr lang="en-US" altLang="en-US"/>
          </a:p>
        </p:txBody>
      </p:sp>
    </p:spTree>
    <p:extLst>
      <p:ext uri="{BB962C8B-B14F-4D97-AF65-F5344CB8AC3E}">
        <p14:creationId xmlns:p14="http://schemas.microsoft.com/office/powerpoint/2010/main" val="25611565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49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F36DEF-FBE2-403B-849E-4460E52C850B}" type="slidenum">
              <a:rPr lang="en-US" altLang="en-US"/>
              <a:pPr>
                <a:spcBef>
                  <a:spcPct val="0"/>
                </a:spcBef>
              </a:pPr>
              <a:t>142</a:t>
            </a:fld>
            <a:endParaRPr lang="en-US" altLang="en-US"/>
          </a:p>
        </p:txBody>
      </p:sp>
    </p:spTree>
    <p:extLst>
      <p:ext uri="{BB962C8B-B14F-4D97-AF65-F5344CB8AC3E}">
        <p14:creationId xmlns:p14="http://schemas.microsoft.com/office/powerpoint/2010/main" val="153080746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70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E8829C-8BBE-4EC5-97D6-93D0171C51BE}" type="slidenum">
              <a:rPr lang="en-US" altLang="en-US"/>
              <a:pPr>
                <a:spcBef>
                  <a:spcPct val="0"/>
                </a:spcBef>
              </a:pPr>
              <a:t>143</a:t>
            </a:fld>
            <a:endParaRPr lang="en-US" altLang="en-US"/>
          </a:p>
        </p:txBody>
      </p:sp>
    </p:spTree>
    <p:extLst>
      <p:ext uri="{BB962C8B-B14F-4D97-AF65-F5344CB8AC3E}">
        <p14:creationId xmlns:p14="http://schemas.microsoft.com/office/powerpoint/2010/main" val="39241540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90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3BDDA8-E9A6-43A0-80F5-4B56C9D9A1BF}" type="slidenum">
              <a:rPr lang="en-US" altLang="en-US"/>
              <a:pPr>
                <a:spcBef>
                  <a:spcPct val="0"/>
                </a:spcBef>
              </a:pPr>
              <a:t>144</a:t>
            </a:fld>
            <a:endParaRPr lang="en-US" altLang="en-US"/>
          </a:p>
        </p:txBody>
      </p:sp>
    </p:spTree>
    <p:extLst>
      <p:ext uri="{BB962C8B-B14F-4D97-AF65-F5344CB8AC3E}">
        <p14:creationId xmlns:p14="http://schemas.microsoft.com/office/powerpoint/2010/main" val="2022053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11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D0D309-124D-40E4-8CEE-0A09E853E5A1}" type="slidenum">
              <a:rPr lang="en-US" altLang="en-US"/>
              <a:pPr>
                <a:spcBef>
                  <a:spcPct val="0"/>
                </a:spcBef>
              </a:pPr>
              <a:t>146</a:t>
            </a:fld>
            <a:endParaRPr lang="en-US" altLang="en-US"/>
          </a:p>
        </p:txBody>
      </p:sp>
    </p:spTree>
    <p:extLst>
      <p:ext uri="{BB962C8B-B14F-4D97-AF65-F5344CB8AC3E}">
        <p14:creationId xmlns:p14="http://schemas.microsoft.com/office/powerpoint/2010/main" val="3351349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action </a:t>
            </a:r>
            <a:r>
              <a:rPr lang="en-US" dirty="0"/>
              <a:t>is </a:t>
            </a:r>
            <a:r>
              <a:rPr lang="en-US" i="1" dirty="0"/>
              <a:t>a group of moving parts used to load, fire and unload a rifle. </a:t>
            </a:r>
            <a:endParaRPr lang="en-US" dirty="0"/>
          </a:p>
          <a:p>
            <a:r>
              <a:rPr lang="en-US" dirty="0"/>
              <a:t>Point out and describe the functions of the following action parts common to all rifles: </a:t>
            </a:r>
          </a:p>
          <a:p>
            <a:endParaRPr lang="en-US" dirty="0"/>
          </a:p>
          <a:p>
            <a:pPr marL="175376" indent="-175376">
              <a:buFont typeface="Arial" panose="020B0604020202020204" pitchFamily="34" charset="0"/>
              <a:buChar char="•"/>
            </a:pPr>
            <a:r>
              <a:rPr lang="en-US" i="1" dirty="0"/>
              <a:t>Receiver </a:t>
            </a:r>
            <a:r>
              <a:rPr lang="en-US" dirty="0"/>
              <a:t>(the component that houses the other action parts, and to which the barrel and stock and, often, the scope or rear sights, are also attached) </a:t>
            </a:r>
          </a:p>
          <a:p>
            <a:pPr marL="175376" indent="-175376">
              <a:buFont typeface="Arial" panose="020B0604020202020204" pitchFamily="34" charset="0"/>
              <a:buChar char="•"/>
            </a:pPr>
            <a:r>
              <a:rPr lang="en-US" i="1" dirty="0"/>
              <a:t>Trigger </a:t>
            </a:r>
            <a:r>
              <a:rPr lang="en-US" dirty="0"/>
              <a:t>(when pulled it activates the hammer) </a:t>
            </a:r>
          </a:p>
          <a:p>
            <a:pPr marL="175376" indent="-175376">
              <a:buFont typeface="Arial" panose="020B0604020202020204" pitchFamily="34" charset="0"/>
              <a:buChar char="•"/>
            </a:pPr>
            <a:r>
              <a:rPr lang="en-US" i="1" dirty="0"/>
              <a:t>Firing pin </a:t>
            </a:r>
            <a:r>
              <a:rPr lang="en-US" dirty="0"/>
              <a:t>(the component having a needle-shaped projection that impacts the primer or case rim to fire the cartridge) </a:t>
            </a:r>
          </a:p>
          <a:p>
            <a:pPr marL="175376" indent="-175376">
              <a:buFont typeface="Arial" panose="020B0604020202020204" pitchFamily="34" charset="0"/>
              <a:buChar char="•"/>
            </a:pPr>
            <a:r>
              <a:rPr lang="en-US" i="1" dirty="0"/>
              <a:t>Sear </a:t>
            </a:r>
            <a:r>
              <a:rPr lang="en-US" dirty="0"/>
              <a:t>(on some guns, a part that releases the hammer or firing pin when the trigger is pulled) </a:t>
            </a:r>
          </a:p>
          <a:p>
            <a:pPr marL="175376" indent="-175376">
              <a:buFont typeface="Arial" panose="020B0604020202020204" pitchFamily="34" charset="0"/>
              <a:buChar char="•"/>
            </a:pPr>
            <a:r>
              <a:rPr lang="en-US" i="1" dirty="0"/>
              <a:t>Hammer </a:t>
            </a:r>
            <a:r>
              <a:rPr lang="en-US" dirty="0"/>
              <a:t>(on some guns, causes the firing pin to strike and fire the cartridge) </a:t>
            </a:r>
          </a:p>
          <a:p>
            <a:pPr marL="175376" indent="-175376">
              <a:buFont typeface="Arial" panose="020B0604020202020204" pitchFamily="34" charset="0"/>
              <a:buChar char="•"/>
            </a:pPr>
            <a:r>
              <a:rPr lang="en-US" i="1" dirty="0"/>
              <a:t>Hammer spur </a:t>
            </a:r>
            <a:r>
              <a:rPr lang="en-US" dirty="0"/>
              <a:t>(the projection on the hammer that may be gripped by the thumb) </a:t>
            </a:r>
          </a:p>
          <a:p>
            <a:pPr marL="175376" indent="-175376">
              <a:buFont typeface="Arial" panose="020B0604020202020204" pitchFamily="34" charset="0"/>
              <a:buChar char="•"/>
            </a:pPr>
            <a:r>
              <a:rPr lang="en-US" i="1" dirty="0"/>
              <a:t>Breech bolt </a:t>
            </a:r>
            <a:r>
              <a:rPr lang="en-US" dirty="0"/>
              <a:t>or </a:t>
            </a:r>
            <a:r>
              <a:rPr lang="en-US" i="1" dirty="0"/>
              <a:t>breech block </a:t>
            </a:r>
            <a:r>
              <a:rPr lang="en-US" dirty="0"/>
              <a:t>(the component that seals the breech end of the barrel and is usually mechanically locked in the closed position) </a:t>
            </a:r>
          </a:p>
          <a:p>
            <a:pPr marL="175376" indent="-175376">
              <a:buFont typeface="Arial" panose="020B0604020202020204" pitchFamily="34" charset="0"/>
              <a:buChar char="•"/>
            </a:pPr>
            <a:r>
              <a:rPr lang="en-US" i="1" dirty="0"/>
              <a:t>Extractor </a:t>
            </a:r>
            <a:r>
              <a:rPr lang="en-US" dirty="0"/>
              <a:t>(pulls an empty cartridge case or unfired cartridge from the chamber when the action is opened) </a:t>
            </a:r>
          </a:p>
          <a:p>
            <a:pPr marL="175376" indent="-175376">
              <a:buFont typeface="Arial" panose="020B0604020202020204" pitchFamily="34" charset="0"/>
              <a:buChar char="•"/>
            </a:pPr>
            <a:r>
              <a:rPr lang="en-US" i="1" dirty="0"/>
              <a:t>Ejector </a:t>
            </a:r>
            <a:r>
              <a:rPr lang="en-US" dirty="0"/>
              <a:t>(throws empty cases or unfired rounds from the action) </a:t>
            </a:r>
          </a:p>
          <a:p>
            <a:pPr marL="175376" indent="-175376">
              <a:buFont typeface="Arial" panose="020B0604020202020204" pitchFamily="34" charset="0"/>
              <a:buChar char="•"/>
            </a:pPr>
            <a:r>
              <a:rPr lang="en-US" i="1" dirty="0"/>
              <a:t>Ejection port </a:t>
            </a:r>
            <a:r>
              <a:rPr lang="en-US" dirty="0"/>
              <a:t>(an opening in the receiver through which spent cases or live rounds may be ejected from the action) </a:t>
            </a:r>
          </a:p>
          <a:p>
            <a:pPr marL="175376" indent="-175376">
              <a:buFont typeface="Arial" panose="020B0604020202020204" pitchFamily="34" charset="0"/>
              <a:buChar char="•"/>
            </a:pPr>
            <a:r>
              <a:rPr lang="en-US" i="1" dirty="0"/>
              <a:t>Trigger guard </a:t>
            </a:r>
            <a:r>
              <a:rPr lang="en-US" dirty="0"/>
              <a:t>(the component that surrounds the trigger and helps prevent inadvertent trigger contact) </a:t>
            </a:r>
          </a:p>
          <a:p>
            <a:pPr marL="175376" indent="-175376">
              <a:buFont typeface="Arial" panose="020B0604020202020204" pitchFamily="34" charset="0"/>
              <a:buChar char="•"/>
            </a:pPr>
            <a:r>
              <a:rPr lang="en-US" i="1" dirty="0"/>
              <a:t>Rear sight/scope </a:t>
            </a:r>
            <a:r>
              <a:rPr lang="en-US" dirty="0"/>
              <a:t>(rear iron sights, such as aperture sights, as well as telescopic and red-dot sights, are commonly mounted on the receiver) </a:t>
            </a:r>
          </a:p>
          <a:p>
            <a:pPr marL="175376" indent="-175376">
              <a:buFont typeface="Arial" panose="020B0604020202020204" pitchFamily="34" charset="0"/>
              <a:buChar char="•"/>
            </a:pPr>
            <a:r>
              <a:rPr lang="en-US" i="1" dirty="0"/>
              <a:t>Safety </a:t>
            </a:r>
            <a:r>
              <a:rPr lang="en-US" dirty="0"/>
              <a:t>(a mechanical device that is intended to prevent firing by blocking the trigger, sear, hammer or firing pin). </a:t>
            </a:r>
          </a:p>
          <a:p>
            <a:pPr marL="175376" indent="-175376">
              <a:buFont typeface="Arial" panose="020B0604020202020204" pitchFamily="34" charset="0"/>
              <a:buChar char="•"/>
            </a:pPr>
            <a:r>
              <a:rPr lang="en-US" i="1" dirty="0"/>
              <a:t>Magazine </a:t>
            </a:r>
            <a:r>
              <a:rPr lang="en-US" dirty="0"/>
              <a:t>(a device that holds cartridges for feeding into the chamber as the action is cycled; may be of box, tube or rotary design) </a:t>
            </a:r>
          </a:p>
          <a:p>
            <a:pPr marL="175376" indent="-175376">
              <a:buFont typeface="Arial" panose="020B0604020202020204" pitchFamily="34" charset="0"/>
              <a:buChar char="•"/>
            </a:pPr>
            <a:r>
              <a:rPr lang="en-US" i="1" dirty="0"/>
              <a:t>Magazine release </a:t>
            </a:r>
            <a:r>
              <a:rPr lang="en-US" dirty="0"/>
              <a:t>(a button or lever that releases the magazine when activated) </a:t>
            </a:r>
          </a:p>
          <a:p>
            <a:endParaRPr lang="en-US" dirty="0"/>
          </a:p>
          <a:p>
            <a:r>
              <a:rPr lang="en-US" dirty="0"/>
              <a:t>Demonstrate the functions of the action parts using the sample rifles. </a:t>
            </a:r>
          </a:p>
          <a:p>
            <a:endParaRPr lang="en-US" dirty="0"/>
          </a:p>
          <a:p>
            <a:r>
              <a:rPr lang="en-US" b="1" dirty="0"/>
              <a:t>When using an actual gun in a demonstration, verify that it is unloaded, have a student perform a secondary verification that it is unloaded, and ensure that it is pointed in a safe direction at all times. </a:t>
            </a:r>
          </a:p>
          <a:p>
            <a:endParaRPr lang="en-US" dirty="0"/>
          </a:p>
          <a:p>
            <a:r>
              <a:rPr lang="en-US" dirty="0"/>
              <a:t>Emphasize that a safety is a mechanical device that can fail. A safe shooter is the most reliable safety. 	</a:t>
            </a:r>
          </a:p>
          <a:p>
            <a:endParaRPr lang="en-US" dirty="0"/>
          </a:p>
        </p:txBody>
      </p:sp>
      <p:sp>
        <p:nvSpPr>
          <p:cNvPr id="553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9CFF42-7E4D-4213-AC55-A7BB9212D555}" type="slidenum">
              <a:rPr lang="en-US" altLang="en-US"/>
              <a:pPr>
                <a:spcBef>
                  <a:spcPct val="0"/>
                </a:spcBef>
              </a:pPr>
              <a:t>14</a:t>
            </a:fld>
            <a:endParaRPr lang="en-US" altLang="en-US" dirty="0"/>
          </a:p>
        </p:txBody>
      </p:sp>
    </p:spTree>
    <p:extLst>
      <p:ext uri="{BB962C8B-B14F-4D97-AF65-F5344CB8AC3E}">
        <p14:creationId xmlns:p14="http://schemas.microsoft.com/office/powerpoint/2010/main" val="113517708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4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D8AE0F-AD33-402F-98F7-1396811974F7}" type="slidenum">
              <a:rPr lang="en-US" altLang="en-US"/>
              <a:pPr>
                <a:spcBef>
                  <a:spcPct val="0"/>
                </a:spcBef>
              </a:pPr>
              <a:t>148</a:t>
            </a:fld>
            <a:endParaRPr lang="en-US" altLang="en-US"/>
          </a:p>
        </p:txBody>
      </p:sp>
    </p:spTree>
    <p:extLst>
      <p:ext uri="{BB962C8B-B14F-4D97-AF65-F5344CB8AC3E}">
        <p14:creationId xmlns:p14="http://schemas.microsoft.com/office/powerpoint/2010/main" val="3391198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59964" indent="-292294">
              <a:defRPr sz="2500" b="1">
                <a:solidFill>
                  <a:schemeClr val="tx1"/>
                </a:solidFill>
                <a:latin typeface="Times New Roman" panose="02020603050405020304" pitchFamily="18" charset="0"/>
              </a:defRPr>
            </a:lvl2pPr>
            <a:lvl3pPr marL="1169175" indent="-233835">
              <a:defRPr sz="2500" b="1">
                <a:solidFill>
                  <a:schemeClr val="tx1"/>
                </a:solidFill>
                <a:latin typeface="Times New Roman" panose="02020603050405020304" pitchFamily="18" charset="0"/>
              </a:defRPr>
            </a:lvl3pPr>
            <a:lvl4pPr marL="1636845" indent="-233835">
              <a:defRPr sz="2500" b="1">
                <a:solidFill>
                  <a:schemeClr val="tx1"/>
                </a:solidFill>
                <a:latin typeface="Times New Roman" panose="02020603050405020304" pitchFamily="18" charset="0"/>
              </a:defRPr>
            </a:lvl4pPr>
            <a:lvl5pPr marL="2104514" indent="-233835">
              <a:defRPr sz="2500" b="1">
                <a:solidFill>
                  <a:schemeClr val="tx1"/>
                </a:solidFill>
                <a:latin typeface="Times New Roman" panose="02020603050405020304" pitchFamily="18" charset="0"/>
              </a:defRPr>
            </a:lvl5pPr>
            <a:lvl6pPr marL="2572184" indent="-233835" eaLnBrk="0" fontAlgn="base" hangingPunct="0">
              <a:spcBef>
                <a:spcPct val="0"/>
              </a:spcBef>
              <a:spcAft>
                <a:spcPct val="0"/>
              </a:spcAft>
              <a:defRPr sz="2500" b="1">
                <a:solidFill>
                  <a:schemeClr val="tx1"/>
                </a:solidFill>
                <a:latin typeface="Times New Roman" panose="02020603050405020304" pitchFamily="18" charset="0"/>
              </a:defRPr>
            </a:lvl6pPr>
            <a:lvl7pPr marL="3039854" indent="-233835" eaLnBrk="0" fontAlgn="base" hangingPunct="0">
              <a:spcBef>
                <a:spcPct val="0"/>
              </a:spcBef>
              <a:spcAft>
                <a:spcPct val="0"/>
              </a:spcAft>
              <a:defRPr sz="2500" b="1">
                <a:solidFill>
                  <a:schemeClr val="tx1"/>
                </a:solidFill>
                <a:latin typeface="Times New Roman" panose="02020603050405020304" pitchFamily="18" charset="0"/>
              </a:defRPr>
            </a:lvl7pPr>
            <a:lvl8pPr marL="3507524" indent="-233835" eaLnBrk="0" fontAlgn="base" hangingPunct="0">
              <a:spcBef>
                <a:spcPct val="0"/>
              </a:spcBef>
              <a:spcAft>
                <a:spcPct val="0"/>
              </a:spcAft>
              <a:defRPr sz="2500" b="1">
                <a:solidFill>
                  <a:schemeClr val="tx1"/>
                </a:solidFill>
                <a:latin typeface="Times New Roman" panose="02020603050405020304" pitchFamily="18" charset="0"/>
              </a:defRPr>
            </a:lvl8pPr>
            <a:lvl9pPr marL="3975194" indent="-233835" eaLnBrk="0" fontAlgn="base" hangingPunct="0">
              <a:spcBef>
                <a:spcPct val="0"/>
              </a:spcBef>
              <a:spcAft>
                <a:spcPct val="0"/>
              </a:spcAft>
              <a:defRPr sz="2500" b="1">
                <a:solidFill>
                  <a:schemeClr val="tx1"/>
                </a:solidFill>
                <a:latin typeface="Times New Roman" panose="02020603050405020304" pitchFamily="18" charset="0"/>
              </a:defRPr>
            </a:lvl9pPr>
          </a:lstStyle>
          <a:p>
            <a:fld id="{6AD2A16C-2CC5-4E20-A5CE-9853E96676F2}" type="slidenum">
              <a:rPr lang="en-US" altLang="en-US" sz="1200" b="0">
                <a:solidFill>
                  <a:srgbClr val="000000"/>
                </a:solidFill>
                <a:latin typeface="Arial" panose="020B0604020202020204" pitchFamily="34" charset="0"/>
              </a:rPr>
              <a:pPr/>
              <a:t>149</a:t>
            </a:fld>
            <a:endParaRPr lang="en-US" altLang="en-US" sz="12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942165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5376" indent="-175376">
              <a:buFont typeface="Arial" panose="020B0604020202020204" pitchFamily="34" charset="0"/>
              <a:buChar char="•"/>
            </a:pPr>
            <a:r>
              <a:rPr lang="en-US" i="1" dirty="0"/>
              <a:t>Ejector </a:t>
            </a:r>
            <a:r>
              <a:rPr lang="en-US" dirty="0"/>
              <a:t>(throws empty cases or unfired rounds from the action) </a:t>
            </a:r>
          </a:p>
          <a:p>
            <a:pPr marL="175376" indent="-175376">
              <a:buFont typeface="Arial" panose="020B0604020202020204" pitchFamily="34" charset="0"/>
              <a:buChar char="•"/>
            </a:pPr>
            <a:r>
              <a:rPr lang="en-US" i="1" dirty="0"/>
              <a:t>Ejection port </a:t>
            </a:r>
            <a:r>
              <a:rPr lang="en-US" dirty="0"/>
              <a:t>(an opening in the receiver through which spent cases or live rounds may be ejected from the action) </a:t>
            </a:r>
          </a:p>
          <a:p>
            <a:pPr marL="175376" indent="-175376">
              <a:buFont typeface="Arial" panose="020B0604020202020204" pitchFamily="34" charset="0"/>
              <a:buChar char="•"/>
            </a:pPr>
            <a:r>
              <a:rPr lang="en-US" i="1" dirty="0"/>
              <a:t>Trigger guard </a:t>
            </a:r>
            <a:r>
              <a:rPr lang="en-US" dirty="0"/>
              <a:t>(the component that surrounds the trigger and helps prevent inadvertent trigger contact) </a:t>
            </a:r>
          </a:p>
          <a:p>
            <a:pPr marL="175376" indent="-175376">
              <a:buFont typeface="Arial" panose="020B0604020202020204" pitchFamily="34" charset="0"/>
              <a:buChar char="•"/>
            </a:pPr>
            <a:r>
              <a:rPr lang="en-US" i="1" dirty="0"/>
              <a:t>Rear sight/scope </a:t>
            </a:r>
            <a:r>
              <a:rPr lang="en-US" dirty="0"/>
              <a:t>(rear iron sights, such as aperture sights, as well as telescopic and red-dot sights, are commonly mounted on the receiver) </a:t>
            </a:r>
          </a:p>
          <a:p>
            <a:pPr marL="175376" indent="-175376">
              <a:buFont typeface="Arial" panose="020B0604020202020204" pitchFamily="34" charset="0"/>
              <a:buChar char="•"/>
            </a:pPr>
            <a:r>
              <a:rPr lang="en-US" i="1" dirty="0"/>
              <a:t>Safety </a:t>
            </a:r>
            <a:r>
              <a:rPr lang="en-US" dirty="0"/>
              <a:t>(a mechanical device that is intended to prevent firing by blocking the trigger, sear, hammer or firing pin). </a:t>
            </a:r>
          </a:p>
          <a:p>
            <a:pPr marL="175376" indent="-175376">
              <a:buFont typeface="Arial" panose="020B0604020202020204" pitchFamily="34" charset="0"/>
              <a:buChar char="•"/>
            </a:pPr>
            <a:r>
              <a:rPr lang="en-US" i="1" dirty="0"/>
              <a:t>Magazine </a:t>
            </a:r>
            <a:r>
              <a:rPr lang="en-US" dirty="0"/>
              <a:t>(a device that holds cartridges for feeding into the chamber as the action is cycled; may be of box, tube or rotary design) </a:t>
            </a:r>
          </a:p>
          <a:p>
            <a:pPr marL="175376" indent="-175376">
              <a:buFont typeface="Arial" panose="020B0604020202020204" pitchFamily="34" charset="0"/>
              <a:buChar char="•"/>
            </a:pPr>
            <a:r>
              <a:rPr lang="en-US" i="1" dirty="0"/>
              <a:t>Magazine release </a:t>
            </a:r>
            <a:r>
              <a:rPr lang="en-US" dirty="0"/>
              <a:t>(a button or lever that releases the magazine when activated) </a:t>
            </a:r>
          </a:p>
          <a:p>
            <a:endParaRPr lang="en-US" dirty="0"/>
          </a:p>
          <a:p>
            <a:r>
              <a:rPr lang="en-US" dirty="0"/>
              <a:t>Demonstrate the functions of the action parts using the sample rifles. </a:t>
            </a:r>
          </a:p>
          <a:p>
            <a:endParaRPr lang="en-US" dirty="0"/>
          </a:p>
          <a:p>
            <a:r>
              <a:rPr lang="en-US" b="1" dirty="0"/>
              <a:t>When using an actual gun in a demonstration, verify that it is unloaded, have a student perform a secondary verification that it is unloaded, and ensure that it is pointed in a safe direction at all times. </a:t>
            </a:r>
          </a:p>
          <a:p>
            <a:endParaRPr lang="en-US" dirty="0"/>
          </a:p>
          <a:p>
            <a:r>
              <a:rPr lang="en-US" dirty="0"/>
              <a:t>Emphasize that a safety is a mechanical device that can fail. A safe shooter is the most reliable safety. 	</a:t>
            </a:r>
          </a:p>
          <a:p>
            <a:endParaRPr lang="en-US" altLang="en-US" dirty="0"/>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5A0D01-17FB-42BE-81AA-E8F44335495B}" type="slidenum">
              <a:rPr lang="en-US" altLang="en-US"/>
              <a:pPr>
                <a:spcBef>
                  <a:spcPct val="0"/>
                </a:spcBef>
              </a:pPr>
              <a:t>15</a:t>
            </a:fld>
            <a:endParaRPr lang="en-US" altLang="en-US" dirty="0"/>
          </a:p>
        </p:txBody>
      </p:sp>
    </p:spTree>
    <p:extLst>
      <p:ext uri="{BB962C8B-B14F-4D97-AF65-F5344CB8AC3E}">
        <p14:creationId xmlns:p14="http://schemas.microsoft.com/office/powerpoint/2010/main" val="1688672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barrel </a:t>
            </a:r>
            <a:r>
              <a:rPr lang="en-US" dirty="0"/>
              <a:t>is </a:t>
            </a:r>
            <a:r>
              <a:rPr lang="en-US" i="1" dirty="0"/>
              <a:t>the metal tube through which the bullet passes.</a:t>
            </a:r>
          </a:p>
          <a:p>
            <a:endParaRPr lang="en-US" dirty="0"/>
          </a:p>
          <a:p>
            <a:r>
              <a:rPr lang="en-US" dirty="0"/>
              <a:t>Point out and describe the functions of the following barrel parts or characteristics common to all rifles: </a:t>
            </a:r>
          </a:p>
          <a:p>
            <a:endParaRPr lang="en-US" dirty="0"/>
          </a:p>
          <a:p>
            <a:endParaRPr lang="en-US" dirty="0"/>
          </a:p>
          <a:p>
            <a:pPr marL="175376" indent="-175376">
              <a:buFont typeface="Arial" panose="020B0604020202020204" pitchFamily="34" charset="0"/>
              <a:buChar char="•"/>
            </a:pPr>
            <a:r>
              <a:rPr lang="en-US" dirty="0"/>
              <a:t>Bore (the hole inside the barrel) </a:t>
            </a:r>
          </a:p>
          <a:p>
            <a:pPr marL="175376" indent="-175376">
              <a:buFont typeface="Arial" panose="020B0604020202020204" pitchFamily="34" charset="0"/>
              <a:buChar char="•"/>
            </a:pPr>
            <a:r>
              <a:rPr lang="en-US" i="1" dirty="0"/>
              <a:t>Rifling </a:t>
            </a:r>
            <a:r>
              <a:rPr lang="en-US" dirty="0"/>
              <a:t>(the spiral lands and grooves cut into the bore. Rifling imparts a spin to the bullet, which stabilizes its flight.) </a:t>
            </a:r>
          </a:p>
          <a:p>
            <a:pPr marL="175376" indent="-175376">
              <a:buFont typeface="Arial" panose="020B0604020202020204" pitchFamily="34" charset="0"/>
              <a:buChar char="•"/>
            </a:pPr>
            <a:r>
              <a:rPr lang="en-US" i="1" dirty="0"/>
              <a:t>Muzzle </a:t>
            </a:r>
            <a:r>
              <a:rPr lang="en-US" dirty="0"/>
              <a:t>(the front end of the barrel where the bullet exits) </a:t>
            </a:r>
          </a:p>
          <a:p>
            <a:pPr marL="175376" indent="-175376">
              <a:buFont typeface="Arial" panose="020B0604020202020204" pitchFamily="34" charset="0"/>
              <a:buChar char="•"/>
            </a:pPr>
            <a:r>
              <a:rPr lang="en-US" i="1" dirty="0"/>
              <a:t>Front sight </a:t>
            </a:r>
            <a:r>
              <a:rPr lang="en-US" dirty="0"/>
              <a:t>(used with the rear sight in aiming; both front and rear sights are sometimes mounted on the barrel) </a:t>
            </a:r>
          </a:p>
          <a:p>
            <a:pPr marL="175376" indent="-175376">
              <a:buFont typeface="Arial" panose="020B0604020202020204" pitchFamily="34" charset="0"/>
              <a:buChar char="•"/>
            </a:pPr>
            <a:r>
              <a:rPr lang="en-US" i="1" dirty="0"/>
              <a:t>Caliber </a:t>
            </a:r>
            <a:r>
              <a:rPr lang="en-US" dirty="0"/>
              <a:t>(the diameter of the bore, measured across the lands or, sometimes, across the grooves, in decimal fractions of an inch or in millimeters) </a:t>
            </a:r>
          </a:p>
          <a:p>
            <a:endParaRPr lang="en-US" dirty="0"/>
          </a:p>
          <a:p>
            <a:r>
              <a:rPr lang="en-US" dirty="0"/>
              <a:t>Demonstrate the functions of the barrel components using the sample rifles. 	</a:t>
            </a:r>
          </a:p>
          <a:p>
            <a:endParaRPr lang="en-US" dirty="0"/>
          </a:p>
          <a:p>
            <a:endParaRPr lang="en-US" altLang="en-US" dirty="0"/>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278632-8EA3-412D-8A82-FBF9848DC743}" type="slidenum">
              <a:rPr lang="en-US" altLang="en-US"/>
              <a:pPr>
                <a:spcBef>
                  <a:spcPct val="0"/>
                </a:spcBef>
              </a:pPr>
              <a:t>16</a:t>
            </a:fld>
            <a:endParaRPr lang="en-US" altLang="en-US" dirty="0"/>
          </a:p>
        </p:txBody>
      </p:sp>
    </p:spTree>
    <p:extLst>
      <p:ext uri="{BB962C8B-B14F-4D97-AF65-F5344CB8AC3E}">
        <p14:creationId xmlns:p14="http://schemas.microsoft.com/office/powerpoint/2010/main" val="1729797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i="1" dirty="0"/>
              <a:t>Rifling </a:t>
            </a:r>
            <a:r>
              <a:rPr lang="en-US" dirty="0"/>
              <a:t>(the spiral lands and grooves cut into the bore. Rifling imparts a spin to the bullet, which stabilizes its flight.) </a:t>
            </a:r>
          </a:p>
          <a:p>
            <a:endParaRPr lang="en-US" altLang="en-US" dirty="0"/>
          </a:p>
        </p:txBody>
      </p:sp>
      <p:sp>
        <p:nvSpPr>
          <p:cNvPr id="61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F34F2E-59DE-41D5-9DBC-9ED309A69A04}" type="slidenum">
              <a:rPr lang="en-US" altLang="en-US"/>
              <a:pPr>
                <a:spcBef>
                  <a:spcPct val="0"/>
                </a:spcBef>
              </a:pPr>
              <a:t>17</a:t>
            </a:fld>
            <a:endParaRPr lang="en-US" altLang="en-US" dirty="0"/>
          </a:p>
        </p:txBody>
      </p:sp>
    </p:spTree>
    <p:extLst>
      <p:ext uri="{BB962C8B-B14F-4D97-AF65-F5344CB8AC3E}">
        <p14:creationId xmlns:p14="http://schemas.microsoft.com/office/powerpoint/2010/main" val="3247150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stock </a:t>
            </a:r>
            <a:r>
              <a:rPr lang="en-US" dirty="0"/>
              <a:t>is </a:t>
            </a:r>
            <a:r>
              <a:rPr lang="en-US" i="1" dirty="0"/>
              <a:t>the component that is held by the hands and positioned against the shoulder</a:t>
            </a:r>
            <a:r>
              <a:rPr lang="en-US" dirty="0"/>
              <a:t>. Modern rifle stocks may be made of wood, fiberglass and other synthetic materials, or aluminum, or combinations of these materials. </a:t>
            </a:r>
          </a:p>
          <a:p>
            <a:endParaRPr lang="en-US" dirty="0"/>
          </a:p>
          <a:p>
            <a:r>
              <a:rPr lang="en-US" dirty="0"/>
              <a:t>Point out and describe the functions of the following stock components common to all rifles: </a:t>
            </a:r>
          </a:p>
          <a:p>
            <a:endParaRPr lang="en-US" dirty="0"/>
          </a:p>
          <a:p>
            <a:r>
              <a:rPr lang="en-US" i="1" dirty="0"/>
              <a:t>Butt </a:t>
            </a:r>
            <a:r>
              <a:rPr lang="en-US" dirty="0"/>
              <a:t>(the rear end of the stock that sits against the shoulder) </a:t>
            </a:r>
          </a:p>
          <a:p>
            <a:r>
              <a:rPr lang="en-US" i="1" dirty="0" err="1"/>
              <a:t>Buttpad</a:t>
            </a:r>
            <a:r>
              <a:rPr lang="en-US" i="1" dirty="0"/>
              <a:t> </a:t>
            </a:r>
            <a:r>
              <a:rPr lang="en-US" dirty="0"/>
              <a:t>(the cushioned pad, made of rubber or similar materials, that is affixed to the end of the butt and contacts the shoulder) </a:t>
            </a:r>
          </a:p>
          <a:p>
            <a:r>
              <a:rPr lang="en-US" i="1" dirty="0" err="1"/>
              <a:t>Buttplate</a:t>
            </a:r>
            <a:r>
              <a:rPr lang="en-US" i="1" dirty="0"/>
              <a:t> </a:t>
            </a:r>
            <a:r>
              <a:rPr lang="en-US" dirty="0"/>
              <a:t>(on guns lacking a </a:t>
            </a:r>
            <a:r>
              <a:rPr lang="en-US" dirty="0" err="1"/>
              <a:t>buttpad</a:t>
            </a:r>
            <a:r>
              <a:rPr lang="en-US" dirty="0"/>
              <a:t>, the thin metal plate that is affixed to the end of the butt and sits against the shoulder) </a:t>
            </a:r>
          </a:p>
          <a:p>
            <a:r>
              <a:rPr lang="en-US" i="1" dirty="0"/>
              <a:t>Comb </a:t>
            </a:r>
            <a:r>
              <a:rPr lang="en-US" dirty="0"/>
              <a:t>(the upper surface of the butt that the face rests against) </a:t>
            </a:r>
          </a:p>
          <a:p>
            <a:r>
              <a:rPr lang="en-US" i="1" dirty="0"/>
              <a:t>Wrist </a:t>
            </a:r>
            <a:r>
              <a:rPr lang="en-US" dirty="0"/>
              <a:t>(the part of the stock, just to the rear of the receiver, that is gripped by the firing hand) </a:t>
            </a:r>
          </a:p>
          <a:p>
            <a:r>
              <a:rPr lang="en-US" i="1" dirty="0"/>
              <a:t>Pistol grip </a:t>
            </a:r>
            <a:r>
              <a:rPr lang="en-US" dirty="0"/>
              <a:t>(on some stocks, the part shaped like the grip of a pistol, that is gripped by the firing hand) </a:t>
            </a:r>
          </a:p>
          <a:p>
            <a:r>
              <a:rPr lang="en-US" i="1" dirty="0"/>
              <a:t>Fore-end </a:t>
            </a:r>
            <a:r>
              <a:rPr lang="en-US" dirty="0"/>
              <a:t>or </a:t>
            </a:r>
            <a:r>
              <a:rPr lang="en-US" i="1" dirty="0"/>
              <a:t>forearm </a:t>
            </a:r>
            <a:r>
              <a:rPr lang="en-US" dirty="0"/>
              <a:t>(the forward-extending part of the stock that sits under the barrel, and which rests on the support hand or sandbag) </a:t>
            </a:r>
          </a:p>
          <a:p>
            <a:endParaRPr lang="en-US" dirty="0"/>
          </a:p>
          <a:p>
            <a:r>
              <a:rPr lang="en-US" dirty="0"/>
              <a:t>Demonstrate the functions of the stock components using the sample rifles. 	</a:t>
            </a:r>
          </a:p>
          <a:p>
            <a:endParaRPr lang="en-US" altLang="en-US" dirty="0"/>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63B15A-6D19-4406-9C2A-74BA0355D261}" type="slidenum">
              <a:rPr lang="en-US" altLang="en-US"/>
              <a:pPr>
                <a:spcBef>
                  <a:spcPct val="0"/>
                </a:spcBef>
              </a:pPr>
              <a:t>18</a:t>
            </a:fld>
            <a:endParaRPr lang="en-US" altLang="en-US"/>
          </a:p>
        </p:txBody>
      </p:sp>
    </p:spTree>
    <p:extLst>
      <p:ext uri="{BB962C8B-B14F-4D97-AF65-F5344CB8AC3E}">
        <p14:creationId xmlns:p14="http://schemas.microsoft.com/office/powerpoint/2010/main" val="3420737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bolt-action rifle for the students: </a:t>
            </a:r>
          </a:p>
          <a:p>
            <a:r>
              <a:rPr lang="en-US" i="1" dirty="0"/>
              <a:t>A bolt-action rifle is a firearm in which a cylindrical bolt with a protruding handle is manually moved forward and rearward to feed, chamber, extract and eject cartridges, as well as cock the action. The bolt handle is most commonly turned down to lock the action, and lifted to unlock and open it. </a:t>
            </a:r>
          </a:p>
          <a:p>
            <a:endParaRPr lang="en-US" dirty="0"/>
          </a:p>
          <a:p>
            <a:r>
              <a:rPr lang="en-US" dirty="0"/>
              <a:t>Point out the following specific features of bolt-action rifles: </a:t>
            </a:r>
          </a:p>
          <a:p>
            <a:pPr marL="175376" indent="-175376">
              <a:buFont typeface="Arial" panose="020B0604020202020204" pitchFamily="34" charset="0"/>
              <a:buChar char="•"/>
            </a:pPr>
            <a:r>
              <a:rPr lang="en-US" dirty="0"/>
              <a:t>Comb</a:t>
            </a:r>
          </a:p>
          <a:p>
            <a:pPr marL="175376" indent="-175376">
              <a:buFont typeface="Arial" panose="020B0604020202020204" pitchFamily="34" charset="0"/>
              <a:buChar char="•"/>
            </a:pPr>
            <a:r>
              <a:rPr lang="en-US" dirty="0"/>
              <a:t>Fore-end / Forearm</a:t>
            </a:r>
          </a:p>
          <a:p>
            <a:pPr marL="175376" indent="-175376">
              <a:buFont typeface="Arial" panose="020B0604020202020204" pitchFamily="34" charset="0"/>
              <a:buChar char="•"/>
            </a:pPr>
            <a:r>
              <a:rPr lang="en-US" dirty="0"/>
              <a:t>Wrist</a:t>
            </a:r>
          </a:p>
          <a:p>
            <a:pPr marL="175376" indent="-175376">
              <a:buFont typeface="Arial" panose="020B0604020202020204" pitchFamily="34" charset="0"/>
              <a:buChar char="•"/>
            </a:pPr>
            <a:r>
              <a:rPr lang="en-US" dirty="0"/>
              <a:t>Butt</a:t>
            </a:r>
          </a:p>
          <a:p>
            <a:pPr marL="175376" indent="-175376">
              <a:buFont typeface="Arial" panose="020B0604020202020204" pitchFamily="34" charset="0"/>
              <a:buChar char="•"/>
            </a:pPr>
            <a:r>
              <a:rPr lang="en-US" dirty="0" err="1"/>
              <a:t>Buttpad</a:t>
            </a:r>
            <a:r>
              <a:rPr lang="en-US" dirty="0"/>
              <a:t> / </a:t>
            </a:r>
            <a:r>
              <a:rPr lang="en-US" dirty="0" err="1"/>
              <a:t>Buttplate</a:t>
            </a:r>
            <a:endParaRPr lang="en-US" dirty="0"/>
          </a:p>
          <a:p>
            <a:endParaRPr lang="en-US" dirty="0"/>
          </a:p>
          <a:p>
            <a:r>
              <a:rPr lang="en-US" dirty="0"/>
              <a:t>Explain the function of these components, and demonstrate their use with the sample bolt-action rifle. 	</a:t>
            </a:r>
          </a:p>
          <a:p>
            <a:endParaRPr lang="en-US" altLang="en-US" dirty="0"/>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63B15A-6D19-4406-9C2A-74BA0355D261}" type="slidenum">
              <a:rPr lang="en-US" altLang="en-US"/>
              <a:pPr>
                <a:spcBef>
                  <a:spcPct val="0"/>
                </a:spcBef>
              </a:pPr>
              <a:t>19</a:t>
            </a:fld>
            <a:endParaRPr lang="en-US" altLang="en-US"/>
          </a:p>
        </p:txBody>
      </p:sp>
    </p:spTree>
    <p:extLst>
      <p:ext uri="{BB962C8B-B14F-4D97-AF65-F5344CB8AC3E}">
        <p14:creationId xmlns:p14="http://schemas.microsoft.com/office/powerpoint/2010/main" val="909468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altLang="en-US" dirty="0"/>
              <a:t>*** </a:t>
            </a:r>
            <a:r>
              <a:rPr lang="en-US" altLang="en-US" b="1" dirty="0"/>
              <a:t>Instructor Note: </a:t>
            </a:r>
            <a:r>
              <a:rPr lang="en-US" altLang="en-US" dirty="0"/>
              <a:t>If possible, transition from</a:t>
            </a:r>
            <a:r>
              <a:rPr lang="en-US" altLang="en-US" baseline="0" dirty="0"/>
              <a:t> the Benchrest position to the isosceles position by simply having the student(s) stand up from the Benchrest position.</a:t>
            </a:r>
          </a:p>
          <a:p>
            <a:endParaRPr lang="en-US" altLang="en-US" baseline="0" dirty="0"/>
          </a:p>
          <a:p>
            <a:r>
              <a:rPr lang="en-US" sz="1200" b="0" i="0" u="none" strike="noStrike" kern="1200" baseline="0" dirty="0">
                <a:solidFill>
                  <a:schemeClr val="tx1"/>
                </a:solidFill>
                <a:latin typeface="+mn-lt"/>
                <a:ea typeface="+mn-ea"/>
                <a:cs typeface="+mn-cs"/>
              </a:rPr>
              <a:t>Demonstrate the Isosceles shooting position. Explain that both hands are used to grip and support the pistol.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Have the students learn this position using the proper sequence of steps.</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Study position</a:t>
            </a:r>
          </a:p>
          <a:p>
            <a:r>
              <a:rPr lang="en-US" sz="1200" b="0" i="0" u="none" strike="noStrike" kern="1200" baseline="0" dirty="0">
                <a:solidFill>
                  <a:schemeClr val="tx1"/>
                </a:solidFill>
                <a:latin typeface="+mn-lt"/>
                <a:ea typeface="+mn-ea"/>
                <a:cs typeface="+mn-cs"/>
              </a:rPr>
              <a:t>Demonstrate and describe the key points of the position, referring students to the pictures of the position in the handbook.</a:t>
            </a:r>
          </a:p>
          <a:p>
            <a:r>
              <a:rPr lang="en-US" sz="1200" b="0" i="0" u="none" strike="noStrike" kern="1200" baseline="0" dirty="0">
                <a:solidFill>
                  <a:schemeClr val="tx1"/>
                </a:solidFill>
                <a:latin typeface="+mn-lt"/>
                <a:ea typeface="+mn-ea"/>
                <a:cs typeface="+mn-cs"/>
              </a:rPr>
              <a:t>Describe and demonstrate the two-handed grip presented in the text.</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Practice position without a pistol</a:t>
            </a:r>
          </a:p>
          <a:p>
            <a:r>
              <a:rPr lang="en-US" sz="1200" b="0" i="0" u="none" strike="noStrike" kern="1200" baseline="0" dirty="0">
                <a:solidFill>
                  <a:schemeClr val="tx1"/>
                </a:solidFill>
                <a:latin typeface="+mn-lt"/>
                <a:ea typeface="+mn-ea"/>
                <a:cs typeface="+mn-cs"/>
              </a:rPr>
              <a:t>Assist students in achieving the proper foot, arm and body position without a pistol.</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Practice position with a pistol</a:t>
            </a:r>
          </a:p>
          <a:p>
            <a:r>
              <a:rPr lang="en-US" sz="1200" b="0" i="0" u="none" strike="noStrike" kern="1200" baseline="0" dirty="0">
                <a:solidFill>
                  <a:schemeClr val="tx1"/>
                </a:solidFill>
                <a:latin typeface="+mn-lt"/>
                <a:ea typeface="+mn-ea"/>
                <a:cs typeface="+mn-cs"/>
              </a:rPr>
              <a:t>Assist students in achieving the position with a pistol.</a:t>
            </a:r>
          </a:p>
          <a:p>
            <a:endParaRPr lang="en-US" sz="1200" b="0" i="0" u="none" strike="noStrike" kern="1200" baseline="0" dirty="0">
              <a:solidFill>
                <a:schemeClr val="tx1"/>
              </a:solidFill>
              <a:latin typeface="+mn-lt"/>
              <a:ea typeface="+mn-ea"/>
              <a:cs typeface="+mn-cs"/>
            </a:endParaRPr>
          </a:p>
          <a:p>
            <a:r>
              <a:rPr lang="en-US" sz="1200" b="1" i="1" u="sng" strike="noStrike" kern="1200" baseline="0" dirty="0">
                <a:solidFill>
                  <a:schemeClr val="tx1"/>
                </a:solidFill>
                <a:latin typeface="+mn-lt"/>
                <a:ea typeface="+mn-ea"/>
                <a:cs typeface="+mn-cs"/>
              </a:rPr>
              <a:t>Check for: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Proper grip</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Feet shoulder width apart and body weight distributed evenly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Legs straight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Back straight or bent slightly forward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Head erect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Arms fully extended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Pistol brought to eye level</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Shooter should be relaxed and comfortable</a:t>
            </a:r>
          </a:p>
          <a:p>
            <a:pPr marL="0" indent="0">
              <a:buFont typeface="Arial" panose="020B0604020202020204" pitchFamily="34" charset="0"/>
              <a:buNone/>
            </a:pPr>
            <a:endParaRPr lang="en-US" altLang="en-US" sz="1200" b="0" i="0" u="none" strike="noStrike" kern="1200" baseline="0" dirty="0">
              <a:solidFill>
                <a:schemeClr val="tx1"/>
              </a:solidFill>
              <a:latin typeface="+mn-lt"/>
              <a:ea typeface="+mn-ea"/>
              <a:cs typeface="+mn-cs"/>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BC38EB-C089-4BE9-A7F4-9F749B6531F3}" type="slidenum">
              <a:rPr lang="en-US" altLang="en-US" smtClean="0"/>
              <a:pPr>
                <a:spcBef>
                  <a:spcPct val="0"/>
                </a:spcBef>
              </a:pPr>
              <a:t>2</a:t>
            </a:fld>
            <a:endParaRPr lang="en-US" altLang="en-US"/>
          </a:p>
        </p:txBody>
      </p:sp>
    </p:spTree>
    <p:extLst>
      <p:ext uri="{BB962C8B-B14F-4D97-AF65-F5344CB8AC3E}">
        <p14:creationId xmlns:p14="http://schemas.microsoft.com/office/powerpoint/2010/main" val="3098605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Point out the additional following specific features of bolt-action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handle </a:t>
            </a:r>
          </a:p>
          <a:p>
            <a:pPr marL="175376" indent="-175376">
              <a:buFont typeface="Arial" panose="020B0604020202020204" pitchFamily="34" charset="0"/>
              <a:buChar char="•"/>
            </a:pPr>
            <a:r>
              <a:rPr lang="en-US" dirty="0"/>
              <a:t>Bolt lugs </a:t>
            </a:r>
          </a:p>
          <a:p>
            <a:pPr marL="175376" indent="-175376">
              <a:buFont typeface="Arial" panose="020B0604020202020204" pitchFamily="34" charset="0"/>
              <a:buChar char="•"/>
            </a:pPr>
            <a:r>
              <a:rPr lang="en-US" dirty="0"/>
              <a:t>Bolt shroud </a:t>
            </a:r>
          </a:p>
          <a:p>
            <a:pPr marL="175376" indent="-175376">
              <a:buFont typeface="Arial" panose="020B0604020202020204" pitchFamily="34" charset="0"/>
              <a:buChar char="•"/>
            </a:pPr>
            <a:r>
              <a:rPr lang="en-US" dirty="0"/>
              <a:t>Floorplate </a:t>
            </a:r>
          </a:p>
          <a:p>
            <a:endParaRPr lang="en-US" dirty="0"/>
          </a:p>
          <a:p>
            <a:r>
              <a:rPr lang="en-US" dirty="0"/>
              <a:t>Explain the function of these components, and demonstrate their use with the sample bolt-action rifle. </a:t>
            </a:r>
            <a:endParaRPr lang="en-US" altLang="en-US" dirty="0"/>
          </a:p>
        </p:txBody>
      </p:sp>
      <p:sp>
        <p:nvSpPr>
          <p:cNvPr id="65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73A612-8FC7-4484-ACCF-8925E237BBDF}" type="slidenum">
              <a:rPr lang="en-US" altLang="en-US"/>
              <a:pPr>
                <a:spcBef>
                  <a:spcPct val="0"/>
                </a:spcBef>
              </a:pPr>
              <a:t>20</a:t>
            </a:fld>
            <a:endParaRPr lang="en-US" altLang="en-US"/>
          </a:p>
        </p:txBody>
      </p:sp>
    </p:spTree>
    <p:extLst>
      <p:ext uri="{BB962C8B-B14F-4D97-AF65-F5344CB8AC3E}">
        <p14:creationId xmlns:p14="http://schemas.microsoft.com/office/powerpoint/2010/main" val="619312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DISPLAY RIFLE WALL CHARTS</a:t>
            </a:r>
          </a:p>
          <a:p>
            <a:endParaRPr lang="en-US" altLang="en-US" b="1" dirty="0"/>
          </a:p>
          <a:p>
            <a:r>
              <a:rPr lang="en-US" dirty="0"/>
              <a:t>Define a semi-automatic rifle for the students: </a:t>
            </a:r>
          </a:p>
          <a:p>
            <a:r>
              <a:rPr lang="en-US" i="1" dirty="0"/>
              <a:t>A semi-automatic rifle is a firearm that, each time the trigger is pulled, fires a single cartridge, automatically extracts and ejects the empty case, and inserts a new cartridge into the chamber. </a:t>
            </a:r>
          </a:p>
          <a:p>
            <a:endParaRPr lang="en-US" dirty="0"/>
          </a:p>
          <a:p>
            <a:r>
              <a:rPr lang="en-US" dirty="0"/>
              <a:t>Point out the following specific features of semi-automatic rifles: </a:t>
            </a:r>
          </a:p>
          <a:p>
            <a:pPr marL="175376" indent="-175376">
              <a:buFont typeface="Arial" panose="020B0604020202020204" pitchFamily="34" charset="0"/>
              <a:buChar char="•"/>
            </a:pPr>
            <a:r>
              <a:rPr lang="en-US" dirty="0"/>
              <a:t>Breech bolt </a:t>
            </a:r>
          </a:p>
          <a:p>
            <a:pPr marL="175376" indent="-175376">
              <a:buFont typeface="Arial" panose="020B0604020202020204" pitchFamily="34" charset="0"/>
              <a:buChar char="•"/>
            </a:pPr>
            <a:r>
              <a:rPr lang="en-US" dirty="0"/>
              <a:t>Bolt handle/charging handle </a:t>
            </a:r>
          </a:p>
          <a:p>
            <a:pPr marL="175376" indent="-175376">
              <a:buFont typeface="Arial" panose="020B0604020202020204" pitchFamily="34" charset="0"/>
              <a:buChar char="•"/>
            </a:pPr>
            <a:r>
              <a:rPr lang="en-US" dirty="0"/>
              <a:t>Bolt lugs </a:t>
            </a:r>
          </a:p>
          <a:p>
            <a:pPr marL="175376" indent="-175376">
              <a:buFont typeface="Arial" panose="020B0604020202020204" pitchFamily="34" charset="0"/>
              <a:buChar char="•"/>
            </a:pPr>
            <a:r>
              <a:rPr lang="en-US" dirty="0"/>
              <a:t>Bolt lock/release </a:t>
            </a:r>
          </a:p>
          <a:p>
            <a:pPr marL="175376" indent="-175376">
              <a:buFont typeface="Arial" panose="020B0604020202020204" pitchFamily="34" charset="0"/>
              <a:buChar char="•"/>
            </a:pPr>
            <a:r>
              <a:rPr lang="en-US" dirty="0"/>
              <a:t>Gas system </a:t>
            </a:r>
          </a:p>
          <a:p>
            <a:pPr marL="175376" indent="-175376">
              <a:buFont typeface="Arial" panose="020B0604020202020204" pitchFamily="34" charset="0"/>
              <a:buChar char="•"/>
            </a:pPr>
            <a:r>
              <a:rPr lang="en-US" dirty="0"/>
              <a:t>Recoil/buffer spring </a:t>
            </a:r>
          </a:p>
          <a:p>
            <a:endParaRPr lang="en-US" dirty="0"/>
          </a:p>
          <a:p>
            <a:r>
              <a:rPr lang="en-US" dirty="0"/>
              <a:t>Explain the function of these components, and demonstrate their use with the sample semi-automatic rifle. </a:t>
            </a:r>
          </a:p>
          <a:p>
            <a:r>
              <a:rPr lang="en-US" dirty="0"/>
              <a:t>Explain that the vast majority of modern semi-automatic rifles have one of two types of actions.</a:t>
            </a:r>
          </a:p>
          <a:p>
            <a:endParaRPr lang="en-US" dirty="0"/>
          </a:p>
          <a:p>
            <a:pPr marL="175376" indent="-175376">
              <a:buFont typeface="Arial" panose="020B0604020202020204" pitchFamily="34" charset="0"/>
              <a:buChar char="•"/>
            </a:pPr>
            <a:r>
              <a:rPr lang="en-US" i="1" dirty="0"/>
              <a:t>Gas-operated </a:t>
            </a:r>
            <a:r>
              <a:rPr lang="en-US" dirty="0"/>
              <a:t>rifles utilize a high-pressure propellant gas bled from the barrel to actuate the mechanism that cycles the action. This is the type of action used with center-fire rifle cartridges. </a:t>
            </a:r>
          </a:p>
          <a:p>
            <a:pPr marL="175376" indent="-175376">
              <a:buFont typeface="Arial" panose="020B0604020202020204" pitchFamily="34" charset="0"/>
              <a:buChar char="•"/>
            </a:pPr>
            <a:r>
              <a:rPr lang="en-US" i="1" dirty="0"/>
              <a:t>Blowback</a:t>
            </a:r>
            <a:r>
              <a:rPr lang="en-US" dirty="0"/>
              <a:t>-</a:t>
            </a:r>
            <a:r>
              <a:rPr lang="en-US" i="1" dirty="0"/>
              <a:t>operated </a:t>
            </a:r>
            <a:r>
              <a:rPr lang="en-US" dirty="0"/>
              <a:t>rifles are used with lower-pressure cartridges, such as .22 rimfire. In such actions, the breech is not mechanically locked, but is closed by the bolt, which is held against the breech end of the barrel only by recoil spring pressure. Blowback-operated actions, therefore, lack the gas system found in gas-operated actions. </a:t>
            </a:r>
          </a:p>
          <a:p>
            <a:r>
              <a:rPr lang="en-US" dirty="0"/>
              <a:t>	</a:t>
            </a:r>
          </a:p>
          <a:p>
            <a:endParaRPr lang="en-US" dirty="0"/>
          </a:p>
          <a:p>
            <a:endParaRPr lang="en-US" altLang="en-US" dirty="0"/>
          </a:p>
        </p:txBody>
      </p:sp>
      <p:sp>
        <p:nvSpPr>
          <p:cNvPr id="67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A0751D-DFA8-4F7F-9BE2-9EFE43CFFEEE}" type="slidenum">
              <a:rPr lang="en-US" altLang="en-US"/>
              <a:pPr>
                <a:spcBef>
                  <a:spcPct val="0"/>
                </a:spcBef>
              </a:pPr>
              <a:t>21</a:t>
            </a:fld>
            <a:endParaRPr lang="en-US" altLang="en-US"/>
          </a:p>
        </p:txBody>
      </p:sp>
    </p:spTree>
    <p:extLst>
      <p:ext uri="{BB962C8B-B14F-4D97-AF65-F5344CB8AC3E}">
        <p14:creationId xmlns:p14="http://schemas.microsoft.com/office/powerpoint/2010/main" val="618458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lever-action rifle for the students: </a:t>
            </a:r>
          </a:p>
          <a:p>
            <a:r>
              <a:rPr lang="en-US" i="1" dirty="0"/>
              <a:t>A lever-action rifle is a firearm in which a lever positioned below the buttstock is manually lowered and raised to feed, chamber, extract and eject cartridges, as well as cock the action.</a:t>
            </a:r>
          </a:p>
          <a:p>
            <a:endParaRPr lang="en-US" dirty="0"/>
          </a:p>
          <a:p>
            <a:r>
              <a:rPr lang="en-US" dirty="0"/>
              <a:t>Demonstrate the functioning of a lever-action rifle using a sample rifle and dummy ammunition. </a:t>
            </a:r>
          </a:p>
          <a:p>
            <a:endParaRPr lang="en-US" dirty="0"/>
          </a:p>
          <a:p>
            <a:r>
              <a:rPr lang="en-US" dirty="0"/>
              <a:t>Point out the following specific features of lever-action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lug/lugs </a:t>
            </a:r>
          </a:p>
          <a:p>
            <a:pPr marL="175376" indent="-175376">
              <a:buFont typeface="Arial" panose="020B0604020202020204" pitchFamily="34" charset="0"/>
              <a:buChar char="•"/>
            </a:pPr>
            <a:r>
              <a:rPr lang="en-US" dirty="0"/>
              <a:t>Lever </a:t>
            </a:r>
          </a:p>
          <a:p>
            <a:pPr marL="175376" indent="-175376">
              <a:buFont typeface="Arial" panose="020B0604020202020204" pitchFamily="34" charset="0"/>
              <a:buChar char="•"/>
            </a:pPr>
            <a:r>
              <a:rPr lang="en-US" dirty="0"/>
              <a:t>Magazine </a:t>
            </a:r>
          </a:p>
          <a:p>
            <a:pPr marL="175376" indent="-175376">
              <a:buFont typeface="Arial" panose="020B0604020202020204" pitchFamily="34" charset="0"/>
              <a:buChar char="•"/>
            </a:pPr>
            <a:r>
              <a:rPr lang="en-US" dirty="0"/>
              <a:t>Loading port in receiver (in rifles with tubular magazines) </a:t>
            </a:r>
          </a:p>
          <a:p>
            <a:endParaRPr lang="en-US" dirty="0"/>
          </a:p>
          <a:p>
            <a:r>
              <a:rPr lang="en-US" dirty="0"/>
              <a:t>Explain the function of these components, and demonstrate their use with the sample lever-action rifle. 	</a:t>
            </a:r>
          </a:p>
          <a:p>
            <a:endParaRPr lang="en-US" altLang="en-US" dirty="0"/>
          </a:p>
        </p:txBody>
      </p:sp>
      <p:sp>
        <p:nvSpPr>
          <p:cNvPr id="69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29BF28-9528-4765-82D7-4C65B615639F}" type="slidenum">
              <a:rPr lang="en-US" altLang="en-US"/>
              <a:pPr>
                <a:spcBef>
                  <a:spcPct val="0"/>
                </a:spcBef>
              </a:pPr>
              <a:t>22</a:t>
            </a:fld>
            <a:endParaRPr lang="en-US" altLang="en-US"/>
          </a:p>
        </p:txBody>
      </p:sp>
    </p:spTree>
    <p:extLst>
      <p:ext uri="{BB962C8B-B14F-4D97-AF65-F5344CB8AC3E}">
        <p14:creationId xmlns:p14="http://schemas.microsoft.com/office/powerpoint/2010/main" val="3793466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slide-action rifle for the students: </a:t>
            </a:r>
          </a:p>
          <a:p>
            <a:r>
              <a:rPr lang="en-US" i="1" dirty="0"/>
              <a:t>A slide-action rifle is a firearm in which the fore-end is manually slid rearward and forward to feed, chamber, extract and eject cartridges, as well as cock the action.</a:t>
            </a:r>
          </a:p>
          <a:p>
            <a:endParaRPr lang="en-US" dirty="0"/>
          </a:p>
          <a:p>
            <a:r>
              <a:rPr lang="en-US" dirty="0"/>
              <a:t>Demonstrate the functioning of a slide-action rifle using a sample rifle and dummy ammunition. </a:t>
            </a:r>
          </a:p>
          <a:p>
            <a:endParaRPr lang="en-US" dirty="0"/>
          </a:p>
          <a:p>
            <a:r>
              <a:rPr lang="en-US" dirty="0"/>
              <a:t>Point out the following specific features of slide-action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carrier </a:t>
            </a:r>
          </a:p>
          <a:p>
            <a:pPr marL="175376" indent="-175376">
              <a:buFont typeface="Arial" panose="020B0604020202020204" pitchFamily="34" charset="0"/>
              <a:buChar char="•"/>
            </a:pPr>
            <a:r>
              <a:rPr lang="en-US" dirty="0"/>
              <a:t>Bolt lug/lugs </a:t>
            </a:r>
          </a:p>
          <a:p>
            <a:pPr marL="175376" indent="-175376">
              <a:buFont typeface="Arial" panose="020B0604020202020204" pitchFamily="34" charset="0"/>
              <a:buChar char="•"/>
            </a:pPr>
            <a:r>
              <a:rPr lang="en-US" dirty="0"/>
              <a:t>Slide (fore-end) </a:t>
            </a:r>
          </a:p>
          <a:p>
            <a:pPr marL="175376" indent="-175376">
              <a:buFont typeface="Arial" panose="020B0604020202020204" pitchFamily="34" charset="0"/>
              <a:buChar char="•"/>
            </a:pPr>
            <a:r>
              <a:rPr lang="en-US" dirty="0"/>
              <a:t>Action bar/bars </a:t>
            </a:r>
          </a:p>
          <a:p>
            <a:pPr marL="175376" indent="-175376">
              <a:buFont typeface="Arial" panose="020B0604020202020204" pitchFamily="34" charset="0"/>
              <a:buChar char="•"/>
            </a:pPr>
            <a:r>
              <a:rPr lang="en-US" dirty="0"/>
              <a:t>Magazine </a:t>
            </a:r>
          </a:p>
          <a:p>
            <a:pPr marL="175376" indent="-175376">
              <a:buFont typeface="Arial" panose="020B0604020202020204" pitchFamily="34" charset="0"/>
              <a:buChar char="•"/>
            </a:pPr>
            <a:r>
              <a:rPr lang="en-US" dirty="0"/>
              <a:t>Loading port in receiver (in rifles with tubular magazines) </a:t>
            </a:r>
          </a:p>
          <a:p>
            <a:endParaRPr lang="en-US" dirty="0"/>
          </a:p>
          <a:p>
            <a:r>
              <a:rPr lang="en-US" dirty="0"/>
              <a:t>Explain the function of these components, and demonstrate their use with the sample slide-action rifle. 	</a:t>
            </a:r>
          </a:p>
          <a:p>
            <a:endParaRPr lang="en-US" dirty="0"/>
          </a:p>
        </p:txBody>
      </p:sp>
      <p:sp>
        <p:nvSpPr>
          <p:cNvPr id="71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9785D8-7E72-45A6-A273-5AF5EE122782}" type="slidenum">
              <a:rPr lang="en-US" altLang="en-US"/>
              <a:pPr>
                <a:spcBef>
                  <a:spcPct val="0"/>
                </a:spcBef>
              </a:pPr>
              <a:t>23</a:t>
            </a:fld>
            <a:endParaRPr lang="en-US" altLang="en-US"/>
          </a:p>
        </p:txBody>
      </p:sp>
    </p:spTree>
    <p:extLst>
      <p:ext uri="{BB962C8B-B14F-4D97-AF65-F5344CB8AC3E}">
        <p14:creationId xmlns:p14="http://schemas.microsoft.com/office/powerpoint/2010/main" val="3128880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demonstrate and discuss how to load, cock, </a:t>
            </a:r>
            <a:r>
              <a:rPr lang="en-US" dirty="0" err="1"/>
              <a:t>uncock</a:t>
            </a:r>
            <a:r>
              <a:rPr lang="en-US" dirty="0"/>
              <a:t> and unload bolt-action, semi-automatic, lever-action and slide-action rifles.</a:t>
            </a:r>
          </a:p>
          <a:p>
            <a:endParaRPr lang="en-US" dirty="0"/>
          </a:p>
          <a:p>
            <a:r>
              <a:rPr lang="en-US" b="1" dirty="0"/>
              <a:t>No live ammunition is to be used during this part of the lesson. Only dummy ammunition is to be used to demonstrate loading and unloading procedures. </a:t>
            </a:r>
            <a:endParaRPr lang="en-US" dirty="0"/>
          </a:p>
          <a:p>
            <a:endParaRPr lang="en-US" dirty="0"/>
          </a:p>
          <a:p>
            <a:r>
              <a:rPr lang="en-US" b="1" i="1" dirty="0"/>
              <a:t>Note </a:t>
            </a:r>
            <a:r>
              <a:rPr lang="en-US" dirty="0"/>
              <a:t>that you, as the instructor, will be handling the rifles constantly. Always be sure, when picking up any rifle, to keep the gun pointed in a safe direction, and your trigger finger off the trigger, alongside the frame. Constantly observe all safe gun handling rules—set a good example for your students. 	</a:t>
            </a:r>
          </a:p>
          <a:p>
            <a:endParaRPr lang="en-US" b="1" i="1" dirty="0"/>
          </a:p>
          <a:p>
            <a:r>
              <a:rPr lang="en-US" b="1" i="1" u="sng" dirty="0"/>
              <a:t>1. Bolt-action rifle</a:t>
            </a:r>
          </a:p>
          <a:p>
            <a:r>
              <a:rPr lang="en-US" dirty="0"/>
              <a:t>Explain and demonstrate the following procedures with the bolt-action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endParaRPr lang="en-US" dirty="0"/>
          </a:p>
          <a:p>
            <a:r>
              <a:rPr lang="en-US" dirty="0"/>
              <a:t>Explain that some safeties allow the action to be cycled for unloading with the safety on, while others lock the trigger and bolt. </a:t>
            </a:r>
          </a:p>
          <a:p>
            <a:endParaRPr lang="en-US" dirty="0"/>
          </a:p>
          <a:p>
            <a:pPr defTabSz="935340">
              <a:defRPr/>
            </a:pPr>
            <a:r>
              <a:rPr lang="en-US" b="1" u="sng" dirty="0"/>
              <a:t>2. </a:t>
            </a:r>
            <a:r>
              <a:rPr lang="en-US" b="1" i="1" u="sng" dirty="0"/>
              <a:t>Semi-automatic rifle</a:t>
            </a:r>
            <a:endParaRPr lang="en-US" b="1" u="sng" dirty="0"/>
          </a:p>
          <a:p>
            <a:r>
              <a:rPr lang="en-US" dirty="0"/>
              <a:t>Explain and demonstrate the following procedures with the semi-automatic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endParaRPr lang="en-US" dirty="0"/>
          </a:p>
          <a:p>
            <a:r>
              <a:rPr lang="en-US" dirty="0"/>
              <a:t>Remind students that different semi-automatic rifles vary in their uncocking procedures. The specific uncocking procedure for a specific model of semi-automatic rifle is found in the rifle’s instruction manual. </a:t>
            </a:r>
          </a:p>
          <a:p>
            <a:endParaRPr lang="en-US" dirty="0"/>
          </a:p>
          <a:p>
            <a:r>
              <a:rPr lang="en-US" dirty="0"/>
              <a:t>Emphasize that when unloading any semi-automatic rifle, </a:t>
            </a:r>
            <a:r>
              <a:rPr lang="en-US" b="1" dirty="0"/>
              <a:t>the magazine must be removed first. </a:t>
            </a:r>
            <a:r>
              <a:rPr lang="en-US" dirty="0"/>
              <a:t>Then the action may be worked to eject any live cartridge in the chamber. Ask students why this is necessary. </a:t>
            </a:r>
          </a:p>
          <a:p>
            <a:endParaRPr lang="en-US" dirty="0"/>
          </a:p>
          <a:p>
            <a:r>
              <a:rPr lang="en-US" b="1" i="1" u="sng" dirty="0"/>
              <a:t>3. Lever-action rifle</a:t>
            </a:r>
          </a:p>
          <a:p>
            <a:r>
              <a:rPr lang="en-US" dirty="0"/>
              <a:t>Explain and demonstrate the following procedures with the lever-action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endParaRPr lang="en-US" dirty="0"/>
          </a:p>
          <a:p>
            <a:endParaRPr lang="en-US" dirty="0"/>
          </a:p>
          <a:p>
            <a:r>
              <a:rPr lang="en-US" b="1" i="1" u="sng" dirty="0"/>
              <a:t>4. Slide-action rifle </a:t>
            </a:r>
          </a:p>
          <a:p>
            <a:r>
              <a:rPr lang="en-US" dirty="0"/>
              <a:t>Explain and demonstrate the following procedures with the slide-action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r>
              <a:rPr lang="en-US" dirty="0"/>
              <a:t>	</a:t>
            </a:r>
          </a:p>
          <a:p>
            <a:endParaRPr lang="en-US" b="1" i="1" u="sng" dirty="0"/>
          </a:p>
          <a:p>
            <a:endParaRPr lang="en-US" dirty="0"/>
          </a:p>
          <a:p>
            <a:endParaRPr lang="en-US" dirty="0"/>
          </a:p>
          <a:p>
            <a:endParaRPr lang="en-US" dirty="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74ECD-0EEB-48C5-8C6D-6D3BC1BCB276}" type="slidenum">
              <a:rPr lang="en-US" altLang="en-US"/>
              <a:pPr>
                <a:spcBef>
                  <a:spcPct val="0"/>
                </a:spcBef>
              </a:pPr>
              <a:t>24</a:t>
            </a:fld>
            <a:endParaRPr lang="en-US" altLang="en-US"/>
          </a:p>
        </p:txBody>
      </p:sp>
    </p:spTree>
    <p:extLst>
      <p:ext uri="{BB962C8B-B14F-4D97-AF65-F5344CB8AC3E}">
        <p14:creationId xmlns:p14="http://schemas.microsoft.com/office/powerpoint/2010/main" val="1453883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Distribute </a:t>
            </a:r>
            <a:r>
              <a:rPr lang="en-US" i="1" dirty="0"/>
              <a:t>NRA Gun Safety Rules </a:t>
            </a:r>
            <a:r>
              <a:rPr lang="en-US" dirty="0"/>
              <a:t>brochures to students. </a:t>
            </a:r>
          </a:p>
          <a:p>
            <a:pPr defTabSz="935340">
              <a:defRPr/>
            </a:pPr>
            <a:endParaRPr lang="en-US" dirty="0"/>
          </a:p>
          <a:p>
            <a:r>
              <a:rPr lang="en-US" dirty="0"/>
              <a:t>Ask what the major causes of firearm accidents are. Discuss their responses. There are two major causes of firearm accidents: </a:t>
            </a:r>
          </a:p>
          <a:p>
            <a:pPr marL="175376" indent="-175376">
              <a:buFont typeface="Arial" panose="020B0604020202020204" pitchFamily="34" charset="0"/>
              <a:buChar char="•"/>
            </a:pPr>
            <a:r>
              <a:rPr lang="en-US" i="1" dirty="0"/>
              <a:t>Ignorance </a:t>
            </a:r>
            <a:r>
              <a:rPr lang="en-US" dirty="0"/>
              <a:t>(a lack of knowledge) </a:t>
            </a:r>
          </a:p>
          <a:p>
            <a:pPr marL="643046" lvl="1" indent="-175376">
              <a:buFont typeface="Arial" panose="020B0604020202020204" pitchFamily="34" charset="0"/>
              <a:buChar char="•"/>
            </a:pPr>
            <a:r>
              <a:rPr lang="en-US" dirty="0"/>
              <a:t>Ignorance of the rules of safe gun handling </a:t>
            </a:r>
          </a:p>
          <a:p>
            <a:pPr marL="643046" lvl="1" indent="-175376">
              <a:buFont typeface="Arial" panose="020B0604020202020204" pitchFamily="34" charset="0"/>
              <a:buChar char="•"/>
            </a:pPr>
            <a:r>
              <a:rPr lang="en-US" dirty="0"/>
              <a:t>Ignorance of the proper and safe way to operate a rifle </a:t>
            </a:r>
          </a:p>
          <a:p>
            <a:pPr marL="175376" indent="-175376">
              <a:buFont typeface="Arial" panose="020B0604020202020204" pitchFamily="34" charset="0"/>
              <a:buChar char="•"/>
            </a:pPr>
            <a:endParaRPr lang="en-US" dirty="0"/>
          </a:p>
          <a:p>
            <a:pPr marL="175376" indent="-175376">
              <a:buFont typeface="Arial" panose="020B0604020202020204" pitchFamily="34" charset="0"/>
              <a:buChar char="•"/>
            </a:pPr>
            <a:r>
              <a:rPr lang="en-US" i="1" dirty="0"/>
              <a:t>Carelessness </a:t>
            </a:r>
            <a:r>
              <a:rPr lang="en-US" dirty="0"/>
              <a:t>(poor or improper attitude) </a:t>
            </a:r>
          </a:p>
          <a:p>
            <a:pPr marL="643046" lvl="1" indent="-175376">
              <a:buFont typeface="Arial" panose="020B0604020202020204" pitchFamily="34" charset="0"/>
              <a:buChar char="•"/>
            </a:pPr>
            <a:r>
              <a:rPr lang="en-US" dirty="0"/>
              <a:t>Failure to apply the rules of safe gun handling </a:t>
            </a:r>
          </a:p>
          <a:p>
            <a:pPr marL="643046" lvl="1" indent="-175376">
              <a:buFont typeface="Arial" panose="020B0604020202020204" pitchFamily="34" charset="0"/>
              <a:buChar char="•"/>
            </a:pPr>
            <a:r>
              <a:rPr lang="en-US" dirty="0"/>
              <a:t>Failure to observe proper procedures for safely operating a rifle </a:t>
            </a:r>
          </a:p>
          <a:p>
            <a:r>
              <a:rPr lang="en-US" dirty="0"/>
              <a:t>	</a:t>
            </a:r>
          </a:p>
          <a:p>
            <a:pPr defTabSz="935340">
              <a:defRPr/>
            </a:pPr>
            <a:endParaRPr lang="en-US" dirty="0"/>
          </a:p>
          <a:p>
            <a:endParaRPr lang="en-US" altLang="en-US" dirty="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74ECD-0EEB-48C5-8C6D-6D3BC1BCB276}" type="slidenum">
              <a:rPr lang="en-US" altLang="en-US"/>
              <a:pPr>
                <a:spcBef>
                  <a:spcPct val="0"/>
                </a:spcBef>
              </a:pPr>
              <a:t>25</a:t>
            </a:fld>
            <a:endParaRPr lang="en-US" altLang="en-US"/>
          </a:p>
        </p:txBody>
      </p:sp>
    </p:spTree>
    <p:extLst>
      <p:ext uri="{BB962C8B-B14F-4D97-AF65-F5344CB8AC3E}">
        <p14:creationId xmlns:p14="http://schemas.microsoft.com/office/powerpoint/2010/main" val="3605850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Distribute </a:t>
            </a:r>
            <a:r>
              <a:rPr lang="en-US" i="1" dirty="0"/>
              <a:t>NRA Gun Safety Rules </a:t>
            </a:r>
            <a:r>
              <a:rPr lang="en-US" dirty="0"/>
              <a:t>brochures to students. </a:t>
            </a:r>
          </a:p>
          <a:p>
            <a:pPr defTabSz="935340">
              <a:defRPr/>
            </a:pPr>
            <a:endParaRPr lang="en-US" dirty="0"/>
          </a:p>
          <a:p>
            <a:r>
              <a:rPr lang="en-US" dirty="0"/>
              <a:t>Ask what the major causes of firearm accidents are. Discuss their responses. There are two major causes of firearm accidents: </a:t>
            </a:r>
          </a:p>
          <a:p>
            <a:pPr marL="175376" indent="-175376">
              <a:buFont typeface="Arial" panose="020B0604020202020204" pitchFamily="34" charset="0"/>
              <a:buChar char="•"/>
            </a:pPr>
            <a:r>
              <a:rPr lang="en-US" i="1" dirty="0"/>
              <a:t>Ignorance </a:t>
            </a:r>
            <a:r>
              <a:rPr lang="en-US" dirty="0"/>
              <a:t>(a lack of knowledge) </a:t>
            </a:r>
          </a:p>
          <a:p>
            <a:pPr marL="643046" lvl="1" indent="-175376">
              <a:buFont typeface="Arial" panose="020B0604020202020204" pitchFamily="34" charset="0"/>
              <a:buChar char="•"/>
            </a:pPr>
            <a:r>
              <a:rPr lang="en-US" dirty="0"/>
              <a:t>Ignorance of the rules of safe gun handling </a:t>
            </a:r>
          </a:p>
          <a:p>
            <a:pPr marL="643046" lvl="1" indent="-175376">
              <a:buFont typeface="Arial" panose="020B0604020202020204" pitchFamily="34" charset="0"/>
              <a:buChar char="•"/>
            </a:pPr>
            <a:r>
              <a:rPr lang="en-US" dirty="0"/>
              <a:t>Ignorance of the proper and safe way to operate a rifle </a:t>
            </a:r>
          </a:p>
          <a:p>
            <a:pPr marL="175376" indent="-175376">
              <a:buFont typeface="Arial" panose="020B0604020202020204" pitchFamily="34" charset="0"/>
              <a:buChar char="•"/>
            </a:pPr>
            <a:endParaRPr lang="en-US" dirty="0"/>
          </a:p>
          <a:p>
            <a:pPr marL="175376" indent="-175376">
              <a:buFont typeface="Arial" panose="020B0604020202020204" pitchFamily="34" charset="0"/>
              <a:buChar char="•"/>
            </a:pPr>
            <a:r>
              <a:rPr lang="en-US" i="1" dirty="0"/>
              <a:t>Carelessness </a:t>
            </a:r>
            <a:r>
              <a:rPr lang="en-US" dirty="0"/>
              <a:t>(poor or improper attitude) </a:t>
            </a:r>
          </a:p>
          <a:p>
            <a:pPr marL="643046" lvl="1" indent="-175376">
              <a:buFont typeface="Arial" panose="020B0604020202020204" pitchFamily="34" charset="0"/>
              <a:buChar char="•"/>
            </a:pPr>
            <a:r>
              <a:rPr lang="en-US" dirty="0"/>
              <a:t>Failure to apply the rules of safe gun handling </a:t>
            </a:r>
          </a:p>
          <a:p>
            <a:pPr marL="643046" lvl="1" indent="-175376">
              <a:buFont typeface="Arial" panose="020B0604020202020204" pitchFamily="34" charset="0"/>
              <a:buChar char="•"/>
            </a:pPr>
            <a:r>
              <a:rPr lang="en-US" dirty="0"/>
              <a:t>Failure to observe proper procedures for safely operating a rifle </a:t>
            </a:r>
          </a:p>
          <a:p>
            <a:r>
              <a:rPr lang="en-US" dirty="0"/>
              <a:t>	</a:t>
            </a:r>
          </a:p>
          <a:p>
            <a:pPr defTabSz="935340">
              <a:defRPr/>
            </a:pPr>
            <a:endParaRPr lang="en-US" dirty="0"/>
          </a:p>
          <a:p>
            <a:endParaRPr lang="en-US" altLang="en-US" dirty="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74ECD-0EEB-48C5-8C6D-6D3BC1BCB276}" type="slidenum">
              <a:rPr lang="en-US" altLang="en-US"/>
              <a:pPr>
                <a:spcBef>
                  <a:spcPct val="0"/>
                </a:spcBef>
              </a:pPr>
              <a:t>26</a:t>
            </a:fld>
            <a:endParaRPr lang="en-US" altLang="en-US"/>
          </a:p>
        </p:txBody>
      </p:sp>
    </p:spTree>
    <p:extLst>
      <p:ext uri="{BB962C8B-B14F-4D97-AF65-F5344CB8AC3E}">
        <p14:creationId xmlns:p14="http://schemas.microsoft.com/office/powerpoint/2010/main" val="1680268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the gun pointed in a safe direction</a:t>
            </a:r>
          </a:p>
          <a:p>
            <a:r>
              <a:rPr lang="en-US" dirty="0"/>
              <a:t>Emphasize that this is the single most important rule of gun safety. This rule means that a gun must ALWAYS be pointed so that even if it were unintentionally discharged, it would not cause injury or damage. </a:t>
            </a:r>
          </a:p>
          <a:p>
            <a:endParaRPr lang="en-US" dirty="0"/>
          </a:p>
          <a:p>
            <a:r>
              <a:rPr lang="en-US" b="1" dirty="0"/>
              <a:t>Ask</a:t>
            </a:r>
            <a:r>
              <a:rPr lang="en-US" dirty="0"/>
              <a:t> what a “safe direction” might be under different circumstances. Discuss the responses. 	</a:t>
            </a:r>
          </a:p>
          <a:p>
            <a:pPr marL="175376" indent="-175376">
              <a:buFont typeface="Arial" panose="020B0604020202020204" pitchFamily="34" charset="0"/>
              <a:buChar char="•"/>
            </a:pP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27</a:t>
            </a:fld>
            <a:endParaRPr lang="en-US" altLang="en-US"/>
          </a:p>
        </p:txBody>
      </p:sp>
    </p:spTree>
    <p:extLst>
      <p:ext uri="{BB962C8B-B14F-4D97-AF65-F5344CB8AC3E}">
        <p14:creationId xmlns:p14="http://schemas.microsoft.com/office/powerpoint/2010/main" val="4008129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your finger off the trigger until ready to shoot </a:t>
            </a:r>
          </a:p>
          <a:p>
            <a:pPr defTabSz="935340">
              <a:defRPr/>
            </a:pPr>
            <a:r>
              <a:rPr lang="en-US" dirty="0"/>
              <a:t>Instruct the students that while continuing to point the rifle in a safe direction, they should place the index finger alongside the receiver of the rifle, above and away from the trigger guard. 	</a:t>
            </a:r>
          </a:p>
          <a:p>
            <a:pPr marL="175376" indent="-175376">
              <a:buFont typeface="Arial" panose="020B0604020202020204" pitchFamily="34" charset="0"/>
              <a:buChar char="•"/>
            </a:pP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28</a:t>
            </a:fld>
            <a:endParaRPr lang="en-US" altLang="en-US"/>
          </a:p>
        </p:txBody>
      </p:sp>
    </p:spTree>
    <p:extLst>
      <p:ext uri="{BB962C8B-B14F-4D97-AF65-F5344CB8AC3E}">
        <p14:creationId xmlns:p14="http://schemas.microsoft.com/office/powerpoint/2010/main" val="1405369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the gun unloaded until ready to use </a:t>
            </a:r>
          </a:p>
          <a:p>
            <a:pPr defTabSz="935340">
              <a:defRPr/>
            </a:pPr>
            <a:r>
              <a:rPr lang="en-US" dirty="0"/>
              <a:t>A rifle cannot fire if it is unloaded. Tell the students that whenever they pick up a firearm, they must immediately point it in a safe direction, with the trigger finger off the trigger, and then check to make sure it is unloaded. 	</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29</a:t>
            </a:fld>
            <a:endParaRPr lang="en-US" altLang="en-US"/>
          </a:p>
        </p:txBody>
      </p:sp>
    </p:spTree>
    <p:extLst>
      <p:ext uri="{BB962C8B-B14F-4D97-AF65-F5344CB8AC3E}">
        <p14:creationId xmlns:p14="http://schemas.microsoft.com/office/powerpoint/2010/main" val="334794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Define a revolver for the students: </a:t>
            </a:r>
            <a:r>
              <a:rPr lang="en-US" dirty="0"/>
              <a:t>A revolver is a pistol that has a rotating cylinder containing a number of firing chambers. The action of the trigger or hammer will line up a chamber with the barrel and firing pin.</a:t>
            </a:r>
          </a:p>
          <a:p>
            <a:endParaRPr lang="en-US" dirty="0"/>
          </a:p>
          <a:p>
            <a:r>
              <a:rPr lang="en-US" dirty="0"/>
              <a:t>Explain that a revolver consists of three main parts:</a:t>
            </a:r>
          </a:p>
          <a:p>
            <a:pPr marL="171450" indent="-171450">
              <a:buFont typeface="Arial" panose="020B0604020202020204" pitchFamily="34" charset="0"/>
              <a:buChar char="•"/>
            </a:pPr>
            <a:r>
              <a:rPr lang="en-US" b="1" i="0" u="sng" dirty="0"/>
              <a:t>Frame</a:t>
            </a:r>
            <a:r>
              <a:rPr lang="en-US" b="0" i="0" u="none" baseline="0" dirty="0"/>
              <a:t> (</a:t>
            </a:r>
            <a:r>
              <a:rPr lang="en-US" dirty="0"/>
              <a:t>The frame is the backbone to which all other parts are attached)</a:t>
            </a:r>
            <a:endParaRPr lang="en-US" b="1" i="0" dirty="0"/>
          </a:p>
          <a:p>
            <a:pPr marL="171450" indent="-171450">
              <a:buFont typeface="Arial" panose="020B0604020202020204" pitchFamily="34" charset="0"/>
              <a:buChar char="•"/>
            </a:pPr>
            <a:r>
              <a:rPr lang="en-US" b="1" i="0" u="sng" dirty="0"/>
              <a:t>Barrel</a:t>
            </a:r>
            <a:r>
              <a:rPr lang="en-US" b="0" i="0" u="none" dirty="0"/>
              <a:t> (</a:t>
            </a:r>
            <a:r>
              <a:rPr lang="en-US" dirty="0"/>
              <a:t>The barrel is the metal tube through which the bullet passes)</a:t>
            </a:r>
            <a:endParaRPr lang="en-US" b="1" i="0" dirty="0"/>
          </a:p>
          <a:p>
            <a:pPr marL="171450" indent="-171450">
              <a:buFont typeface="Arial" panose="020B0604020202020204" pitchFamily="34" charset="0"/>
              <a:buChar char="•"/>
            </a:pPr>
            <a:r>
              <a:rPr lang="en-US" b="1" i="0" u="sng" dirty="0"/>
              <a:t>Action</a:t>
            </a:r>
            <a:r>
              <a:rPr lang="en-US" b="0" i="0" u="none" dirty="0"/>
              <a:t> (</a:t>
            </a:r>
            <a:r>
              <a:rPr lang="en-US" dirty="0"/>
              <a:t>The action is a group of moving parts used to load, fire and unload a pistol)</a:t>
            </a:r>
            <a:endParaRPr lang="en-US" b="1" i="0" u="sng"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10F40-8A80-4C24-A08A-9DD23461F84C}" type="slidenum">
              <a:rPr lang="en-US" altLang="en-US" smtClean="0"/>
              <a:pPr>
                <a:spcBef>
                  <a:spcPct val="0"/>
                </a:spcBef>
              </a:pPr>
              <a:t>3</a:t>
            </a:fld>
            <a:endParaRPr lang="en-US" altLang="en-US"/>
          </a:p>
        </p:txBody>
      </p:sp>
    </p:spTree>
    <p:extLst>
      <p:ext uri="{BB962C8B-B14F-4D97-AF65-F5344CB8AC3E}">
        <p14:creationId xmlns:p14="http://schemas.microsoft.com/office/powerpoint/2010/main" val="33513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35" indent="-233835">
              <a:buAutoNum type="arabicPeriod"/>
            </a:pPr>
            <a:r>
              <a:rPr lang="en-US" b="1" i="1" u="sng" dirty="0"/>
              <a:t>Practical exercise set-up</a:t>
            </a:r>
          </a:p>
          <a:p>
            <a:r>
              <a:rPr lang="en-US" dirty="0"/>
              <a:t>Use a table in the classroom as a firing line. Lay the various rifles on the table so that they are pointed safely downrange, in different operating modes (action open or closed, magazine inserted or out, hammer cocked or down, </a:t>
            </a:r>
            <a:r>
              <a:rPr lang="en-US" dirty="0" err="1"/>
              <a:t>etc</a:t>
            </a:r>
            <a:r>
              <a:rPr lang="en-US" dirty="0"/>
              <a:t>). </a:t>
            </a:r>
          </a:p>
          <a:p>
            <a:endParaRPr lang="en-US" dirty="0"/>
          </a:p>
          <a:p>
            <a:r>
              <a:rPr lang="en-US" b="1" dirty="0"/>
              <a:t>NOTE: Although in Lesson III you will thoroughly discuss the details of a range layout and the various range commands, you should provide the students now with rudimentary knowledge of range layouts and the basic commands necessary for the conduct of the exercise. </a:t>
            </a:r>
            <a:r>
              <a:rPr lang="en-US" dirty="0"/>
              <a:t>	</a:t>
            </a:r>
          </a:p>
          <a:p>
            <a:endParaRPr lang="en-US" b="1" i="1" u="sng" dirty="0"/>
          </a:p>
          <a:p>
            <a:r>
              <a:rPr lang="en-US" b="1" i="1" u="sng" dirty="0"/>
              <a:t>2. Safe gun handling exercise</a:t>
            </a:r>
          </a:p>
          <a:p>
            <a:pPr defTabSz="935340">
              <a:defRPr/>
            </a:pPr>
            <a:r>
              <a:rPr lang="en-US" dirty="0"/>
              <a:t>Have the students practice all of the safe gun handling rules while they pick up the rifles. Observe the students closely and evaluate their performance. Be sure that each student, when picking up a gun, immediately checks to make sure the gun is unloaded while keeping it pointed in a safe direction and maintaining his or her trigger finger off the trigger. 	</a:t>
            </a:r>
          </a:p>
          <a:p>
            <a:endParaRPr lang="en-US" b="1" i="1" u="sng" dirty="0"/>
          </a:p>
          <a:p>
            <a:r>
              <a:rPr lang="en-US" b="1" i="1" u="sng" dirty="0"/>
              <a:t>3. Gun operating  procedures exercise</a:t>
            </a:r>
          </a:p>
          <a:p>
            <a:r>
              <a:rPr lang="en-US" dirty="0"/>
              <a:t>Have the students practice unloading, cocking, uncocking and loading the rifles. Use the range command, “Load,” during this part of the exercise. Watch the students carefully and offer helpful suggestions. Make your corrections in a positive manner. </a:t>
            </a:r>
          </a:p>
          <a:p>
            <a:endParaRPr lang="en-US" dirty="0"/>
          </a:p>
          <a:p>
            <a:r>
              <a:rPr lang="en-US" dirty="0"/>
              <a:t>Finally, have each student pick up a rifle and hand it to another student. Ensure that the students observe the rules for safe gun handling at all times. </a:t>
            </a:r>
          </a:p>
          <a:p>
            <a:endParaRPr lang="en-US" dirty="0"/>
          </a:p>
          <a:p>
            <a:r>
              <a:rPr lang="en-US" dirty="0"/>
              <a:t>When conducting this practical exercise, remember—safety first! Always make sure that the students observe the gun safety rules at all times, </a:t>
            </a:r>
            <a:r>
              <a:rPr lang="en-US" b="1" dirty="0"/>
              <a:t>and ensure that there are no live cartridges in the classroom. </a:t>
            </a:r>
            <a:r>
              <a:rPr lang="en-US" dirty="0"/>
              <a:t>	</a:t>
            </a:r>
          </a:p>
          <a:p>
            <a:endParaRPr lang="en-US" b="1" i="1" u="sng"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31</a:t>
            </a:fld>
            <a:endParaRPr lang="en-US" altLang="en-US"/>
          </a:p>
        </p:txBody>
      </p:sp>
    </p:spTree>
    <p:extLst>
      <p:ext uri="{BB962C8B-B14F-4D97-AF65-F5344CB8AC3E}">
        <p14:creationId xmlns:p14="http://schemas.microsoft.com/office/powerpoint/2010/main" val="984116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most important points of the lesson: </a:t>
            </a:r>
          </a:p>
          <a:p>
            <a:pPr marL="175376" indent="-175376">
              <a:buFont typeface="Arial" panose="020B0604020202020204" pitchFamily="34" charset="0"/>
              <a:buChar char="•"/>
            </a:pPr>
            <a:r>
              <a:rPr lang="en-US" dirty="0"/>
              <a:t>State the course goal and any special requirements for the lessons </a:t>
            </a:r>
          </a:p>
          <a:p>
            <a:pPr marL="175376" indent="-175376">
              <a:buFont typeface="Arial" panose="020B0604020202020204" pitchFamily="34" charset="0"/>
              <a:buChar char="•"/>
            </a:pPr>
            <a:r>
              <a:rPr lang="en-US" dirty="0"/>
              <a:t>Identify the principal parts of a rifle and the types of rifle actions, and demonstrate how they function </a:t>
            </a:r>
          </a:p>
          <a:p>
            <a:pPr marL="175376" indent="-175376">
              <a:buFont typeface="Arial" panose="020B0604020202020204" pitchFamily="34" charset="0"/>
              <a:buChar char="•"/>
            </a:pPr>
            <a:r>
              <a:rPr lang="en-US" dirty="0"/>
              <a:t>State, explain and apply the NRA Rules for Safe Gun Handling </a:t>
            </a:r>
          </a:p>
          <a:p>
            <a:pPr marL="175376" indent="-175376">
              <a:buFont typeface="Arial" panose="020B0604020202020204" pitchFamily="34" charset="0"/>
              <a:buChar char="•"/>
            </a:pPr>
            <a:r>
              <a:rPr lang="en-US" dirty="0"/>
              <a:t>Demonstrate how to handle a rifle in a safe manner </a:t>
            </a:r>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33</a:t>
            </a:fld>
            <a:endParaRPr lang="en-US" altLang="en-US"/>
          </a:p>
        </p:txBody>
      </p:sp>
    </p:spTree>
    <p:extLst>
      <p:ext uri="{BB962C8B-B14F-4D97-AF65-F5344CB8AC3E}">
        <p14:creationId xmlns:p14="http://schemas.microsoft.com/office/powerpoint/2010/main" val="2993985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a:t>
            </a:r>
          </a:p>
          <a:p>
            <a:pPr defTabSz="935340">
              <a:defRPr/>
            </a:pPr>
            <a:endParaRPr lang="en-US" dirty="0"/>
          </a:p>
          <a:p>
            <a:pPr defTabSz="935340">
              <a:defRPr/>
            </a:pPr>
            <a:r>
              <a:rPr lang="en-US" dirty="0"/>
              <a:t>Briefly preview the next lesson. 	</a:t>
            </a:r>
          </a:p>
          <a:p>
            <a:pPr defTabSz="935340">
              <a:defRPr/>
            </a:pP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34</a:t>
            </a:fld>
            <a:endParaRPr lang="en-US" altLang="en-US"/>
          </a:p>
        </p:txBody>
      </p:sp>
    </p:spTree>
    <p:extLst>
      <p:ext uri="{BB962C8B-B14F-4D97-AF65-F5344CB8AC3E}">
        <p14:creationId xmlns:p14="http://schemas.microsoft.com/office/powerpoint/2010/main" val="1408584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2 hours (a 10-minute break should be given after 50 minutes of instruction)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Bolt-action, semi-automatic, lever-action and slide-action 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Appropriate dummy ammunition (All dummy rounds must be clearly distinguishable from live ammunition—</a:t>
            </a:r>
            <a:r>
              <a:rPr lang="en-US" sz="1200" b="1" i="0" u="none" strike="noStrike" kern="1200" baseline="0" dirty="0">
                <a:solidFill>
                  <a:schemeClr val="tx1"/>
                </a:solidFill>
                <a:latin typeface="Arial" panose="020B0604020202020204" pitchFamily="34" charset="0"/>
                <a:ea typeface="+mn-ea"/>
                <a:cs typeface="+mn-cs"/>
              </a:rPr>
              <a:t>no live ammunition can be present in the training classroom. </a:t>
            </a:r>
            <a:r>
              <a:rPr lang="en-US" sz="1200" b="0" i="0" u="none" strike="noStrike" kern="1200" baseline="0" dirty="0">
                <a:solidFill>
                  <a:schemeClr val="tx1"/>
                </a:solidFill>
                <a:latin typeface="Arial" panose="020B0604020202020204" pitchFamily="34" charset="0"/>
                <a:ea typeface="+mn-ea"/>
                <a:cs typeface="+mn-cs"/>
              </a:rPr>
              <a:t>See special note to the instructor in the Introduction)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An empty ammunition box and a fired cartridge case for at least one of the above 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Notepads and pens or pencils—one per student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35</a:t>
            </a:fld>
            <a:endParaRPr lang="en-US" altLang="en-US"/>
          </a:p>
        </p:txBody>
      </p:sp>
    </p:spTree>
    <p:extLst>
      <p:ext uri="{BB962C8B-B14F-4D97-AF65-F5344CB8AC3E}">
        <p14:creationId xmlns:p14="http://schemas.microsoft.com/office/powerpoint/2010/main" val="808790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State the learning objectives for this lesson. 	</a:t>
            </a:r>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9FA0F8-0BFC-4116-A307-C5F97C4764CF}" type="slidenum">
              <a:rPr lang="en-US" altLang="en-US"/>
              <a:pPr>
                <a:spcBef>
                  <a:spcPct val="0"/>
                </a:spcBef>
              </a:pPr>
              <a:t>36</a:t>
            </a:fld>
            <a:endParaRPr lang="en-US" altLang="en-US"/>
          </a:p>
        </p:txBody>
      </p:sp>
    </p:spTree>
    <p:extLst>
      <p:ext uri="{BB962C8B-B14F-4D97-AF65-F5344CB8AC3E}">
        <p14:creationId xmlns:p14="http://schemas.microsoft.com/office/powerpoint/2010/main" val="2207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cartridge has four components: </a:t>
            </a:r>
          </a:p>
          <a:p>
            <a:pPr defTabSz="935340">
              <a:defRPr/>
            </a:pPr>
            <a:r>
              <a:rPr lang="en-US" dirty="0"/>
              <a:t>Bullet—the projectile. </a:t>
            </a:r>
          </a:p>
          <a:p>
            <a:r>
              <a:rPr lang="en-US" i="1" dirty="0"/>
              <a:t>Case</a:t>
            </a:r>
            <a:r>
              <a:rPr lang="en-US" dirty="0"/>
              <a:t>—a metal cylinder usually made of brass, closed at one end, which contains the other three components. </a:t>
            </a:r>
          </a:p>
          <a:p>
            <a:pPr defTabSz="935340">
              <a:defRPr/>
            </a:pPr>
            <a:r>
              <a:rPr lang="en-US" i="1" dirty="0"/>
              <a:t>Powder charge</a:t>
            </a:r>
            <a:r>
              <a:rPr lang="en-US" dirty="0"/>
              <a:t>—a fast-burning chemical compound used as a propellant. </a:t>
            </a:r>
          </a:p>
          <a:p>
            <a:r>
              <a:rPr lang="en-US" i="1" dirty="0"/>
              <a:t>Priming compound</a:t>
            </a:r>
            <a:r>
              <a:rPr lang="en-US" dirty="0"/>
              <a:t>—an impact-sensitive chemical compound used for ignition. </a:t>
            </a:r>
          </a:p>
          <a:p>
            <a:endParaRPr lang="en-US" dirty="0"/>
          </a:p>
          <a:p>
            <a:r>
              <a:rPr lang="en-US" dirty="0"/>
              <a:t>Point out that “cartridges” are commonly and incorrectly called “bullets.” 	</a:t>
            </a:r>
          </a:p>
          <a:p>
            <a:endParaRPr lang="en-US" altLang="en-US" dirty="0"/>
          </a:p>
        </p:txBody>
      </p:sp>
      <p:sp>
        <p:nvSpPr>
          <p:cNvPr id="870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0101EC-1C28-41B0-9A58-2107573A0821}" type="slidenum">
              <a:rPr lang="en-US" altLang="en-US"/>
              <a:pPr>
                <a:spcBef>
                  <a:spcPct val="0"/>
                </a:spcBef>
              </a:pPr>
              <a:t>37</a:t>
            </a:fld>
            <a:endParaRPr lang="en-US" altLang="en-US"/>
          </a:p>
        </p:txBody>
      </p:sp>
    </p:spTree>
    <p:extLst>
      <p:ext uri="{BB962C8B-B14F-4D97-AF65-F5344CB8AC3E}">
        <p14:creationId xmlns:p14="http://schemas.microsoft.com/office/powerpoint/2010/main" val="2872472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the difference between a </a:t>
            </a:r>
            <a:r>
              <a:rPr lang="en-US" i="1" dirty="0"/>
              <a:t>rimfire </a:t>
            </a:r>
            <a:r>
              <a:rPr lang="en-US" dirty="0"/>
              <a:t>and a </a:t>
            </a:r>
            <a:r>
              <a:rPr lang="en-US" i="1" dirty="0"/>
              <a:t>center-fire </a:t>
            </a:r>
            <a:r>
              <a:rPr lang="en-US" dirty="0"/>
              <a:t>cartridge. </a:t>
            </a:r>
          </a:p>
          <a:p>
            <a:pPr marL="175376" indent="-175376">
              <a:buFont typeface="Arial" panose="020B0604020202020204" pitchFamily="34" charset="0"/>
              <a:buChar char="•"/>
            </a:pPr>
            <a:r>
              <a:rPr lang="en-US" dirty="0"/>
              <a:t>In a </a:t>
            </a:r>
            <a:r>
              <a:rPr lang="en-US" i="1" dirty="0"/>
              <a:t>rimfire </a:t>
            </a:r>
            <a:r>
              <a:rPr lang="en-US" dirty="0"/>
              <a:t>cartridge, the priming compound is contained in the folded rim around the circumference of the case head. </a:t>
            </a:r>
          </a:p>
          <a:p>
            <a:pPr marL="175376" indent="-175376">
              <a:buFont typeface="Arial" panose="020B0604020202020204" pitchFamily="34" charset="0"/>
              <a:buChar char="•"/>
            </a:pPr>
            <a:r>
              <a:rPr lang="en-US" dirty="0"/>
              <a:t>In a </a:t>
            </a:r>
            <a:r>
              <a:rPr lang="en-US" i="1" dirty="0"/>
              <a:t>center-fire </a:t>
            </a:r>
            <a:r>
              <a:rPr lang="en-US" dirty="0"/>
              <a:t>cartridge, the priming compound is contained in a metal cup, called a </a:t>
            </a:r>
            <a:r>
              <a:rPr lang="en-US" i="1" dirty="0"/>
              <a:t>primer</a:t>
            </a:r>
            <a:r>
              <a:rPr lang="en-US" dirty="0"/>
              <a:t>, located in the center of the case head. </a:t>
            </a:r>
          </a:p>
          <a:p>
            <a:r>
              <a:rPr lang="en-US" dirty="0"/>
              <a:t>	</a:t>
            </a:r>
          </a:p>
        </p:txBody>
      </p:sp>
      <p:sp>
        <p:nvSpPr>
          <p:cNvPr id="89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713C61-315E-4C29-A6A9-1D478586EBD7}" type="slidenum">
              <a:rPr lang="en-US" altLang="en-US"/>
              <a:pPr>
                <a:spcBef>
                  <a:spcPct val="0"/>
                </a:spcBef>
              </a:pPr>
              <a:t>38</a:t>
            </a:fld>
            <a:endParaRPr lang="en-US" altLang="en-US"/>
          </a:p>
        </p:txBody>
      </p:sp>
    </p:spTree>
    <p:extLst>
      <p:ext uri="{BB962C8B-B14F-4D97-AF65-F5344CB8AC3E}">
        <p14:creationId xmlns:p14="http://schemas.microsoft.com/office/powerpoint/2010/main" val="2678466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39</a:t>
            </a:fld>
            <a:endParaRPr lang="en-US" altLang="en-US"/>
          </a:p>
        </p:txBody>
      </p:sp>
    </p:spTree>
    <p:extLst>
      <p:ext uri="{BB962C8B-B14F-4D97-AF65-F5344CB8AC3E}">
        <p14:creationId xmlns:p14="http://schemas.microsoft.com/office/powerpoint/2010/main" val="1913835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40</a:t>
            </a:fld>
            <a:endParaRPr lang="en-US" altLang="en-US"/>
          </a:p>
        </p:txBody>
      </p:sp>
    </p:spTree>
    <p:extLst>
      <p:ext uri="{BB962C8B-B14F-4D97-AF65-F5344CB8AC3E}">
        <p14:creationId xmlns:p14="http://schemas.microsoft.com/office/powerpoint/2010/main" val="3523817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41</a:t>
            </a:fld>
            <a:endParaRPr lang="en-US" altLang="en-US"/>
          </a:p>
        </p:txBody>
      </p:sp>
    </p:spTree>
    <p:extLst>
      <p:ext uri="{BB962C8B-B14F-4D97-AF65-F5344CB8AC3E}">
        <p14:creationId xmlns:p14="http://schemas.microsoft.com/office/powerpoint/2010/main" val="1803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59964" indent="-292294">
              <a:defRPr sz="2500" b="1">
                <a:solidFill>
                  <a:schemeClr val="tx1"/>
                </a:solidFill>
                <a:latin typeface="Times New Roman" panose="02020603050405020304" pitchFamily="18" charset="0"/>
              </a:defRPr>
            </a:lvl2pPr>
            <a:lvl3pPr marL="1169175" indent="-233835">
              <a:defRPr sz="2500" b="1">
                <a:solidFill>
                  <a:schemeClr val="tx1"/>
                </a:solidFill>
                <a:latin typeface="Times New Roman" panose="02020603050405020304" pitchFamily="18" charset="0"/>
              </a:defRPr>
            </a:lvl3pPr>
            <a:lvl4pPr marL="1636845" indent="-233835">
              <a:defRPr sz="2500" b="1">
                <a:solidFill>
                  <a:schemeClr val="tx1"/>
                </a:solidFill>
                <a:latin typeface="Times New Roman" panose="02020603050405020304" pitchFamily="18" charset="0"/>
              </a:defRPr>
            </a:lvl4pPr>
            <a:lvl5pPr marL="2104514" indent="-233835">
              <a:defRPr sz="2500" b="1">
                <a:solidFill>
                  <a:schemeClr val="tx1"/>
                </a:solidFill>
                <a:latin typeface="Times New Roman" panose="02020603050405020304" pitchFamily="18" charset="0"/>
              </a:defRPr>
            </a:lvl5pPr>
            <a:lvl6pPr marL="2572184" indent="-233835" eaLnBrk="0" fontAlgn="base" hangingPunct="0">
              <a:spcBef>
                <a:spcPct val="0"/>
              </a:spcBef>
              <a:spcAft>
                <a:spcPct val="0"/>
              </a:spcAft>
              <a:defRPr sz="2500" b="1">
                <a:solidFill>
                  <a:schemeClr val="tx1"/>
                </a:solidFill>
                <a:latin typeface="Times New Roman" panose="02020603050405020304" pitchFamily="18" charset="0"/>
              </a:defRPr>
            </a:lvl6pPr>
            <a:lvl7pPr marL="3039854" indent="-233835" eaLnBrk="0" fontAlgn="base" hangingPunct="0">
              <a:spcBef>
                <a:spcPct val="0"/>
              </a:spcBef>
              <a:spcAft>
                <a:spcPct val="0"/>
              </a:spcAft>
              <a:defRPr sz="2500" b="1">
                <a:solidFill>
                  <a:schemeClr val="tx1"/>
                </a:solidFill>
                <a:latin typeface="Times New Roman" panose="02020603050405020304" pitchFamily="18" charset="0"/>
              </a:defRPr>
            </a:lvl7pPr>
            <a:lvl8pPr marL="3507524" indent="-233835" eaLnBrk="0" fontAlgn="base" hangingPunct="0">
              <a:spcBef>
                <a:spcPct val="0"/>
              </a:spcBef>
              <a:spcAft>
                <a:spcPct val="0"/>
              </a:spcAft>
              <a:defRPr sz="2500" b="1">
                <a:solidFill>
                  <a:schemeClr val="tx1"/>
                </a:solidFill>
                <a:latin typeface="Times New Roman" panose="02020603050405020304" pitchFamily="18" charset="0"/>
              </a:defRPr>
            </a:lvl8pPr>
            <a:lvl9pPr marL="3975194" indent="-233835" eaLnBrk="0" fontAlgn="base" hangingPunct="0">
              <a:spcBef>
                <a:spcPct val="0"/>
              </a:spcBef>
              <a:spcAft>
                <a:spcPct val="0"/>
              </a:spcAft>
              <a:defRPr sz="2500" b="1">
                <a:solidFill>
                  <a:schemeClr val="tx1"/>
                </a:solidFill>
                <a:latin typeface="Times New Roman" panose="02020603050405020304" pitchFamily="18" charset="0"/>
              </a:defRPr>
            </a:lvl9pPr>
          </a:lstStyle>
          <a:p>
            <a:fld id="{6AD2A16C-2CC5-4E20-A5CE-9853E96676F2}" type="slidenum">
              <a:rPr lang="en-US" altLang="en-US" sz="1200" b="0">
                <a:solidFill>
                  <a:srgbClr val="000000"/>
                </a:solidFill>
                <a:latin typeface="Arial" panose="020B0604020202020204" pitchFamily="34" charset="0"/>
              </a:rPr>
              <a:pPr/>
              <a:t>4</a:t>
            </a:fld>
            <a:endParaRPr lang="en-US" altLang="en-US" sz="12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904527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42</a:t>
            </a:fld>
            <a:endParaRPr lang="en-US" altLang="en-US"/>
          </a:p>
        </p:txBody>
      </p:sp>
    </p:spTree>
    <p:extLst>
      <p:ext uri="{BB962C8B-B14F-4D97-AF65-F5344CB8AC3E}">
        <p14:creationId xmlns:p14="http://schemas.microsoft.com/office/powerpoint/2010/main" val="4120102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shooter must know how to identify a cartridge to load the proper cartridge in the rifle. </a:t>
            </a:r>
          </a:p>
          <a:p>
            <a:endParaRPr lang="en-US" dirty="0"/>
          </a:p>
          <a:p>
            <a:r>
              <a:rPr lang="en-US" dirty="0"/>
              <a:t>The shooter should match the cartridge designations: </a:t>
            </a:r>
          </a:p>
          <a:p>
            <a:pPr marL="175376" indent="-175376">
              <a:buFont typeface="Arial" panose="020B0604020202020204" pitchFamily="34" charset="0"/>
              <a:buChar char="•"/>
            </a:pPr>
            <a:r>
              <a:rPr lang="en-US" dirty="0"/>
              <a:t>Marked on the rifle Receiver</a:t>
            </a:r>
          </a:p>
          <a:p>
            <a:pPr marL="175376" indent="-175376">
              <a:buFont typeface="Arial" panose="020B0604020202020204" pitchFamily="34" charset="0"/>
              <a:buChar char="•"/>
            </a:pPr>
            <a:r>
              <a:rPr lang="en-US" dirty="0"/>
              <a:t>Stamped on the head of the case of a centerfire cartridge (called the </a:t>
            </a:r>
            <a:r>
              <a:rPr lang="en-US" i="1" dirty="0" err="1"/>
              <a:t>headstamp</a:t>
            </a:r>
            <a:r>
              <a:rPr lang="en-US" dirty="0"/>
              <a:t>) </a:t>
            </a:r>
          </a:p>
          <a:p>
            <a:pPr marL="175376" indent="-175376">
              <a:buFont typeface="Arial" panose="020B0604020202020204" pitchFamily="34" charset="0"/>
              <a:buChar char="•"/>
            </a:pPr>
            <a:r>
              <a:rPr lang="en-US" dirty="0"/>
              <a:t>Printed on the factory ammunition box </a:t>
            </a:r>
          </a:p>
          <a:p>
            <a:endParaRPr lang="en-US" dirty="0"/>
          </a:p>
          <a:p>
            <a:r>
              <a:rPr lang="en-US" dirty="0"/>
              <a:t>Show the students the cartridge designation on a rifle, on the head of a fired case, and printed on an empty ammunition box. 	</a:t>
            </a:r>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EC13D5-B2D2-460D-A1FF-F2F79122154F}" type="slidenum">
              <a:rPr lang="en-US" altLang="en-US"/>
              <a:pPr>
                <a:spcBef>
                  <a:spcPct val="0"/>
                </a:spcBef>
              </a:pPr>
              <a:t>43</a:t>
            </a:fld>
            <a:endParaRPr lang="en-US" altLang="en-US"/>
          </a:p>
        </p:txBody>
      </p:sp>
    </p:spTree>
    <p:extLst>
      <p:ext uri="{BB962C8B-B14F-4D97-AF65-F5344CB8AC3E}">
        <p14:creationId xmlns:p14="http://schemas.microsoft.com/office/powerpoint/2010/main" val="1342956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a:t>NOTE:</a:t>
            </a:r>
            <a:r>
              <a:rPr lang="en-US" b="0" i="0" dirty="0"/>
              <a:t> Different from the previous slide, cartridge designation may be roll stamped on the barrel as well.</a:t>
            </a:r>
          </a:p>
          <a:p>
            <a:endParaRPr lang="en-US" b="1" i="1" dirty="0"/>
          </a:p>
          <a:p>
            <a:r>
              <a:rPr lang="en-US" dirty="0"/>
              <a:t>Show the students the cartridge designation on a rifle, on the head of a fired case, and printed on an empty ammunition box. </a:t>
            </a:r>
          </a:p>
          <a:p>
            <a:pPr defTabSz="935340">
              <a:defRPr/>
            </a:pPr>
            <a:endParaRPr lang="en-US" dirty="0"/>
          </a:p>
          <a:p>
            <a:pPr defTabSz="935340">
              <a:defRPr/>
            </a:pPr>
            <a:r>
              <a:rPr lang="en-US" dirty="0"/>
              <a:t>Some cartridges may have more than one name (e.g., 7.62X51 and .308 Winchester are the same cartridge). Sometimes one name may be found on the gun and another on the cartridge </a:t>
            </a:r>
            <a:r>
              <a:rPr lang="en-US" dirty="0" err="1"/>
              <a:t>headstamp</a:t>
            </a:r>
            <a:r>
              <a:rPr lang="en-US" dirty="0"/>
              <a:t>. </a:t>
            </a:r>
          </a:p>
          <a:p>
            <a:pPr defTabSz="935340">
              <a:defRPr/>
            </a:pPr>
            <a:endParaRPr lang="en-US" dirty="0"/>
          </a:p>
          <a:p>
            <a:pPr defTabSz="935340">
              <a:defRPr/>
            </a:pPr>
            <a:r>
              <a:rPr lang="en-US" dirty="0"/>
              <a:t>Some rifle cartridges used in certain rifles have </a:t>
            </a:r>
            <a:r>
              <a:rPr lang="en-US" i="1" u="sng" dirty="0"/>
              <a:t>Magnum</a:t>
            </a:r>
            <a:r>
              <a:rPr lang="en-US" dirty="0"/>
              <a:t> designations. Such cartridges are loaded to higher pressures than standard cartridges of the same name. 	</a:t>
            </a:r>
          </a:p>
          <a:p>
            <a:pPr defTabSz="935340">
              <a:defRPr/>
            </a:pPr>
            <a:endParaRPr lang="en-US" dirty="0"/>
          </a:p>
          <a:p>
            <a:pPr defTabSz="935340">
              <a:defRPr/>
            </a:pPr>
            <a:r>
              <a:rPr lang="en-US" dirty="0"/>
              <a:t>The shooter should consult the rifle’s owner’s manual, the rifle’s manufacturer, or a knowledgeable person (such as an NRA Certified Rifle Instructor) to determine what cartridge may be fired in a rifle, or if the rifle is approved for </a:t>
            </a:r>
            <a:r>
              <a:rPr lang="en-US" i="1" u="sng" dirty="0"/>
              <a:t>Magnum</a:t>
            </a:r>
            <a:r>
              <a:rPr lang="en-US" dirty="0"/>
              <a:t> cartridges. 	</a:t>
            </a:r>
          </a:p>
          <a:p>
            <a:pPr defTabSz="935340">
              <a:defRPr/>
            </a:pPr>
            <a:r>
              <a:rPr lang="en-US" dirty="0"/>
              <a:t>	</a:t>
            </a:r>
          </a:p>
          <a:p>
            <a:endParaRPr lang="en-US" altLang="en-US" dirty="0"/>
          </a:p>
        </p:txBody>
      </p:sp>
      <p:sp>
        <p:nvSpPr>
          <p:cNvPr id="95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77D343-D37C-4224-A6A4-3BBC1162E003}" type="slidenum">
              <a:rPr lang="en-US" altLang="en-US"/>
              <a:pPr>
                <a:spcBef>
                  <a:spcPct val="0"/>
                </a:spcBef>
              </a:pPr>
              <a:t>44</a:t>
            </a:fld>
            <a:endParaRPr lang="en-US" altLang="en-US"/>
          </a:p>
        </p:txBody>
      </p:sp>
    </p:spTree>
    <p:extLst>
      <p:ext uri="{BB962C8B-B14F-4D97-AF65-F5344CB8AC3E}">
        <p14:creationId xmlns:p14="http://schemas.microsoft.com/office/powerpoint/2010/main" val="2497638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the following regarding the proper storage of ammunition: </a:t>
            </a:r>
          </a:p>
          <a:p>
            <a:pPr marL="175376" indent="-175376">
              <a:buFont typeface="Arial" panose="020B0604020202020204" pitchFamily="34" charset="0"/>
              <a:buChar char="•"/>
            </a:pPr>
            <a:r>
              <a:rPr lang="en-US" dirty="0"/>
              <a:t>Ammunition should be stored in a cool, dry place. Avoid storage in a high-temperature location such as an attic or trunk of a car. </a:t>
            </a:r>
          </a:p>
          <a:p>
            <a:pPr marL="175376" indent="-175376">
              <a:buFont typeface="Arial" panose="020B0604020202020204" pitchFamily="34" charset="0"/>
              <a:buChar char="•"/>
            </a:pPr>
            <a:r>
              <a:rPr lang="en-US" dirty="0"/>
              <a:t>Always keep the ammunition in the original factory box or carton. Ask why this is important. </a:t>
            </a:r>
          </a:p>
          <a:p>
            <a:pPr marL="175376" indent="-175376">
              <a:buFont typeface="Arial" panose="020B0604020202020204" pitchFamily="34" charset="0"/>
              <a:buChar char="•"/>
            </a:pPr>
            <a:r>
              <a:rPr lang="en-US" dirty="0"/>
              <a:t>Store ammunition in a location where children or other unauthorized persons will not have access to it. </a:t>
            </a:r>
          </a:p>
          <a:p>
            <a:pPr marL="175376" indent="-175376">
              <a:buFont typeface="Arial" panose="020B0604020202020204" pitchFamily="34" charset="0"/>
              <a:buChar char="•"/>
            </a:pPr>
            <a:r>
              <a:rPr lang="en-US" dirty="0"/>
              <a:t>Do not expose ammunition to water or solvents, petroleum products, bore cleaner, ammonia or other chemicals. These materials can cause deterioration of the powder and priming compound, resulting in a cartridge malfunction. </a:t>
            </a:r>
          </a:p>
          <a:p>
            <a:pPr marL="175376" indent="-175376">
              <a:buFont typeface="Arial" panose="020B0604020202020204" pitchFamily="34" charset="0"/>
              <a:buChar char="•"/>
            </a:pPr>
            <a:r>
              <a:rPr lang="en-US" dirty="0"/>
              <a:t>Wipe fingerprints off cartridges. The salty residue may cause corrosion. </a:t>
            </a:r>
          </a:p>
          <a:p>
            <a:r>
              <a:rPr lang="en-US" dirty="0"/>
              <a:t>	</a:t>
            </a:r>
          </a:p>
          <a:p>
            <a:endParaRPr lang="en-US" dirty="0"/>
          </a:p>
        </p:txBody>
      </p:sp>
      <p:sp>
        <p:nvSpPr>
          <p:cNvPr id="972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85DE4B-0E6F-41EF-B6E3-0F20A6E60B77}" type="slidenum">
              <a:rPr lang="en-US" altLang="en-US"/>
              <a:pPr>
                <a:spcBef>
                  <a:spcPct val="0"/>
                </a:spcBef>
              </a:pPr>
              <a:t>45</a:t>
            </a:fld>
            <a:endParaRPr lang="en-US" altLang="en-US"/>
          </a:p>
        </p:txBody>
      </p:sp>
    </p:spTree>
    <p:extLst>
      <p:ext uri="{BB962C8B-B14F-4D97-AF65-F5344CB8AC3E}">
        <p14:creationId xmlns:p14="http://schemas.microsoft.com/office/powerpoint/2010/main" val="1003158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ACA7E1-C06D-4D59-9EAE-9A99A7051658}" type="slidenum">
              <a:rPr lang="en-US" altLang="en-US"/>
              <a:pPr>
                <a:spcBef>
                  <a:spcPct val="0"/>
                </a:spcBef>
              </a:pPr>
              <a:t>46</a:t>
            </a:fld>
            <a:endParaRPr lang="en-US" altLang="en-US"/>
          </a:p>
        </p:txBody>
      </p:sp>
    </p:spTree>
    <p:extLst>
      <p:ext uri="{BB962C8B-B14F-4D97-AF65-F5344CB8AC3E}">
        <p14:creationId xmlns:p14="http://schemas.microsoft.com/office/powerpoint/2010/main" val="3971105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419100" y="712788"/>
            <a:ext cx="6335713" cy="3563937"/>
          </a:xfrm>
          <a:ln/>
        </p:spPr>
      </p:sp>
      <p:sp>
        <p:nvSpPr>
          <p:cNvPr id="7065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i="1" dirty="0">
                <a:latin typeface="+mn-lt"/>
              </a:rPr>
              <a:t>Cartridge malfunctions:</a:t>
            </a:r>
            <a:endParaRPr lang="en-US" i="1" dirty="0">
              <a:latin typeface="+mn-lt"/>
            </a:endParaRPr>
          </a:p>
          <a:p>
            <a:pPr>
              <a:defRPr/>
            </a:pPr>
            <a:r>
              <a:rPr lang="en-US" dirty="0">
                <a:latin typeface="+mn-lt"/>
              </a:rPr>
              <a:t>There are three types of cartridge malfunctions: misfire, </a:t>
            </a:r>
            <a:r>
              <a:rPr lang="en-US" dirty="0" err="1">
                <a:latin typeface="+mn-lt"/>
              </a:rPr>
              <a:t>hangfire</a:t>
            </a:r>
            <a:r>
              <a:rPr lang="en-US" dirty="0">
                <a:latin typeface="+mn-lt"/>
              </a:rPr>
              <a:t>, and squib load.</a:t>
            </a:r>
            <a:endParaRPr lang="en-US" altLang="en-US" b="1" dirty="0"/>
          </a:p>
        </p:txBody>
      </p:sp>
      <p:sp>
        <p:nvSpPr>
          <p:cNvPr id="101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1CD433-AB34-47D2-9907-6CCBA8675715}" type="slidenum">
              <a:rPr lang="en-US" altLang="en-US">
                <a:latin typeface="Calibri" panose="020F0502020204030204" pitchFamily="34" charset="0"/>
              </a:rPr>
              <a:pPr>
                <a:spcBef>
                  <a:spcPct val="0"/>
                </a:spcBef>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1077576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19100" y="712788"/>
            <a:ext cx="6335713" cy="3563937"/>
          </a:xfrm>
          <a:ln/>
        </p:spPr>
      </p:sp>
      <p:sp>
        <p:nvSpPr>
          <p:cNvPr id="72707"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latin typeface="+mn-lt"/>
              </a:rPr>
              <a:t>Misfire:</a:t>
            </a:r>
          </a:p>
          <a:p>
            <a:pPr>
              <a:defRPr/>
            </a:pPr>
            <a:r>
              <a:rPr lang="en-US" dirty="0">
                <a:latin typeface="+mn-lt"/>
              </a:rPr>
              <a:t>A </a:t>
            </a:r>
            <a:r>
              <a:rPr lang="en-US" i="1" dirty="0">
                <a:latin typeface="+mn-lt"/>
              </a:rPr>
              <a:t>misfire </a:t>
            </a:r>
            <a:r>
              <a:rPr lang="en-US" dirty="0">
                <a:latin typeface="+mn-lt"/>
              </a:rPr>
              <a:t>is the failure of a cartridge to ignite when the primer or case rim has been struck by the firing pin. This situation may be caused by a  defect in the cartridge or by a defect in the pistol that causes a weak firing pin hit.</a:t>
            </a:r>
            <a:endParaRPr lang="en-US" altLang="en-US" b="1" dirty="0"/>
          </a:p>
        </p:txBody>
      </p:sp>
      <p:sp>
        <p:nvSpPr>
          <p:cNvPr id="10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43B336-FFB2-477A-A3C4-40C34940813E}" type="slidenum">
              <a:rPr lang="en-US" altLang="en-US">
                <a:latin typeface="Calibri" panose="020F0502020204030204" pitchFamily="34" charset="0"/>
              </a:rPr>
              <a:pPr>
                <a:spcBef>
                  <a:spcPct val="0"/>
                </a:spcBef>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3116553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19100" y="712788"/>
            <a:ext cx="6335713" cy="3563937"/>
          </a:xfrm>
          <a:ln/>
        </p:spPr>
      </p:sp>
      <p:sp>
        <p:nvSpPr>
          <p:cNvPr id="7475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err="1"/>
              <a:t>Hangfire</a:t>
            </a:r>
            <a:r>
              <a:rPr lang="en-US" altLang="en-US" b="1" dirty="0"/>
              <a:t>:</a:t>
            </a:r>
          </a:p>
          <a:p>
            <a:pPr>
              <a:defRPr/>
            </a:pPr>
            <a:r>
              <a:rPr lang="en-US" dirty="0">
                <a:latin typeface="+mn-lt"/>
              </a:rPr>
              <a:t>A </a:t>
            </a:r>
            <a:r>
              <a:rPr lang="en-US" i="1" dirty="0" err="1">
                <a:latin typeface="+mn-lt"/>
              </a:rPr>
              <a:t>hangfire</a:t>
            </a:r>
            <a:r>
              <a:rPr lang="en-US" i="1" dirty="0">
                <a:latin typeface="+mn-lt"/>
              </a:rPr>
              <a:t> </a:t>
            </a:r>
            <a:r>
              <a:rPr lang="en-US" dirty="0">
                <a:latin typeface="+mn-lt"/>
              </a:rPr>
              <a:t>is a perceptible delay in the ignition of a cartridge after the primer or case rim has been struck by the firing pin. This delay may last several seconds.</a:t>
            </a:r>
          </a:p>
          <a:p>
            <a:pPr>
              <a:defRPr/>
            </a:pPr>
            <a:endParaRPr lang="en-US" dirty="0">
              <a:latin typeface="+mn-lt"/>
            </a:endParaRPr>
          </a:p>
          <a:p>
            <a:pPr>
              <a:defRPr/>
            </a:pPr>
            <a:r>
              <a:rPr lang="en-US" b="1" dirty="0">
                <a:latin typeface="+mn-lt"/>
              </a:rPr>
              <a:t>When a cartridge fails to fire immediately, it will not be known at first if the problem is a misfire or a </a:t>
            </a:r>
            <a:r>
              <a:rPr lang="en-US" b="1" dirty="0" err="1">
                <a:latin typeface="+mn-lt"/>
              </a:rPr>
              <a:t>hangfire</a:t>
            </a:r>
            <a:r>
              <a:rPr lang="en-US" b="1" dirty="0">
                <a:latin typeface="+mn-lt"/>
              </a:rPr>
              <a:t>. The shooter must keep the rifle pointed in a safe direction, as a </a:t>
            </a:r>
            <a:r>
              <a:rPr lang="en-US" b="1" dirty="0" err="1">
                <a:latin typeface="+mn-lt"/>
              </a:rPr>
              <a:t>hangfire</a:t>
            </a:r>
            <a:r>
              <a:rPr lang="en-US" b="1" dirty="0">
                <a:latin typeface="+mn-lt"/>
              </a:rPr>
              <a:t> condition might exist and cause the rifle to fire after a substantial delay. The shooter should wait at least 30 seconds before opening the action to remove the cartridge.</a:t>
            </a:r>
            <a:endParaRPr lang="en-US" altLang="en-US" b="1" dirty="0"/>
          </a:p>
        </p:txBody>
      </p:sp>
      <p:sp>
        <p:nvSpPr>
          <p:cNvPr id="105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8B34D4-A399-4829-8453-1B4BE8290036}" type="slidenum">
              <a:rPr lang="en-US" altLang="en-US">
                <a:latin typeface="Calibri" panose="020F0502020204030204" pitchFamily="34" charset="0"/>
              </a:rPr>
              <a:pPr>
                <a:spcBef>
                  <a:spcPct val="0"/>
                </a:spcBef>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2124503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419100" y="712788"/>
            <a:ext cx="6335713" cy="3563937"/>
          </a:xfrm>
          <a:ln/>
        </p:spPr>
      </p:sp>
      <p:sp>
        <p:nvSpPr>
          <p:cNvPr id="7680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a:t>Squib Load:</a:t>
            </a:r>
            <a:endParaRPr lang="en-US" altLang="en-US" dirty="0"/>
          </a:p>
          <a:p>
            <a:pPr>
              <a:defRPr/>
            </a:pPr>
            <a:r>
              <a:rPr lang="en-US" dirty="0">
                <a:latin typeface="+mn-lt"/>
              </a:rPr>
              <a:t>A </a:t>
            </a:r>
            <a:r>
              <a:rPr lang="en-US" i="1" dirty="0">
                <a:latin typeface="+mn-lt"/>
              </a:rPr>
              <a:t>squib load </a:t>
            </a:r>
            <a:r>
              <a:rPr lang="en-US" dirty="0">
                <a:latin typeface="+mn-lt"/>
              </a:rPr>
              <a:t>occurs when the cartridge develops less than normal pressure or velocity after the ignition of a cartridge. Squib loads can cause a bullet to fail to exit the muzzle and become lodged in the bore. If anything unusual is noticed upon firing a shot, such as a reduction in noise, muzzle flash or recoil, a squib load should be suspected. </a:t>
            </a:r>
            <a:r>
              <a:rPr lang="en-US" b="1" dirty="0">
                <a:latin typeface="+mn-lt"/>
              </a:rPr>
              <a:t>The shooter should stop firing immediately and, keeping the muzzle pointed in a safe direction, unload the pistol, checking to ensure that all chambers are empty. </a:t>
            </a:r>
            <a:r>
              <a:rPr lang="en-US" dirty="0">
                <a:latin typeface="+mn-lt"/>
              </a:rPr>
              <a:t>Then, with the action open, he or she should visually inspect the barrel to make sure that it is not obstructed. If a bullet is lodged in the barrel, the firing of another shot could cause serious injury or</a:t>
            </a:r>
          </a:p>
          <a:p>
            <a:pPr>
              <a:defRPr/>
            </a:pPr>
            <a:r>
              <a:rPr lang="en-US" dirty="0">
                <a:latin typeface="+mn-lt"/>
              </a:rPr>
              <a:t>damage to the gun.</a:t>
            </a:r>
            <a:endParaRPr lang="en-US" altLang="en-US" b="1" dirty="0"/>
          </a:p>
        </p:txBody>
      </p:sp>
      <p:sp>
        <p:nvSpPr>
          <p:cNvPr id="1075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7E2DC4-579B-477E-A2D2-307567640FFA}" type="slidenum">
              <a:rPr lang="en-US" altLang="en-US">
                <a:latin typeface="Calibri" panose="020F0502020204030204" pitchFamily="34" charset="0"/>
              </a:rPr>
              <a:pPr>
                <a:spcBef>
                  <a:spcPct val="0"/>
                </a:spcBef>
              </a:pPr>
              <a:t>50</a:t>
            </a:fld>
            <a:endParaRPr lang="en-US" altLang="en-US">
              <a:latin typeface="Calibri" panose="020F0502020204030204" pitchFamily="34" charset="0"/>
            </a:endParaRPr>
          </a:p>
        </p:txBody>
      </p:sp>
    </p:spTree>
    <p:extLst>
      <p:ext uri="{BB962C8B-B14F-4D97-AF65-F5344CB8AC3E}">
        <p14:creationId xmlns:p14="http://schemas.microsoft.com/office/powerpoint/2010/main" val="3346136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The rifle shooter should aim with the dominant eye. Establish the dominant eye for each student by using the exercise described in </a:t>
            </a:r>
            <a:r>
              <a:rPr lang="en-US" i="1" dirty="0"/>
              <a:t>The NRA Guide to the Basics of Rifle Shooting </a:t>
            </a:r>
            <a:r>
              <a:rPr lang="en-US" dirty="0"/>
              <a:t>handbook. It is recommended that the rifle be shouldered on the same side of the body as the dominant eye, if possible. 	</a:t>
            </a:r>
          </a:p>
          <a:p>
            <a:endParaRPr lang="en-US" altLang="en-US" dirty="0"/>
          </a:p>
          <a:p>
            <a:endParaRPr lang="en-US" altLang="en-US" dirty="0"/>
          </a:p>
        </p:txBody>
      </p:sp>
      <p:sp>
        <p:nvSpPr>
          <p:cNvPr id="1157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18FE6E-0BBF-4D5F-B18A-813B47A41BC8}" type="slidenum">
              <a:rPr lang="en-US" altLang="en-US"/>
              <a:pPr>
                <a:spcBef>
                  <a:spcPct val="0"/>
                </a:spcBef>
              </a:pPr>
              <a:t>51</a:t>
            </a:fld>
            <a:endParaRPr lang="en-US" altLang="en-US"/>
          </a:p>
        </p:txBody>
      </p:sp>
    </p:spTree>
    <p:extLst>
      <p:ext uri="{BB962C8B-B14F-4D97-AF65-F5344CB8AC3E}">
        <p14:creationId xmlns:p14="http://schemas.microsoft.com/office/powerpoint/2010/main" val="285899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Introduce the following:</a:t>
            </a:r>
          </a:p>
          <a:p>
            <a:r>
              <a:rPr lang="en-US" dirty="0"/>
              <a:t> </a:t>
            </a:r>
          </a:p>
          <a:p>
            <a:pPr marL="175376" indent="-175376">
              <a:buFont typeface="Arial" panose="020B0604020202020204" pitchFamily="34" charset="0"/>
              <a:buChar char="•"/>
            </a:pPr>
            <a:r>
              <a:rPr lang="en-US" dirty="0"/>
              <a:t>Chief instructor</a:t>
            </a:r>
          </a:p>
          <a:p>
            <a:pPr marL="175376" indent="-175376">
              <a:buFont typeface="Arial" panose="020B0604020202020204" pitchFamily="34" charset="0"/>
              <a:buChar char="•"/>
            </a:pPr>
            <a:r>
              <a:rPr lang="en-US" dirty="0"/>
              <a:t>Assistants/staff</a:t>
            </a:r>
          </a:p>
          <a:p>
            <a:endParaRPr lang="en-US" dirty="0"/>
          </a:p>
          <a:p>
            <a:endParaRPr lang="en-US" dirty="0"/>
          </a:p>
          <a:p>
            <a:r>
              <a:rPr lang="en-US" dirty="0"/>
              <a:t>Cover the following administrative items with the students:</a:t>
            </a:r>
          </a:p>
          <a:p>
            <a:r>
              <a:rPr lang="en-US" dirty="0"/>
              <a:t> </a:t>
            </a:r>
          </a:p>
          <a:p>
            <a:pPr marL="175376" indent="-175376">
              <a:buFont typeface="Arial" panose="020B0604020202020204" pitchFamily="34" charset="0"/>
              <a:buChar char="•"/>
            </a:pPr>
            <a:r>
              <a:rPr lang="en-US" dirty="0"/>
              <a:t>Policy regarding ammunition in the classroom.</a:t>
            </a:r>
          </a:p>
          <a:p>
            <a:pPr marL="175376" indent="-175376">
              <a:buFont typeface="Arial" panose="020B0604020202020204" pitchFamily="34" charset="0"/>
              <a:buChar char="•"/>
            </a:pPr>
            <a:r>
              <a:rPr lang="en-US" dirty="0"/>
              <a:t>Security of firearms </a:t>
            </a:r>
          </a:p>
          <a:p>
            <a:pPr marL="175376" indent="-175376">
              <a:buFont typeface="Arial" panose="020B0604020202020204" pitchFamily="34" charset="0"/>
              <a:buChar char="•"/>
            </a:pPr>
            <a:r>
              <a:rPr lang="en-US" dirty="0"/>
              <a:t>Restrooms and drinking fountains</a:t>
            </a:r>
          </a:p>
          <a:p>
            <a:pPr marL="175376" indent="-175376">
              <a:buFont typeface="Arial" panose="020B0604020202020204" pitchFamily="34" charset="0"/>
              <a:buChar char="•"/>
            </a:pPr>
            <a:r>
              <a:rPr lang="en-US" dirty="0"/>
              <a:t>Phones and emergency exits</a:t>
            </a:r>
          </a:p>
          <a:p>
            <a:pPr marL="175376" indent="-175376">
              <a:buFont typeface="Arial" panose="020B0604020202020204" pitchFamily="34" charset="0"/>
              <a:buChar char="•"/>
            </a:pPr>
            <a:r>
              <a:rPr lang="en-US" dirty="0"/>
              <a:t>Refreshments/snack policy</a:t>
            </a:r>
          </a:p>
          <a:p>
            <a:pPr marL="175376" indent="-175376">
              <a:buFont typeface="Arial" panose="020B0604020202020204" pitchFamily="34" charset="0"/>
              <a:buChar char="•"/>
            </a:pPr>
            <a:r>
              <a:rPr lang="en-US" dirty="0"/>
              <a:t>Smoking policy</a:t>
            </a:r>
          </a:p>
          <a:p>
            <a:pPr marL="175376" indent="-175376">
              <a:buFont typeface="Arial" panose="020B0604020202020204" pitchFamily="34" charset="0"/>
              <a:buChar char="•"/>
            </a:pPr>
            <a:r>
              <a:rPr lang="en-US" dirty="0"/>
              <a:t>Breaks and lunch</a:t>
            </a:r>
          </a:p>
          <a:p>
            <a:pPr marL="175376" indent="-175376">
              <a:buFont typeface="Arial" panose="020B0604020202020204" pitchFamily="34" charset="0"/>
              <a:buChar char="•"/>
            </a:pPr>
            <a:r>
              <a:rPr lang="en-US" dirty="0"/>
              <a:t>Air conditioning and heating adjustments</a:t>
            </a:r>
          </a:p>
          <a:p>
            <a:pPr marL="175376" indent="-175376">
              <a:buFont typeface="Arial" panose="020B0604020202020204" pitchFamily="34" charset="0"/>
              <a:buChar char="•"/>
            </a:pPr>
            <a:r>
              <a:rPr lang="en-US" dirty="0"/>
              <a:t>Cell phones and pagers</a:t>
            </a:r>
          </a:p>
          <a:p>
            <a:endParaRPr lang="en-US" altLang="en-US" dirty="0"/>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5B6DA3-8095-485D-9E58-136C463588CC}" type="slidenum">
              <a:rPr lang="en-US" altLang="en-US"/>
              <a:pPr>
                <a:spcBef>
                  <a:spcPct val="0"/>
                </a:spcBef>
              </a:pPr>
              <a:t>5</a:t>
            </a:fld>
            <a:endParaRPr lang="en-US" altLang="en-US" dirty="0"/>
          </a:p>
        </p:txBody>
      </p:sp>
    </p:spTree>
    <p:extLst>
      <p:ext uri="{BB962C8B-B14F-4D97-AF65-F5344CB8AC3E}">
        <p14:creationId xmlns:p14="http://schemas.microsoft.com/office/powerpoint/2010/main" val="2422332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a:t>
            </a:r>
            <a:r>
              <a:rPr lang="en-US" i="1" dirty="0"/>
              <a:t>position </a:t>
            </a:r>
            <a:r>
              <a:rPr lang="en-US" dirty="0"/>
              <a:t>is the platform from which all the shooting fundamentals are executed. </a:t>
            </a:r>
          </a:p>
          <a:p>
            <a:endParaRPr lang="en-US" dirty="0"/>
          </a:p>
          <a:p>
            <a:r>
              <a:rPr lang="en-US" dirty="0"/>
              <a:t>A position should be </a:t>
            </a:r>
            <a:r>
              <a:rPr lang="en-US" i="1" dirty="0"/>
              <a:t>comfortable, balanced, relaxed </a:t>
            </a:r>
            <a:r>
              <a:rPr lang="en-US" dirty="0"/>
              <a:t>and </a:t>
            </a:r>
            <a:r>
              <a:rPr lang="en-US" i="1" dirty="0"/>
              <a:t>properly aligned with the target</a:t>
            </a:r>
            <a:r>
              <a:rPr lang="en-US" dirty="0"/>
              <a:t>. 	</a:t>
            </a:r>
          </a:p>
        </p:txBody>
      </p:sp>
      <p:sp>
        <p:nvSpPr>
          <p:cNvPr id="1177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566A62-5688-47E3-9B56-44D4110AF4D5}" type="slidenum">
              <a:rPr lang="en-US" altLang="en-US"/>
              <a:pPr>
                <a:spcBef>
                  <a:spcPct val="0"/>
                </a:spcBef>
              </a:pPr>
              <a:t>52</a:t>
            </a:fld>
            <a:endParaRPr lang="en-US" altLang="en-US"/>
          </a:p>
        </p:txBody>
      </p:sp>
    </p:spTree>
    <p:extLst>
      <p:ext uri="{BB962C8B-B14F-4D97-AF65-F5344CB8AC3E}">
        <p14:creationId xmlns:p14="http://schemas.microsoft.com/office/powerpoint/2010/main" val="59925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 Benchrest position 	</a:t>
            </a:r>
          </a:p>
          <a:p>
            <a:endParaRPr lang="en-US" dirty="0"/>
          </a:p>
          <a:p>
            <a:r>
              <a:rPr lang="en-US" dirty="0"/>
              <a:t>The </a:t>
            </a:r>
            <a:r>
              <a:rPr lang="en-US" i="1" dirty="0" err="1"/>
              <a:t>benchrest</a:t>
            </a:r>
            <a:r>
              <a:rPr lang="en-US" i="1" dirty="0"/>
              <a:t> position </a:t>
            </a:r>
            <a:r>
              <a:rPr lang="en-US" dirty="0"/>
              <a:t>is the initial position that will be taught in this course. Explain and demonstrate the elements of the </a:t>
            </a:r>
            <a:r>
              <a:rPr lang="en-US" dirty="0" err="1"/>
              <a:t>benchrest</a:t>
            </a:r>
            <a:r>
              <a:rPr lang="en-US" dirty="0"/>
              <a:t> position, as described below and in </a:t>
            </a:r>
            <a:r>
              <a:rPr lang="en-US" i="1" dirty="0"/>
              <a:t>The NRA Guide to the Basics of Rifle Shooting </a:t>
            </a:r>
            <a:r>
              <a:rPr lang="en-US" dirty="0"/>
              <a:t>handbook: </a:t>
            </a:r>
          </a:p>
          <a:p>
            <a:endParaRPr lang="en-US" dirty="0"/>
          </a:p>
          <a:p>
            <a:pPr marL="701505" lvl="1" indent="-233835" defTabSz="935340">
              <a:buFontTx/>
              <a:buAutoNum type="alphaLcPeriod"/>
              <a:defRPr/>
            </a:pPr>
            <a:r>
              <a:rPr lang="en-US" dirty="0"/>
              <a:t>Body Position </a:t>
            </a:r>
          </a:p>
          <a:p>
            <a:endParaRPr lang="en-US" dirty="0"/>
          </a:p>
          <a:p>
            <a:pPr marL="175376" indent="-175376">
              <a:buFont typeface="Arial" panose="020B0604020202020204" pitchFamily="34" charset="0"/>
              <a:buChar char="•"/>
            </a:pPr>
            <a:r>
              <a:rPr lang="en-US" dirty="0"/>
              <a:t>Sit behind the bench or table, facing the target. </a:t>
            </a:r>
          </a:p>
          <a:p>
            <a:pPr marL="175376" indent="-175376">
              <a:buFont typeface="Arial" panose="020B0604020202020204" pitchFamily="34" charset="0"/>
              <a:buChar char="•"/>
            </a:pPr>
            <a:r>
              <a:rPr lang="en-US" dirty="0"/>
              <a:t>The feet should be flat on the ground. </a:t>
            </a:r>
          </a:p>
          <a:p>
            <a:pPr marL="175376" indent="-175376">
              <a:buFont typeface="Arial" panose="020B0604020202020204" pitchFamily="34" charset="0"/>
              <a:buChar char="•"/>
            </a:pPr>
            <a:r>
              <a:rPr lang="en-US" dirty="0"/>
              <a:t>Both elbows are on the bench top. </a:t>
            </a:r>
          </a:p>
          <a:p>
            <a:pPr marL="175376" indent="-175376">
              <a:buFont typeface="Arial" panose="020B0604020202020204" pitchFamily="34" charset="0"/>
              <a:buChar char="•"/>
            </a:pPr>
            <a:r>
              <a:rPr lang="en-US" dirty="0"/>
              <a:t>The rifle fore-end lies in the support (non-firing) hand, which is supported by the sandbag. </a:t>
            </a:r>
          </a:p>
          <a:p>
            <a:pPr marL="175376" indent="-175376">
              <a:buFont typeface="Arial" panose="020B0604020202020204" pitchFamily="34" charset="0"/>
              <a:buChar char="•"/>
            </a:pPr>
            <a:r>
              <a:rPr lang="en-US" dirty="0"/>
              <a:t>The firing hand grips the rifle stock around the wrist or pistol grip. </a:t>
            </a:r>
          </a:p>
          <a:p>
            <a:pPr marL="175376" indent="-175376">
              <a:buFont typeface="Arial" panose="020B0604020202020204" pitchFamily="34" charset="0"/>
              <a:buChar char="•"/>
            </a:pPr>
            <a:r>
              <a:rPr lang="en-US" dirty="0"/>
              <a:t>The back should be straight or leaning slightly forward. </a:t>
            </a:r>
          </a:p>
          <a:p>
            <a:pPr marL="175376" indent="-175376">
              <a:buFont typeface="Arial" panose="020B0604020202020204" pitchFamily="34" charset="0"/>
              <a:buChar char="•"/>
            </a:pPr>
            <a:r>
              <a:rPr lang="en-US" dirty="0"/>
              <a:t>The head is erect. If necessary, raise the sandbags to allow an erect head position. </a:t>
            </a:r>
          </a:p>
          <a:p>
            <a:r>
              <a:rPr lang="en-US" dirty="0"/>
              <a:t>	</a:t>
            </a:r>
          </a:p>
          <a:p>
            <a:pPr marL="467670" lvl="1" defTabSz="935340">
              <a:defRPr/>
            </a:pPr>
            <a:r>
              <a:rPr lang="en-US" dirty="0"/>
              <a:t>b. Rifle Position</a:t>
            </a:r>
          </a:p>
          <a:p>
            <a:endParaRPr lang="en-US" dirty="0"/>
          </a:p>
          <a:p>
            <a:pPr marL="175376" indent="-175376">
              <a:buFont typeface="Arial" panose="020B0604020202020204" pitchFamily="34" charset="0"/>
              <a:buChar char="•"/>
            </a:pPr>
            <a:r>
              <a:rPr lang="en-US" dirty="0"/>
              <a:t>The butt of the stock is positioned against the shoulder so that the rifle sights are at eye level and aligned with the dominant eye. </a:t>
            </a:r>
          </a:p>
          <a:p>
            <a:pPr marL="175376" indent="-175376">
              <a:buFont typeface="Arial" panose="020B0604020202020204" pitchFamily="34" charset="0"/>
              <a:buChar char="•"/>
            </a:pPr>
            <a:r>
              <a:rPr lang="en-US" dirty="0"/>
              <a:t>The cheek should rest firmly against the comb of the stock. </a:t>
            </a:r>
          </a:p>
          <a:p>
            <a:pPr marL="175376" indent="-175376">
              <a:buFont typeface="Arial" panose="020B0604020202020204" pitchFamily="34" charset="0"/>
              <a:buChar char="•"/>
            </a:pPr>
            <a:r>
              <a:rPr lang="en-US" dirty="0"/>
              <a:t>The stock wrist or pistol grip should be grasped with the lower three fingers, lightly resting the thumb on top of the stock. The firing hand should be positioned so that the index finger is clear of the stock and can squeeze the trigger straight to the rear. The firing hand wrist must remain straight. </a:t>
            </a:r>
          </a:p>
          <a:p>
            <a:r>
              <a:rPr lang="en-US" dirty="0"/>
              <a:t>The fore-end should lie across the palm of the non-shooting or support hand between the thumb and index finger with the other fingers relaxed. It is best not to grip or squeeze the fore-end, though this may be necessary with larger-caliber or heavy-recoiling rifles in order to maintain control when firing. </a:t>
            </a:r>
          </a:p>
          <a:p>
            <a:r>
              <a:rPr lang="en-US" dirty="0"/>
              <a:t>	</a:t>
            </a:r>
          </a:p>
          <a:p>
            <a:pPr marL="175376" indent="-175376">
              <a:buFont typeface="Arial" panose="020B0604020202020204" pitchFamily="34" charset="0"/>
              <a:buChar char="•"/>
            </a:pPr>
            <a:endParaRPr lang="en-US" dirty="0"/>
          </a:p>
          <a:p>
            <a:r>
              <a:rPr lang="en-US" dirty="0"/>
              <a:t>	</a:t>
            </a:r>
          </a:p>
          <a:p>
            <a:pPr marL="467670" lvl="1" defTabSz="935340">
              <a:defRPr/>
            </a:pPr>
            <a:endParaRPr lang="en-US" dirty="0"/>
          </a:p>
          <a:p>
            <a:pPr marL="701505" lvl="1" indent="-233835" defTabSz="935340">
              <a:buFontTx/>
              <a:buAutoNum type="alphaLcPeriod"/>
              <a:defRPr/>
            </a:pPr>
            <a:endParaRPr lang="en-US" dirty="0"/>
          </a:p>
          <a:p>
            <a:endParaRPr lang="en-US" dirty="0"/>
          </a:p>
        </p:txBody>
      </p:sp>
      <p:sp>
        <p:nvSpPr>
          <p:cNvPr id="1198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86D68F-FEFF-41BB-90F1-D20C1AD63B6E}" type="slidenum">
              <a:rPr lang="en-US" altLang="en-US"/>
              <a:pPr>
                <a:spcBef>
                  <a:spcPct val="0"/>
                </a:spcBef>
              </a:pPr>
              <a:t>53</a:t>
            </a:fld>
            <a:endParaRPr lang="en-US" altLang="en-US"/>
          </a:p>
        </p:txBody>
      </p:sp>
    </p:spTree>
    <p:extLst>
      <p:ext uri="{BB962C8B-B14F-4D97-AF65-F5344CB8AC3E}">
        <p14:creationId xmlns:p14="http://schemas.microsoft.com/office/powerpoint/2010/main" val="21015747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a:t>
            </a:r>
            <a:r>
              <a:rPr lang="en-US" i="1" dirty="0"/>
              <a:t>tanding shooting position </a:t>
            </a:r>
            <a:r>
              <a:rPr lang="en-US" dirty="0"/>
              <a:t>is the other position taught in this course. Explain that there are two types of standing positions: the </a:t>
            </a:r>
            <a:r>
              <a:rPr lang="en-US" i="1" dirty="0"/>
              <a:t>arm rest </a:t>
            </a:r>
            <a:r>
              <a:rPr lang="en-US" dirty="0"/>
              <a:t>and </a:t>
            </a:r>
            <a:r>
              <a:rPr lang="en-US" i="1" dirty="0"/>
              <a:t>free arm </a:t>
            </a:r>
            <a:r>
              <a:rPr lang="en-US" dirty="0"/>
              <a:t>positions. </a:t>
            </a:r>
          </a:p>
          <a:p>
            <a:endParaRPr lang="en-US" dirty="0"/>
          </a:p>
          <a:p>
            <a:pPr marL="701505" lvl="1" indent="-233835" defTabSz="935340">
              <a:buFontTx/>
              <a:buAutoNum type="alphaLcPeriod"/>
              <a:defRPr/>
            </a:pPr>
            <a:r>
              <a:rPr lang="en-US" dirty="0"/>
              <a:t>Free Arm Position </a:t>
            </a:r>
          </a:p>
          <a:p>
            <a:endParaRPr lang="en-US" dirty="0"/>
          </a:p>
          <a:p>
            <a:r>
              <a:rPr lang="en-US" dirty="0"/>
              <a:t>To assume the free arm position: </a:t>
            </a:r>
          </a:p>
          <a:p>
            <a:pPr marL="175376" indent="-175376">
              <a:buFont typeface="Arial" panose="020B0604020202020204" pitchFamily="34" charset="0"/>
              <a:buChar char="•"/>
            </a:pPr>
            <a:r>
              <a:rPr lang="en-US" dirty="0"/>
              <a:t>With the rifle held in both hands, stand at the firing point and turn the body roughly 90</a:t>
            </a:r>
            <a:r>
              <a:rPr lang="en-US" sz="900" dirty="0"/>
              <a:t>o </a:t>
            </a:r>
            <a:r>
              <a:rPr lang="en-US" dirty="0"/>
              <a:t>away from the target, toward the firing-hand side. </a:t>
            </a:r>
          </a:p>
          <a:p>
            <a:pPr marL="175376" indent="-175376">
              <a:buFont typeface="Arial" panose="020B0604020202020204" pitchFamily="34" charset="0"/>
              <a:buChar char="•"/>
            </a:pPr>
            <a:r>
              <a:rPr lang="en-US" dirty="0"/>
              <a:t>Place the feet shoulder width apart, with the weight distributed evenly on both feet. </a:t>
            </a:r>
          </a:p>
          <a:p>
            <a:pPr marL="175376" indent="-175376">
              <a:buFont typeface="Arial" panose="020B0604020202020204" pitchFamily="34" charset="0"/>
              <a:buChar char="•"/>
            </a:pPr>
            <a:r>
              <a:rPr lang="en-US" dirty="0"/>
              <a:t>Keep the head and body erect. </a:t>
            </a:r>
          </a:p>
          <a:p>
            <a:pPr marL="175376" indent="-175376">
              <a:buFont typeface="Arial" panose="020B0604020202020204" pitchFamily="34" charset="0"/>
              <a:buChar char="•"/>
            </a:pPr>
            <a:r>
              <a:rPr lang="en-US" dirty="0"/>
              <a:t>Grasp the rifle fore-end with the support hand.. </a:t>
            </a:r>
          </a:p>
          <a:p>
            <a:pPr marL="175376" indent="-175376">
              <a:buFont typeface="Arial" panose="020B0604020202020204" pitchFamily="34" charset="0"/>
              <a:buChar char="•"/>
            </a:pPr>
            <a:r>
              <a:rPr lang="en-US" dirty="0"/>
              <a:t>Grasp the stock wrist or pistol grip with the firing hand </a:t>
            </a:r>
          </a:p>
          <a:p>
            <a:pPr marL="175376" indent="-175376">
              <a:buFont typeface="Arial" panose="020B0604020202020204" pitchFamily="34" charset="0"/>
              <a:buChar char="•"/>
            </a:pPr>
            <a:r>
              <a:rPr lang="en-US" dirty="0"/>
              <a:t>Raise the rifle to the shoulder so that the sights are aligned with the dominant eye. </a:t>
            </a:r>
          </a:p>
          <a:p>
            <a:pPr marL="175376" indent="-175376">
              <a:buFont typeface="Arial" panose="020B0604020202020204" pitchFamily="34" charset="0"/>
              <a:buChar char="•"/>
            </a:pPr>
            <a:r>
              <a:rPr lang="en-US" dirty="0"/>
              <a:t>The support arm should be free of the body, with the hand under the rifle fore-end, supporting the weight of the gun. </a:t>
            </a:r>
          </a:p>
          <a:p>
            <a:endParaRPr lang="en-US" dirty="0"/>
          </a:p>
          <a:p>
            <a:r>
              <a:rPr lang="en-US" dirty="0"/>
              <a:t>The free arm position is used when there is little time to shoot, or when the target is moving, as in a hunting situation. Shooters using the free arm position should have enough arm strength (or a sufficiently light gun) to comfortably hold up the rifle. 	</a:t>
            </a:r>
          </a:p>
          <a:p>
            <a:pPr marL="701505" lvl="1" indent="-233835" defTabSz="935340">
              <a:buFontTx/>
              <a:buAutoNum type="alphaLcPeriod"/>
              <a:defRPr/>
            </a:pPr>
            <a:endParaRPr lang="en-US" dirty="0"/>
          </a:p>
          <a:p>
            <a:endParaRPr lang="en-US" dirty="0"/>
          </a:p>
          <a:p>
            <a:r>
              <a:rPr lang="en-US" dirty="0"/>
              <a:t>	</a:t>
            </a:r>
          </a:p>
          <a:p>
            <a:pPr marL="467670" lvl="1" defTabSz="935340">
              <a:defRPr/>
            </a:pPr>
            <a:endParaRPr lang="en-US" dirty="0"/>
          </a:p>
          <a:p>
            <a:endParaRPr lang="en-US" dirty="0"/>
          </a:p>
        </p:txBody>
      </p:sp>
      <p:sp>
        <p:nvSpPr>
          <p:cNvPr id="1218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79C1E4-C4E5-4577-B7F5-63F9669DD5EC}" type="slidenum">
              <a:rPr lang="en-US" altLang="en-US"/>
              <a:pPr>
                <a:spcBef>
                  <a:spcPct val="0"/>
                </a:spcBef>
              </a:pPr>
              <a:t>54</a:t>
            </a:fld>
            <a:endParaRPr lang="en-US" altLang="en-US"/>
          </a:p>
        </p:txBody>
      </p:sp>
    </p:spTree>
    <p:extLst>
      <p:ext uri="{BB962C8B-B14F-4D97-AF65-F5344CB8AC3E}">
        <p14:creationId xmlns:p14="http://schemas.microsoft.com/office/powerpoint/2010/main" val="3557303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7670" lvl="1" defTabSz="935340">
              <a:defRPr/>
            </a:pPr>
            <a:r>
              <a:rPr lang="en-US" dirty="0"/>
              <a:t>b. Arm Rest Position</a:t>
            </a:r>
          </a:p>
          <a:p>
            <a:endParaRPr lang="en-US" dirty="0"/>
          </a:p>
          <a:p>
            <a:pPr marL="175376" indent="-175376">
              <a:buFont typeface="Arial" panose="020B0604020202020204" pitchFamily="34" charset="0"/>
              <a:buChar char="•"/>
            </a:pPr>
            <a:r>
              <a:rPr lang="en-US" dirty="0"/>
              <a:t>With the rifle held in both hands, stand at the firing point and turn the body roughly 90</a:t>
            </a:r>
            <a:r>
              <a:rPr lang="en-US" sz="900" dirty="0"/>
              <a:t>o </a:t>
            </a:r>
            <a:r>
              <a:rPr lang="en-US" dirty="0"/>
              <a:t>away from the target, toward the firing-hand side. </a:t>
            </a:r>
          </a:p>
          <a:p>
            <a:pPr marL="175376" indent="-175376">
              <a:buFont typeface="Arial" panose="020B0604020202020204" pitchFamily="34" charset="0"/>
              <a:buChar char="•"/>
            </a:pPr>
            <a:r>
              <a:rPr lang="en-US" dirty="0"/>
              <a:t>Place the feet shoulder width apart, with the weight distributed evenly on both feet. </a:t>
            </a:r>
          </a:p>
          <a:p>
            <a:pPr marL="175376" indent="-175376">
              <a:buFont typeface="Arial" panose="020B0604020202020204" pitchFamily="34" charset="0"/>
              <a:buChar char="•"/>
            </a:pPr>
            <a:r>
              <a:rPr lang="en-US" dirty="0"/>
              <a:t>Bend the body rearward away from the rifle, and rest the support arm on the side or hip. </a:t>
            </a:r>
          </a:p>
          <a:p>
            <a:pPr marL="175376" indent="-175376">
              <a:buFont typeface="Arial" panose="020B0604020202020204" pitchFamily="34" charset="0"/>
              <a:buChar char="•"/>
            </a:pPr>
            <a:r>
              <a:rPr lang="en-US" dirty="0"/>
              <a:t>Keep the head erect. </a:t>
            </a:r>
          </a:p>
          <a:p>
            <a:pPr marL="175376" indent="-175376">
              <a:buFont typeface="Arial" panose="020B0604020202020204" pitchFamily="34" charset="0"/>
              <a:buChar char="•"/>
            </a:pPr>
            <a:r>
              <a:rPr lang="en-US" dirty="0"/>
              <a:t>Grasp the rifle fore-end between the thumb and forefinger of the support hand. </a:t>
            </a:r>
          </a:p>
          <a:p>
            <a:pPr marL="175376" indent="-175376">
              <a:buFont typeface="Arial" panose="020B0604020202020204" pitchFamily="34" charset="0"/>
              <a:buChar char="•"/>
            </a:pPr>
            <a:r>
              <a:rPr lang="en-US" dirty="0"/>
              <a:t>Grasp the stock wrist or pistol grip with the firing hand </a:t>
            </a:r>
          </a:p>
          <a:p>
            <a:pPr marL="175376" indent="-175376">
              <a:buFont typeface="Arial" panose="020B0604020202020204" pitchFamily="34" charset="0"/>
              <a:buChar char="•"/>
            </a:pPr>
            <a:r>
              <a:rPr lang="en-US" dirty="0"/>
              <a:t>Raise the rifle to the shoulder so that the sights are aligned with the dominant eye. </a:t>
            </a:r>
          </a:p>
          <a:p>
            <a:endParaRPr lang="en-US" dirty="0"/>
          </a:p>
          <a:p>
            <a:r>
              <a:rPr lang="en-US" dirty="0"/>
              <a:t>The arm rest position is used when maximum stability and steadiness in the standing position are desired, as in some target disciplines. The arm rest position should also be used when the shooter has difficulty in holding the rifle comfortably in the free arm position. </a:t>
            </a:r>
          </a:p>
          <a:p>
            <a:endParaRPr lang="en-US" dirty="0"/>
          </a:p>
          <a:p>
            <a:r>
              <a:rPr lang="en-US" dirty="0"/>
              <a:t>Explain that there are a number of ways of positioning the support hand under the fore-end in the arm rest position. 	</a:t>
            </a:r>
          </a:p>
          <a:p>
            <a:endParaRPr lang="en-US" altLang="en-US" dirty="0"/>
          </a:p>
        </p:txBody>
      </p:sp>
      <p:sp>
        <p:nvSpPr>
          <p:cNvPr id="1239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2758DC-F9AA-4E2D-92C8-7ECE559BD327}" type="slidenum">
              <a:rPr lang="en-US" altLang="en-US"/>
              <a:pPr>
                <a:spcBef>
                  <a:spcPct val="0"/>
                </a:spcBef>
              </a:pPr>
              <a:t>55</a:t>
            </a:fld>
            <a:endParaRPr lang="en-US" altLang="en-US"/>
          </a:p>
        </p:txBody>
      </p:sp>
    </p:spTree>
    <p:extLst>
      <p:ext uri="{BB962C8B-B14F-4D97-AF65-F5344CB8AC3E}">
        <p14:creationId xmlns:p14="http://schemas.microsoft.com/office/powerpoint/2010/main" val="1655693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Discuss the fundamentals of rifle shooting and why they are important. The fundamentals should be performed every time a person fires a shot from any position. </a:t>
            </a:r>
            <a:r>
              <a:rPr lang="en-US" i="1" dirty="0"/>
              <a:t>Position </a:t>
            </a:r>
            <a:r>
              <a:rPr lang="en-US" dirty="0"/>
              <a:t>and </a:t>
            </a:r>
            <a:r>
              <a:rPr lang="en-US" i="1" dirty="0"/>
              <a:t>grip </a:t>
            </a:r>
            <a:r>
              <a:rPr lang="en-US" dirty="0"/>
              <a:t>are the platform from which the fundamentals are executed. </a:t>
            </a:r>
          </a:p>
          <a:p>
            <a:endParaRPr lang="en-US" dirty="0"/>
          </a:p>
          <a:p>
            <a:r>
              <a:rPr lang="en-US" dirty="0"/>
              <a:t>The five fundamentals of rifle shooting are </a:t>
            </a:r>
            <a:r>
              <a:rPr lang="en-US" b="1" i="1" dirty="0"/>
              <a:t>aiming (</a:t>
            </a:r>
            <a:r>
              <a:rPr lang="en-US" b="1" i="1" u="sng" dirty="0"/>
              <a:t>Which includes Sight Alignment &amp; Sight Picture</a:t>
            </a:r>
            <a:r>
              <a:rPr lang="en-US" b="1" i="1" dirty="0"/>
              <a:t>), hold control, breath control, trigger control </a:t>
            </a:r>
            <a:r>
              <a:rPr lang="en-US" dirty="0"/>
              <a:t>and </a:t>
            </a:r>
            <a:r>
              <a:rPr lang="en-US" b="1" i="1" dirty="0"/>
              <a:t>follow-through. </a:t>
            </a:r>
            <a:endParaRPr lang="en-US" dirty="0"/>
          </a:p>
          <a:p>
            <a:endParaRPr lang="en-US" dirty="0"/>
          </a:p>
          <a:p>
            <a:pPr defTabSz="935340">
              <a:defRPr/>
            </a:pPr>
            <a:r>
              <a:rPr lang="en-US" dirty="0"/>
              <a:t>	</a:t>
            </a:r>
          </a:p>
          <a:p>
            <a:endParaRPr lang="en-US" dirty="0"/>
          </a:p>
          <a:p>
            <a:endParaRPr lang="en-US" dirty="0"/>
          </a:p>
          <a:p>
            <a:pPr defTabSz="935340">
              <a:defRPr/>
            </a:pPr>
            <a:endParaRPr lang="en-US" dirty="0"/>
          </a:p>
          <a:p>
            <a:pPr marL="467670" lvl="1" defTabSz="935340">
              <a:defRPr/>
            </a:pPr>
            <a:r>
              <a:rPr lang="en-US" dirty="0"/>
              <a:t>	</a:t>
            </a:r>
          </a:p>
          <a:p>
            <a:endParaRPr lang="en-US" dirty="0"/>
          </a:p>
          <a:p>
            <a:pPr lvl="1"/>
            <a:endParaRPr lang="en-US" dirty="0"/>
          </a:p>
        </p:txBody>
      </p:sp>
      <p:sp>
        <p:nvSpPr>
          <p:cNvPr id="1259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3D619C-45E0-4FA3-A8C6-A7921FE501BF}" type="slidenum">
              <a:rPr lang="en-US" altLang="en-US"/>
              <a:pPr>
                <a:spcBef>
                  <a:spcPct val="0"/>
                </a:spcBef>
              </a:pPr>
              <a:t>56</a:t>
            </a:fld>
            <a:endParaRPr lang="en-US" altLang="en-US"/>
          </a:p>
        </p:txBody>
      </p:sp>
    </p:spTree>
    <p:extLst>
      <p:ext uri="{BB962C8B-B14F-4D97-AF65-F5344CB8AC3E}">
        <p14:creationId xmlns:p14="http://schemas.microsoft.com/office/powerpoint/2010/main" val="36955409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Aiming </a:t>
            </a:r>
            <a:endParaRPr lang="en-US" dirty="0"/>
          </a:p>
          <a:p>
            <a:pPr defTabSz="935340">
              <a:defRPr/>
            </a:pPr>
            <a:endParaRPr lang="en-US" dirty="0"/>
          </a:p>
          <a:p>
            <a:pPr defTabSz="935340">
              <a:defRPr/>
            </a:pPr>
            <a:r>
              <a:rPr lang="en-US" i="1" dirty="0"/>
              <a:t>Aiming </a:t>
            </a:r>
            <a:r>
              <a:rPr lang="en-US" dirty="0"/>
              <a:t>is the process of achieving the proper relationship between the target, the front sight and the rear sight (or the target and the reticle of a telescopic sight, with guns having a scope mounted). Aiming consists of two components: </a:t>
            </a:r>
            <a:r>
              <a:rPr lang="en-US" i="1" dirty="0"/>
              <a:t>sight alignment </a:t>
            </a:r>
            <a:r>
              <a:rPr lang="en-US" dirty="0"/>
              <a:t>and </a:t>
            </a:r>
            <a:r>
              <a:rPr lang="en-US" i="1" dirty="0"/>
              <a:t>sight picture</a:t>
            </a:r>
            <a:r>
              <a:rPr lang="en-US" dirty="0"/>
              <a:t>. </a:t>
            </a:r>
            <a:endParaRPr lang="en-US" altLang="en-US" dirty="0"/>
          </a:p>
        </p:txBody>
      </p:sp>
      <p:sp>
        <p:nvSpPr>
          <p:cNvPr id="1280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8568E6-023A-4D6F-8348-F274248B3BBD}" type="slidenum">
              <a:rPr lang="en-US" altLang="en-US"/>
              <a:pPr>
                <a:spcBef>
                  <a:spcPct val="0"/>
                </a:spcBef>
              </a:pPr>
              <a:t>57</a:t>
            </a:fld>
            <a:endParaRPr lang="en-US" altLang="en-US"/>
          </a:p>
        </p:txBody>
      </p:sp>
    </p:spTree>
    <p:extLst>
      <p:ext uri="{BB962C8B-B14F-4D97-AF65-F5344CB8AC3E}">
        <p14:creationId xmlns:p14="http://schemas.microsoft.com/office/powerpoint/2010/main" val="3591329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Sight Alignment </a:t>
            </a:r>
            <a:endParaRPr lang="en-US" dirty="0"/>
          </a:p>
          <a:p>
            <a:endParaRPr lang="en-US" dirty="0"/>
          </a:p>
          <a:p>
            <a:r>
              <a:rPr lang="en-US" i="1" dirty="0"/>
              <a:t>Sight alignment </a:t>
            </a:r>
            <a:r>
              <a:rPr lang="en-US" dirty="0"/>
              <a:t>refers to the proper relationship of the rifle’s front and rear sights. </a:t>
            </a:r>
          </a:p>
          <a:p>
            <a:pPr marL="175376" indent="-175376">
              <a:buFont typeface="Arial" panose="020B0604020202020204" pitchFamily="34" charset="0"/>
              <a:buChar char="•"/>
            </a:pPr>
            <a:r>
              <a:rPr lang="en-US" dirty="0"/>
              <a:t>With post-and-notch sights, the top of the front sight is even with the top of the rear sight, and the post is centered in the notch, with equal amounts of light on both sides. </a:t>
            </a:r>
          </a:p>
          <a:p>
            <a:pPr marL="175376" indent="-175376">
              <a:buFont typeface="Arial" panose="020B0604020202020204" pitchFamily="34" charset="0"/>
              <a:buChar char="•"/>
            </a:pPr>
            <a:r>
              <a:rPr lang="en-US" dirty="0"/>
              <a:t>With buckhorn or express-type sights, front sight bead is centered up in the bottom of the “V” of the rear sight. </a:t>
            </a:r>
          </a:p>
          <a:p>
            <a:pPr marL="175376" indent="-175376">
              <a:buFont typeface="Arial" panose="020B0604020202020204" pitchFamily="34" charset="0"/>
              <a:buChar char="•"/>
            </a:pPr>
            <a:r>
              <a:rPr lang="en-US" dirty="0"/>
              <a:t>With peep sights, the front post or aperture is placed in the center of the aperture of the rear sight. </a:t>
            </a:r>
          </a:p>
          <a:p>
            <a:pPr marL="175376" indent="-175376">
              <a:buFont typeface="Arial" panose="020B0604020202020204" pitchFamily="34" charset="0"/>
              <a:buChar char="•"/>
            </a:pPr>
            <a:r>
              <a:rPr lang="en-US" dirty="0"/>
              <a:t>Proper sight alignment is the key to accurate shooting. Any misalignment of the eye, the front sight or the rear sight introduces an angular error that multiplies with distance. </a:t>
            </a:r>
          </a:p>
          <a:p>
            <a:endParaRPr lang="en-US" altLang="en-US" dirty="0"/>
          </a:p>
        </p:txBody>
      </p:sp>
      <p:sp>
        <p:nvSpPr>
          <p:cNvPr id="1300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BC364A-AD29-4F1B-9161-1BE953C6B724}" type="slidenum">
              <a:rPr lang="en-US" altLang="en-US"/>
              <a:pPr>
                <a:spcBef>
                  <a:spcPct val="0"/>
                </a:spcBef>
              </a:pPr>
              <a:t>58</a:t>
            </a:fld>
            <a:endParaRPr lang="en-US" altLang="en-US"/>
          </a:p>
        </p:txBody>
      </p:sp>
    </p:spTree>
    <p:extLst>
      <p:ext uri="{BB962C8B-B14F-4D97-AF65-F5344CB8AC3E}">
        <p14:creationId xmlns:p14="http://schemas.microsoft.com/office/powerpoint/2010/main" val="242316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Sight Picture</a:t>
            </a:r>
          </a:p>
          <a:p>
            <a:pPr defTabSz="935340">
              <a:defRPr/>
            </a:pPr>
            <a:endParaRPr lang="en-US" b="1" i="1" u="sng" dirty="0"/>
          </a:p>
          <a:p>
            <a:pPr defTabSz="935340">
              <a:defRPr/>
            </a:pPr>
            <a:r>
              <a:rPr lang="en-US" i="1" dirty="0"/>
              <a:t>Sight picture </a:t>
            </a:r>
            <a:r>
              <a:rPr lang="en-US" dirty="0"/>
              <a:t>refers to the proper positioning of the aligned sights on the target. 	</a:t>
            </a:r>
          </a:p>
          <a:p>
            <a:pPr marL="175376" indent="-175376">
              <a:buFont typeface="Arial" panose="020B0604020202020204" pitchFamily="34" charset="0"/>
              <a:buChar char="•"/>
            </a:pPr>
            <a:r>
              <a:rPr lang="en-US" i="1" dirty="0"/>
              <a:t>Sight picture </a:t>
            </a:r>
            <a:r>
              <a:rPr lang="en-US" dirty="0"/>
              <a:t>is obtained by achieving proper sight alignment and then putting the aligned sights into their proper relationship with the target. </a:t>
            </a:r>
          </a:p>
          <a:p>
            <a:pPr marL="175376" indent="-175376">
              <a:buFont typeface="Arial" panose="020B0604020202020204" pitchFamily="34" charset="0"/>
              <a:buChar char="•"/>
            </a:pPr>
            <a:r>
              <a:rPr lang="en-US" dirty="0"/>
              <a:t>The eye can only focus on one object at a time. The rifle shooter using iron sights should concentrate on the front sight, which will appear sharp and clear, while the rear sight and the target will appear less sharp or blurred. </a:t>
            </a:r>
          </a:p>
          <a:p>
            <a:pPr marL="175376" indent="-175376">
              <a:buFont typeface="Arial" panose="020B0604020202020204" pitchFamily="34" charset="0"/>
              <a:buChar char="•"/>
            </a:pPr>
            <a:r>
              <a:rPr lang="en-US" dirty="0"/>
              <a:t>When using a telescopic sight or red-dot sight, proper sight picture is achieved when the center of the crosshair, or the red dot, is placed at the desired impact point of the target. </a:t>
            </a:r>
          </a:p>
          <a:p>
            <a:r>
              <a:rPr lang="en-US" dirty="0"/>
              <a:t>	</a:t>
            </a:r>
          </a:p>
          <a:p>
            <a:r>
              <a:rPr lang="en-US" dirty="0"/>
              <a:t>It is best to keep both eyes open while aiming, as more light is available to the eyes, depth perception is better, and facial contortions and muscle tension are eliminated. Note: a small piece of frosted tape on the inside of the lens of the shooting glasses in front of the non-shooting eye can relieve eye strain, if evident. 	</a:t>
            </a:r>
          </a:p>
          <a:p>
            <a:endParaRPr lang="en-US" altLang="en-US" dirty="0"/>
          </a:p>
        </p:txBody>
      </p:sp>
      <p:sp>
        <p:nvSpPr>
          <p:cNvPr id="1321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DAE6AC-3C28-40FB-9390-8DFA3FA4EE39}" type="slidenum">
              <a:rPr lang="en-US" altLang="en-US"/>
              <a:pPr>
                <a:spcBef>
                  <a:spcPct val="0"/>
                </a:spcBef>
              </a:pPr>
              <a:t>59</a:t>
            </a:fld>
            <a:endParaRPr lang="en-US" altLang="en-US"/>
          </a:p>
        </p:txBody>
      </p:sp>
    </p:spTree>
    <p:extLst>
      <p:ext uri="{BB962C8B-B14F-4D97-AF65-F5344CB8AC3E}">
        <p14:creationId xmlns:p14="http://schemas.microsoft.com/office/powerpoint/2010/main" val="846084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Hold control </a:t>
            </a:r>
            <a:r>
              <a:rPr lang="en-US" dirty="0"/>
              <a:t>	</a:t>
            </a:r>
          </a:p>
          <a:p>
            <a:pPr defTabSz="935340">
              <a:defRPr/>
            </a:pPr>
            <a:r>
              <a:rPr lang="en-US" dirty="0"/>
              <a:t>Exercising </a:t>
            </a:r>
            <a:r>
              <a:rPr lang="en-US" i="1" dirty="0"/>
              <a:t>hold control </a:t>
            </a:r>
            <a:r>
              <a:rPr lang="en-US" dirty="0"/>
              <a:t>allows the shooter to maintain the proper sight picture and sight alignment during the process of firing the shot. 	</a:t>
            </a:r>
          </a:p>
          <a:p>
            <a:endParaRPr lang="en-US" altLang="en-US" dirty="0"/>
          </a:p>
          <a:p>
            <a:pPr marL="643046" lvl="1" indent="-175376" defTabSz="935340">
              <a:buFont typeface="Arial" panose="020B0604020202020204" pitchFamily="34" charset="0"/>
              <a:buChar char="•"/>
              <a:defRPr/>
            </a:pPr>
            <a:r>
              <a:rPr lang="en-US" b="1" u="sng" dirty="0"/>
              <a:t>grip </a:t>
            </a:r>
          </a:p>
          <a:p>
            <a:pPr marL="467670" lvl="1" defTabSz="935340">
              <a:defRPr/>
            </a:pPr>
            <a:r>
              <a:rPr lang="en-US" dirty="0"/>
              <a:t>An important factor in hold control is the way in which the rifle is gripped. Reinforce the proper method of assuming a proper firing grip, as described above and in </a:t>
            </a:r>
            <a:r>
              <a:rPr lang="en-US" i="1" dirty="0"/>
              <a:t>The NRA Guide to the Basics of Rifle Shooting. </a:t>
            </a:r>
            <a:r>
              <a:rPr lang="en-US" dirty="0"/>
              <a:t>	</a:t>
            </a:r>
          </a:p>
          <a:p>
            <a:pPr lvl="1"/>
            <a:endParaRPr lang="en-US" altLang="en-US" dirty="0"/>
          </a:p>
          <a:p>
            <a:endParaRPr lang="en-US" altLang="en-US" dirty="0"/>
          </a:p>
        </p:txBody>
      </p:sp>
      <p:sp>
        <p:nvSpPr>
          <p:cNvPr id="134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32CD0E-50F3-496E-8F05-AD330DCE64CE}" type="slidenum">
              <a:rPr lang="en-US" altLang="en-US"/>
              <a:pPr>
                <a:spcBef>
                  <a:spcPct val="0"/>
                </a:spcBef>
              </a:pPr>
              <a:t>60</a:t>
            </a:fld>
            <a:endParaRPr lang="en-US" altLang="en-US"/>
          </a:p>
        </p:txBody>
      </p:sp>
    </p:spTree>
    <p:extLst>
      <p:ext uri="{BB962C8B-B14F-4D97-AF65-F5344CB8AC3E}">
        <p14:creationId xmlns:p14="http://schemas.microsoft.com/office/powerpoint/2010/main" val="1552064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Instructor NOTE</a:t>
            </a:r>
            <a:r>
              <a:rPr lang="en-US" b="1" i="1" u="none" dirty="0"/>
              <a:t>:</a:t>
            </a:r>
            <a:r>
              <a:rPr lang="en-US" b="0" i="0" u="none" dirty="0"/>
              <a:t> After TPI, click to start the animation example at right.</a:t>
            </a:r>
            <a:endParaRPr lang="en-US" b="1" i="1" u="none" dirty="0"/>
          </a:p>
          <a:p>
            <a:r>
              <a:rPr lang="en-US" b="1" i="1" u="sng" dirty="0"/>
              <a:t>Arc of movement</a:t>
            </a:r>
            <a:endParaRPr lang="en-US" i="1" dirty="0"/>
          </a:p>
          <a:p>
            <a:pPr marL="467670" lvl="1" defTabSz="935340">
              <a:defRPr/>
            </a:pPr>
            <a:r>
              <a:rPr lang="en-US" dirty="0"/>
              <a:t>It will be impossible to hold the rifle in most shooting position without some motion; this is called the “arc of movement.” The shooter should try to maintain proper sight alignment and sight picture while minimizing the arc of movement. With practice, the arc of movement will decrease. 	</a:t>
            </a:r>
          </a:p>
          <a:p>
            <a:pPr lvl="1"/>
            <a:endParaRPr lang="en-US" b="1" i="1" u="sng" dirty="0"/>
          </a:p>
          <a:p>
            <a:endParaRPr lang="en-US" altLang="en-US" dirty="0"/>
          </a:p>
        </p:txBody>
      </p:sp>
      <p:sp>
        <p:nvSpPr>
          <p:cNvPr id="136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796005-9CEF-4911-9DE0-918D24D55391}" type="slidenum">
              <a:rPr lang="en-US" altLang="en-US"/>
              <a:pPr>
                <a:spcBef>
                  <a:spcPct val="0"/>
                </a:spcBef>
              </a:pPr>
              <a:t>61</a:t>
            </a:fld>
            <a:endParaRPr lang="en-US" altLang="en-US" dirty="0"/>
          </a:p>
        </p:txBody>
      </p:sp>
    </p:spTree>
    <p:extLst>
      <p:ext uri="{BB962C8B-B14F-4D97-AF65-F5344CB8AC3E}">
        <p14:creationId xmlns:p14="http://schemas.microsoft.com/office/powerpoint/2010/main" val="102973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Read the “Gun Owner’s Responsibilities” in </a:t>
            </a:r>
            <a:r>
              <a:rPr lang="en-US" i="1" dirty="0"/>
              <a:t>The NRA Guide to the Basics of Rifle Shooting</a:t>
            </a:r>
            <a:r>
              <a:rPr lang="en-US" dirty="0"/>
              <a:t> to the class or </a:t>
            </a:r>
            <a:r>
              <a:rPr lang="en-US" b="1" dirty="0"/>
              <a:t>TPI</a:t>
            </a:r>
          </a:p>
        </p:txBody>
      </p:sp>
      <p:sp>
        <p:nvSpPr>
          <p:cNvPr id="44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E9F2B9-8B51-41A0-AEAF-62E0BDB53537}" type="slidenum">
              <a:rPr lang="en-US" altLang="en-US"/>
              <a:pPr>
                <a:spcBef>
                  <a:spcPct val="0"/>
                </a:spcBef>
              </a:pPr>
              <a:t>6</a:t>
            </a:fld>
            <a:endParaRPr lang="en-US" altLang="en-US" dirty="0"/>
          </a:p>
        </p:txBody>
      </p:sp>
    </p:spTree>
    <p:extLst>
      <p:ext uri="{BB962C8B-B14F-4D97-AF65-F5344CB8AC3E}">
        <p14:creationId xmlns:p14="http://schemas.microsoft.com/office/powerpoint/2010/main" val="18499328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Breath control </a:t>
            </a:r>
          </a:p>
          <a:p>
            <a:endParaRPr lang="en-US" b="1" i="1" u="sng" dirty="0"/>
          </a:p>
          <a:p>
            <a:r>
              <a:rPr lang="en-US" dirty="0"/>
              <a:t>Body movement while breathing can produce gun movement which impairs shooting. For maximum accuracy, the shooter uses </a:t>
            </a:r>
            <a:r>
              <a:rPr lang="en-US" i="1" dirty="0"/>
              <a:t>breath control </a:t>
            </a:r>
            <a:r>
              <a:rPr lang="en-US" dirty="0"/>
              <a:t>to minimize such movement. </a:t>
            </a:r>
          </a:p>
          <a:p>
            <a:endParaRPr lang="en-US" dirty="0"/>
          </a:p>
          <a:p>
            <a:pPr marL="175376" indent="-175376">
              <a:buFont typeface="Arial" panose="020B0604020202020204" pitchFamily="34" charset="0"/>
              <a:buChar char="•"/>
            </a:pPr>
            <a:r>
              <a:rPr lang="en-US" dirty="0"/>
              <a:t>To minimize body movement, the shooter should take a breath before each shot, let enough air out to be comfortable, and stop breathing while firing the shot. </a:t>
            </a:r>
          </a:p>
          <a:p>
            <a:pPr marL="175376" indent="-175376">
              <a:buFont typeface="Arial" panose="020B0604020202020204" pitchFamily="34" charset="0"/>
              <a:buChar char="•"/>
            </a:pPr>
            <a:r>
              <a:rPr lang="en-US" dirty="0"/>
              <a:t>Holding the breath too long can result in muscle tremors. If this occurs, the trigger finger should be removed from the trigger, the gun should be lowered (while pointed in a safe direction), and the shooter should relax, take a few breaths, and then begin the firing cycle again. </a:t>
            </a:r>
          </a:p>
          <a:p>
            <a:r>
              <a:rPr lang="en-US" dirty="0"/>
              <a:t>	</a:t>
            </a:r>
          </a:p>
          <a:p>
            <a:pPr marL="175376" indent="-175376">
              <a:buFont typeface="Arial" panose="020B0604020202020204" pitchFamily="34" charset="0"/>
              <a:buChar char="•"/>
            </a:pPr>
            <a:endParaRPr lang="en-US" dirty="0"/>
          </a:p>
          <a:p>
            <a:r>
              <a:rPr lang="en-US" dirty="0"/>
              <a:t>	</a:t>
            </a:r>
          </a:p>
          <a:p>
            <a:pPr lvl="1"/>
            <a:endParaRPr lang="en-US" b="1" i="1" u="sng" dirty="0"/>
          </a:p>
        </p:txBody>
      </p:sp>
      <p:sp>
        <p:nvSpPr>
          <p:cNvPr id="1382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A04BA2-5D44-4F88-A374-78BA41A3F19E}" type="slidenum">
              <a:rPr lang="en-US" altLang="en-US"/>
              <a:pPr>
                <a:spcBef>
                  <a:spcPct val="0"/>
                </a:spcBef>
              </a:pPr>
              <a:t>62</a:t>
            </a:fld>
            <a:endParaRPr lang="en-US" altLang="en-US" dirty="0"/>
          </a:p>
        </p:txBody>
      </p:sp>
    </p:spTree>
    <p:extLst>
      <p:ext uri="{BB962C8B-B14F-4D97-AF65-F5344CB8AC3E}">
        <p14:creationId xmlns:p14="http://schemas.microsoft.com/office/powerpoint/2010/main" val="22805546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Trigger control </a:t>
            </a:r>
            <a:endParaRPr lang="en-US" dirty="0"/>
          </a:p>
          <a:p>
            <a:endParaRPr lang="en-US" dirty="0"/>
          </a:p>
          <a:p>
            <a:r>
              <a:rPr lang="en-US" i="1" dirty="0"/>
              <a:t>Trigger control </a:t>
            </a:r>
            <a:r>
              <a:rPr lang="en-US" dirty="0"/>
              <a:t>refers to the proper method of activating the trigger to minimize movement that can misalign the sights. </a:t>
            </a:r>
          </a:p>
          <a:p>
            <a:pPr marL="643046" lvl="1" indent="-175376">
              <a:buFont typeface="Arial" panose="020B0604020202020204" pitchFamily="34" charset="0"/>
              <a:buChar char="•"/>
            </a:pPr>
            <a:r>
              <a:rPr lang="en-US" dirty="0"/>
              <a:t>The index finger is placed so that the trigger is halfway between the tip of the finger and the first joint. </a:t>
            </a:r>
          </a:p>
          <a:p>
            <a:pPr marL="643046" lvl="1" indent="-175376">
              <a:buFont typeface="Arial" panose="020B0604020202020204" pitchFamily="34" charset="0"/>
              <a:buChar char="•"/>
            </a:pPr>
            <a:r>
              <a:rPr lang="en-US" dirty="0"/>
              <a:t>The trigger is squeezed straight to the rear in a smooth, continuous manner without disturbing sight alignment. Pressure should be applied evenly, not in a start-and-stop manner. </a:t>
            </a:r>
          </a:p>
          <a:p>
            <a:pPr marL="643046" lvl="1" indent="-175376">
              <a:buFont typeface="Arial" panose="020B0604020202020204" pitchFamily="34" charset="0"/>
              <a:buChar char="•"/>
            </a:pPr>
            <a:r>
              <a:rPr lang="en-US" dirty="0"/>
              <a:t>The shooter should not be able to predict when the gun will fire. Each shot should come as a surprise. </a:t>
            </a:r>
          </a:p>
          <a:p>
            <a:pPr marL="643046" lvl="1" indent="-175376">
              <a:buFont typeface="Arial" panose="020B0604020202020204" pitchFamily="34" charset="0"/>
              <a:buChar char="•"/>
            </a:pPr>
            <a:r>
              <a:rPr lang="en-US" dirty="0"/>
              <a:t>Trigger squeeze and sight alignment must be done simultaneously while maintaining a minimum arc of movement. </a:t>
            </a:r>
          </a:p>
          <a:p>
            <a:r>
              <a:rPr lang="en-US" dirty="0"/>
              <a:t>	</a:t>
            </a:r>
          </a:p>
          <a:p>
            <a:endParaRPr lang="en-US" b="1" i="1" u="sng" dirty="0"/>
          </a:p>
        </p:txBody>
      </p:sp>
      <p:sp>
        <p:nvSpPr>
          <p:cNvPr id="140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BDE8B9-7DDB-4787-8533-E70271A2496B}" type="slidenum">
              <a:rPr lang="en-US" altLang="en-US"/>
              <a:pPr>
                <a:spcBef>
                  <a:spcPct val="0"/>
                </a:spcBef>
              </a:pPr>
              <a:t>63</a:t>
            </a:fld>
            <a:endParaRPr lang="en-US" altLang="en-US" dirty="0"/>
          </a:p>
        </p:txBody>
      </p:sp>
    </p:spTree>
    <p:extLst>
      <p:ext uri="{BB962C8B-B14F-4D97-AF65-F5344CB8AC3E}">
        <p14:creationId xmlns:p14="http://schemas.microsoft.com/office/powerpoint/2010/main" val="37906164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u="sng" dirty="0"/>
              <a:t>Follow-Through </a:t>
            </a:r>
            <a:endParaRPr lang="en-US" dirty="0"/>
          </a:p>
          <a:p>
            <a:pPr defTabSz="935340">
              <a:defRPr/>
            </a:pPr>
            <a:endParaRPr lang="en-US" dirty="0"/>
          </a:p>
          <a:p>
            <a:r>
              <a:rPr lang="en-US" i="1" dirty="0"/>
              <a:t>Follow-through </a:t>
            </a:r>
            <a:r>
              <a:rPr lang="en-US" dirty="0"/>
              <a:t>is the continuation of the application of the shooting fundamentals through and immediately after the shot. Follow-through enables the shooter to integrate, maintain and continue all the shooting fundamentals before, during and immediately after firing the shot.</a:t>
            </a:r>
          </a:p>
          <a:p>
            <a:endParaRPr lang="en-US" dirty="0"/>
          </a:p>
          <a:p>
            <a:r>
              <a:rPr lang="en-US" dirty="0"/>
              <a:t>Relate the importance of follow-through to other sports such as golf, baseball, etc. 	</a:t>
            </a:r>
          </a:p>
          <a:p>
            <a:pPr defTabSz="935340">
              <a:defRPr/>
            </a:pPr>
            <a:endParaRPr lang="en-US" b="1" u="sng" dirty="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CA0970-F0B2-43BD-94E4-C4B2824589A2}" type="slidenum">
              <a:rPr lang="en-US" altLang="en-US"/>
              <a:pPr>
                <a:spcBef>
                  <a:spcPct val="0"/>
                </a:spcBef>
              </a:pPr>
              <a:t>64</a:t>
            </a:fld>
            <a:endParaRPr lang="en-US" altLang="en-US" dirty="0"/>
          </a:p>
        </p:txBody>
      </p:sp>
    </p:spTree>
    <p:extLst>
      <p:ext uri="{BB962C8B-B14F-4D97-AF65-F5344CB8AC3E}">
        <p14:creationId xmlns:p14="http://schemas.microsoft.com/office/powerpoint/2010/main" val="42946326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Conclusion </a:t>
            </a:r>
            <a:endParaRPr lang="en-US" altLang="en-US" b="1" i="1" u="sng" dirty="0"/>
          </a:p>
          <a:p>
            <a:endParaRPr lang="en-US" altLang="en-US" dirty="0"/>
          </a:p>
          <a:p>
            <a:pPr defTabSz="935340">
              <a:defRPr/>
            </a:pPr>
            <a:r>
              <a:rPr lang="en-US" dirty="0"/>
              <a:t>Summarize the lesson by emphasizing that the two most important fundamentals in rifle shooting are </a:t>
            </a:r>
            <a:r>
              <a:rPr lang="en-US" b="1" dirty="0"/>
              <a:t>aiming </a:t>
            </a:r>
            <a:r>
              <a:rPr lang="en-US" dirty="0"/>
              <a:t>and </a:t>
            </a:r>
            <a:r>
              <a:rPr lang="en-US" b="1" dirty="0"/>
              <a:t>trigger control</a:t>
            </a:r>
            <a:r>
              <a:rPr lang="en-US" dirty="0"/>
              <a:t>. The other fundamentals all contribute to achieving these. 	</a:t>
            </a:r>
          </a:p>
          <a:p>
            <a:endParaRPr lang="en-US" altLang="en-US" dirty="0"/>
          </a:p>
        </p:txBody>
      </p:sp>
      <p:sp>
        <p:nvSpPr>
          <p:cNvPr id="144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1967A2-A787-49F9-891C-D32F6640584F}" type="slidenum">
              <a:rPr lang="en-US" altLang="en-US"/>
              <a:pPr>
                <a:spcBef>
                  <a:spcPct val="0"/>
                </a:spcBef>
              </a:pPr>
              <a:t>65</a:t>
            </a:fld>
            <a:endParaRPr lang="en-US" altLang="en-US" dirty="0"/>
          </a:p>
        </p:txBody>
      </p:sp>
    </p:spTree>
    <p:extLst>
      <p:ext uri="{BB962C8B-B14F-4D97-AF65-F5344CB8AC3E}">
        <p14:creationId xmlns:p14="http://schemas.microsoft.com/office/powerpoint/2010/main" val="5087039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Lesson summary </a:t>
            </a:r>
            <a:endParaRPr lang="en-US" dirty="0"/>
          </a:p>
          <a:p>
            <a:pPr defTabSz="935340">
              <a:defRPr/>
            </a:pPr>
            <a:endParaRPr lang="en-US" dirty="0"/>
          </a:p>
          <a:p>
            <a:r>
              <a:rPr lang="en-US" dirty="0"/>
              <a:t>Highlight the most important points of the lesson: </a:t>
            </a:r>
          </a:p>
          <a:p>
            <a:pPr marL="175376" indent="-175376">
              <a:buFont typeface="Arial" panose="020B0604020202020204" pitchFamily="34" charset="0"/>
              <a:buChar char="•"/>
            </a:pPr>
            <a:r>
              <a:rPr lang="en-US" dirty="0"/>
              <a:t>Identify the different components of a rifle cartridge </a:t>
            </a:r>
          </a:p>
          <a:p>
            <a:pPr marL="175376" indent="-175376">
              <a:buFont typeface="Arial" panose="020B0604020202020204" pitchFamily="34" charset="0"/>
              <a:buChar char="•"/>
            </a:pPr>
            <a:r>
              <a:rPr lang="en-US" dirty="0"/>
              <a:t>Explain the firing sequence of a cartridge </a:t>
            </a:r>
          </a:p>
          <a:p>
            <a:pPr marL="175376" indent="-175376">
              <a:buFont typeface="Arial" panose="020B0604020202020204" pitchFamily="34" charset="0"/>
              <a:buChar char="•"/>
            </a:pPr>
            <a:r>
              <a:rPr lang="en-US" dirty="0"/>
              <a:t>Explain how to properly identify and store ammunition </a:t>
            </a:r>
          </a:p>
          <a:p>
            <a:pPr marL="175376" indent="-175376">
              <a:buFont typeface="Arial" panose="020B0604020202020204" pitchFamily="34" charset="0"/>
              <a:buChar char="•"/>
            </a:pPr>
            <a:r>
              <a:rPr lang="en-US" dirty="0"/>
              <a:t>Identify the major types of cartridge malfunctions, and how to react to them </a:t>
            </a:r>
          </a:p>
          <a:p>
            <a:pPr marL="175376" indent="-175376">
              <a:buFont typeface="Arial" panose="020B0604020202020204" pitchFamily="34" charset="0"/>
              <a:buChar char="•"/>
            </a:pPr>
            <a:r>
              <a:rPr lang="en-US" dirty="0"/>
              <a:t>Explain the fundamentals of rifle shooting </a:t>
            </a:r>
          </a:p>
          <a:p>
            <a:r>
              <a:rPr lang="en-US" dirty="0"/>
              <a:t>	</a:t>
            </a:r>
          </a:p>
          <a:p>
            <a:endParaRPr lang="en-US" dirty="0"/>
          </a:p>
        </p:txBody>
      </p:sp>
      <p:sp>
        <p:nvSpPr>
          <p:cNvPr id="146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E51B89-90EE-4F9A-A7F1-3C60A614F636}" type="slidenum">
              <a:rPr lang="en-US" altLang="en-US"/>
              <a:pPr>
                <a:spcBef>
                  <a:spcPct val="0"/>
                </a:spcBef>
              </a:pPr>
              <a:t>67</a:t>
            </a:fld>
            <a:endParaRPr lang="en-US" altLang="en-US" dirty="0"/>
          </a:p>
        </p:txBody>
      </p:sp>
    </p:spTree>
    <p:extLst>
      <p:ext uri="{BB962C8B-B14F-4D97-AF65-F5344CB8AC3E}">
        <p14:creationId xmlns:p14="http://schemas.microsoft.com/office/powerpoint/2010/main" val="38459249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if they have any questions. Answer questions.</a:t>
            </a:r>
          </a:p>
          <a:p>
            <a:endParaRPr lang="en-US" dirty="0"/>
          </a:p>
          <a:p>
            <a:endParaRPr lang="en-US" dirty="0"/>
          </a:p>
          <a:p>
            <a:r>
              <a:rPr lang="en-US" dirty="0"/>
              <a:t>Briefly preview the next lesson.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68</a:t>
            </a:fld>
            <a:endParaRPr lang="en-US" altLang="en-US" dirty="0"/>
          </a:p>
        </p:txBody>
      </p:sp>
    </p:spTree>
    <p:extLst>
      <p:ext uri="{BB962C8B-B14F-4D97-AF65-F5344CB8AC3E}">
        <p14:creationId xmlns:p14="http://schemas.microsoft.com/office/powerpoint/2010/main" val="25876654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2 hours (</a:t>
            </a:r>
            <a:r>
              <a:rPr lang="en-US" sz="1200" b="0" i="1" u="sng" strike="noStrike" kern="1200" baseline="0" dirty="0">
                <a:solidFill>
                  <a:schemeClr val="tx1"/>
                </a:solidFill>
                <a:latin typeface="Arial" panose="020B0604020202020204" pitchFamily="34" charset="0"/>
                <a:ea typeface="+mn-ea"/>
                <a:cs typeface="+mn-cs"/>
              </a:rPr>
              <a:t>a 10-minute break should be given after 50 minutes of instruction</a:t>
            </a:r>
            <a:r>
              <a:rPr lang="en-US" sz="1200" b="0" i="0" u="none" strike="noStrike" kern="1200" baseline="0" dirty="0">
                <a:solidFill>
                  <a:schemeClr val="tx1"/>
                </a:solidFill>
                <a:latin typeface="Arial" panose="020B0604020202020204" pitchFamily="34" charset="0"/>
                <a:ea typeface="+mn-ea"/>
                <a:cs typeface="+mn-cs"/>
              </a:rPr>
              <a: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Classroom/Range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r>
              <a:rPr lang="en-US" sz="1200" b="0" i="0" u="none" strike="noStrike" kern="1200" baseline="0" dirty="0">
                <a:solidFill>
                  <a:schemeClr val="tx1"/>
                </a:solidFill>
                <a:latin typeface="Arial" panose="020B0604020202020204" pitchFamily="34" charset="0"/>
                <a:ea typeface="+mn-ea"/>
                <a:cs typeface="+mn-cs"/>
              </a:rPr>
              <a: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Eye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Hearing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Sufficient ammunition per student to complete instruction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Targets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Sandbags, benches (tables), and chairs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Small screwdrivers or other tools for adjusting rifle sights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69</a:t>
            </a:fld>
            <a:endParaRPr lang="en-US" altLang="en-US"/>
          </a:p>
        </p:txBody>
      </p:sp>
    </p:spTree>
    <p:extLst>
      <p:ext uri="{BB962C8B-B14F-4D97-AF65-F5344CB8AC3E}">
        <p14:creationId xmlns:p14="http://schemas.microsoft.com/office/powerpoint/2010/main" val="16036291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State the learning objectives for this lesson. 	</a:t>
            </a:r>
          </a:p>
        </p:txBody>
      </p:sp>
      <p:sp>
        <p:nvSpPr>
          <p:cNvPr id="151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D13180-115E-44F0-AB92-DAA4CB5BF3B1}" type="slidenum">
              <a:rPr lang="en-US" altLang="en-US"/>
              <a:pPr>
                <a:spcBef>
                  <a:spcPct val="0"/>
                </a:spcBef>
              </a:pPr>
              <a:t>70</a:t>
            </a:fld>
            <a:endParaRPr lang="en-US" altLang="en-US"/>
          </a:p>
        </p:txBody>
      </p:sp>
    </p:spTree>
    <p:extLst>
      <p:ext uri="{BB962C8B-B14F-4D97-AF65-F5344CB8AC3E}">
        <p14:creationId xmlns:p14="http://schemas.microsoft.com/office/powerpoint/2010/main" val="1773083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Range Safety Briefing</a:t>
            </a:r>
            <a:endParaRPr lang="en-US" dirty="0"/>
          </a:p>
          <a:p>
            <a:endParaRPr lang="en-US" dirty="0"/>
          </a:p>
          <a:p>
            <a:pPr lvl="1"/>
            <a:r>
              <a:rPr lang="en-US" b="1" i="1" u="sng" dirty="0"/>
              <a:t>Purpose of the shooting event </a:t>
            </a:r>
            <a:endParaRPr lang="en-US" i="1" dirty="0"/>
          </a:p>
          <a:p>
            <a:pPr marL="467670" lvl="1" defTabSz="935340">
              <a:defRPr/>
            </a:pPr>
            <a:r>
              <a:rPr lang="en-US" dirty="0"/>
              <a:t>Live-fire exercise for NRA Basic Rifle Shooting Course 	</a:t>
            </a:r>
          </a:p>
          <a:p>
            <a:pPr lvl="1"/>
            <a:endParaRPr lang="en-US" dirty="0"/>
          </a:p>
          <a:p>
            <a:pPr lvl="1"/>
            <a:r>
              <a:rPr lang="en-US" dirty="0"/>
              <a:t>Introduce range staff (if appropriate): </a:t>
            </a:r>
          </a:p>
          <a:p>
            <a:pPr marL="643046" lvl="1" indent="-175376">
              <a:buFont typeface="Arial" panose="020B0604020202020204" pitchFamily="34" charset="0"/>
              <a:buChar char="•"/>
            </a:pPr>
            <a:r>
              <a:rPr lang="en-US" dirty="0"/>
              <a:t>Chief range officer </a:t>
            </a:r>
          </a:p>
          <a:p>
            <a:pPr marL="643046" lvl="1" indent="-175376">
              <a:buFont typeface="Arial" panose="020B0604020202020204" pitchFamily="34" charset="0"/>
              <a:buChar char="•"/>
            </a:pPr>
            <a:r>
              <a:rPr lang="en-US" dirty="0"/>
              <a:t>Range safety officers and instructors </a:t>
            </a:r>
          </a:p>
          <a:p>
            <a:pPr marL="643046" lvl="1" indent="-175376">
              <a:buFont typeface="Arial" panose="020B0604020202020204" pitchFamily="34" charset="0"/>
              <a:buChar char="•"/>
            </a:pPr>
            <a:r>
              <a:rPr lang="en-US" dirty="0"/>
              <a:t>Any other range personnel </a:t>
            </a:r>
          </a:p>
          <a:p>
            <a:r>
              <a:rPr lang="en-US" dirty="0"/>
              <a:t>	</a:t>
            </a:r>
          </a:p>
          <a:p>
            <a:endParaRPr lang="en-US" dirty="0"/>
          </a:p>
          <a:p>
            <a:r>
              <a:rPr lang="en-US" b="1" i="1" u="sng" dirty="0"/>
              <a:t>Administrative briefing </a:t>
            </a:r>
          </a:p>
          <a:p>
            <a:r>
              <a:rPr lang="en-US" dirty="0"/>
              <a:t>	</a:t>
            </a:r>
            <a:endParaRPr lang="en-US" b="1" u="sng" dirty="0"/>
          </a:p>
          <a:p>
            <a:pPr marL="467670" lvl="1" defTabSz="935340">
              <a:defRPr/>
            </a:pPr>
            <a:r>
              <a:rPr lang="en-US" dirty="0"/>
              <a:t>Review any administrative procedures for the range facility (parking, sign-in, sign-out, etc.) 	</a:t>
            </a:r>
          </a:p>
          <a:p>
            <a:pPr lvl="1"/>
            <a:endParaRPr lang="en-US" b="1" u="sng" dirty="0"/>
          </a:p>
          <a:p>
            <a:endParaRPr lang="en-US" dirty="0"/>
          </a:p>
          <a:p>
            <a:r>
              <a:rPr lang="en-US" b="1" i="1" u="sng" dirty="0"/>
              <a:t>Range layout and limits </a:t>
            </a:r>
            <a:endParaRPr lang="en-US" dirty="0"/>
          </a:p>
          <a:p>
            <a:pPr lvl="1"/>
            <a:r>
              <a:rPr lang="en-US" i="1" dirty="0"/>
              <a:t>For the range you are using, </a:t>
            </a:r>
            <a:r>
              <a:rPr lang="en-US" dirty="0"/>
              <a:t>identify and explain the significance of the following: </a:t>
            </a:r>
          </a:p>
          <a:p>
            <a:pPr marL="643046" lvl="1" indent="-175376">
              <a:buFont typeface="Arial" panose="020B0604020202020204" pitchFamily="34" charset="0"/>
              <a:buChar char="•"/>
            </a:pPr>
            <a:r>
              <a:rPr lang="en-US" dirty="0"/>
              <a:t>Ready line </a:t>
            </a:r>
          </a:p>
          <a:p>
            <a:pPr marL="643046" lvl="1" indent="-175376">
              <a:buFont typeface="Arial" panose="020B0604020202020204" pitchFamily="34" charset="0"/>
              <a:buChar char="•"/>
            </a:pPr>
            <a:r>
              <a:rPr lang="en-US" dirty="0"/>
              <a:t>Firing line </a:t>
            </a:r>
          </a:p>
          <a:p>
            <a:pPr marL="643046" lvl="1" indent="-175376">
              <a:buFont typeface="Arial" panose="020B0604020202020204" pitchFamily="34" charset="0"/>
              <a:buChar char="•"/>
            </a:pPr>
            <a:r>
              <a:rPr lang="en-US" dirty="0"/>
              <a:t>Target area </a:t>
            </a:r>
          </a:p>
          <a:p>
            <a:pPr marL="643046" lvl="1" indent="-175376">
              <a:buFont typeface="Arial" panose="020B0604020202020204" pitchFamily="34" charset="0"/>
              <a:buChar char="•"/>
            </a:pPr>
            <a:r>
              <a:rPr lang="en-US" dirty="0"/>
              <a:t>Backstop/impact area </a:t>
            </a:r>
          </a:p>
          <a:p>
            <a:pPr marL="643046" lvl="1" indent="-175376">
              <a:buFont typeface="Arial" panose="020B0604020202020204" pitchFamily="34" charset="0"/>
              <a:buChar char="•"/>
            </a:pPr>
            <a:r>
              <a:rPr lang="en-US" dirty="0"/>
              <a:t>Left and right range limits </a:t>
            </a:r>
          </a:p>
          <a:p>
            <a:pPr marL="643046" lvl="1" indent="-175376">
              <a:buFont typeface="Arial" panose="020B0604020202020204" pitchFamily="34" charset="0"/>
              <a:buChar char="•"/>
            </a:pPr>
            <a:r>
              <a:rPr lang="en-US" dirty="0"/>
              <a:t>Firing points </a:t>
            </a:r>
          </a:p>
          <a:p>
            <a:pPr marL="643046" lvl="1" indent="-175376">
              <a:buFont typeface="Arial" panose="020B0604020202020204" pitchFamily="34" charset="0"/>
              <a:buChar char="•"/>
            </a:pPr>
            <a:r>
              <a:rPr lang="en-US" dirty="0"/>
              <a:t>Target and firing line numbers </a:t>
            </a:r>
          </a:p>
          <a:p>
            <a:pPr marL="643046" lvl="1" indent="-175376">
              <a:buFont typeface="Arial" panose="020B0604020202020204" pitchFamily="34" charset="0"/>
              <a:buChar char="•"/>
            </a:pPr>
            <a:r>
              <a:rPr lang="en-US" dirty="0"/>
              <a:t>Downrange </a:t>
            </a:r>
          </a:p>
          <a:p>
            <a:pPr marL="643046" lvl="1" indent="-175376">
              <a:buFont typeface="Arial" panose="020B0604020202020204" pitchFamily="34" charset="0"/>
              <a:buChar char="•"/>
            </a:pPr>
            <a:r>
              <a:rPr lang="en-US" dirty="0"/>
              <a:t>Safety berms </a:t>
            </a:r>
          </a:p>
          <a:p>
            <a:pPr marL="643046" lvl="1" indent="-175376">
              <a:buFont typeface="Arial" panose="020B0604020202020204" pitchFamily="34" charset="0"/>
              <a:buChar char="•"/>
            </a:pPr>
            <a:r>
              <a:rPr lang="en-US" dirty="0"/>
              <a:t>Entry and exit routes </a:t>
            </a:r>
          </a:p>
          <a:p>
            <a:pPr marL="643046" lvl="1" indent="-175376">
              <a:buFont typeface="Arial" panose="020B0604020202020204" pitchFamily="34" charset="0"/>
              <a:buChar char="•"/>
            </a:pPr>
            <a:r>
              <a:rPr lang="en-US" dirty="0"/>
              <a:t>Range flags </a:t>
            </a:r>
          </a:p>
          <a:p>
            <a:pPr marL="643046" lvl="1" indent="-175376">
              <a:buFont typeface="Arial" panose="020B0604020202020204" pitchFamily="34" charset="0"/>
              <a:buChar char="•"/>
            </a:pPr>
            <a:r>
              <a:rPr lang="en-US" dirty="0"/>
              <a:t>Warning markers or other physical safety features of the range </a:t>
            </a:r>
          </a:p>
          <a:p>
            <a:pPr marL="643046" lvl="1" indent="-175376">
              <a:buFont typeface="Arial" panose="020B0604020202020204" pitchFamily="34" charset="0"/>
              <a:buChar char="•"/>
            </a:pPr>
            <a:r>
              <a:rPr lang="en-US" dirty="0"/>
              <a:t>First-aid kit </a:t>
            </a:r>
          </a:p>
          <a:p>
            <a:pPr marL="643046" lvl="1" indent="-175376">
              <a:buFont typeface="Arial" panose="020B0604020202020204" pitchFamily="34" charset="0"/>
              <a:buChar char="•"/>
            </a:pPr>
            <a:r>
              <a:rPr lang="en-US" dirty="0"/>
              <a:t>Phone (indicate whether 911 service is available and if any special dialing procedures are needed to access an outside line) </a:t>
            </a:r>
          </a:p>
          <a:p>
            <a:pPr marL="643046" lvl="1" indent="-175376">
              <a:buFont typeface="Arial" panose="020B0604020202020204" pitchFamily="34" charset="0"/>
              <a:buChar char="•"/>
            </a:pPr>
            <a:r>
              <a:rPr lang="en-US" dirty="0"/>
              <a:t>Fire extinguishers </a:t>
            </a:r>
          </a:p>
          <a:p>
            <a:pPr marL="643046" lvl="1" indent="-175376">
              <a:buFont typeface="Arial" panose="020B0604020202020204" pitchFamily="34" charset="0"/>
              <a:buChar char="•"/>
            </a:pPr>
            <a:r>
              <a:rPr lang="en-US" dirty="0"/>
              <a:t>Rest rooms </a:t>
            </a:r>
          </a:p>
          <a:p>
            <a:pPr marL="643046" lvl="1" indent="-175376">
              <a:buFont typeface="Arial" panose="020B0604020202020204" pitchFamily="34" charset="0"/>
              <a:buChar char="•"/>
            </a:pPr>
            <a:r>
              <a:rPr lang="en-US" dirty="0"/>
              <a:t>Any other applicable equipment </a:t>
            </a:r>
          </a:p>
          <a:p>
            <a:r>
              <a:rPr lang="en-US" dirty="0"/>
              <a:t>	</a:t>
            </a:r>
          </a:p>
          <a:p>
            <a:endParaRPr lang="en-US" b="1" u="sng" dirty="0"/>
          </a:p>
          <a:p>
            <a:r>
              <a:rPr lang="en-US" dirty="0"/>
              <a:t>	</a:t>
            </a:r>
          </a:p>
          <a:p>
            <a:pPr lvl="0"/>
            <a:endParaRPr lang="en-US" b="1" u="sng" dirty="0"/>
          </a:p>
        </p:txBody>
      </p:sp>
      <p:sp>
        <p:nvSpPr>
          <p:cNvPr id="153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F48774-6834-46DA-806B-0DFA7EE487F5}" type="slidenum">
              <a:rPr lang="en-US" altLang="en-US"/>
              <a:pPr>
                <a:spcBef>
                  <a:spcPct val="0"/>
                </a:spcBef>
              </a:pPr>
              <a:t>71</a:t>
            </a:fld>
            <a:endParaRPr lang="en-US" altLang="en-US"/>
          </a:p>
        </p:txBody>
      </p:sp>
    </p:spTree>
    <p:extLst>
      <p:ext uri="{BB962C8B-B14F-4D97-AF65-F5344CB8AC3E}">
        <p14:creationId xmlns:p14="http://schemas.microsoft.com/office/powerpoint/2010/main" val="5164483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Review general safety rules </a:t>
            </a:r>
            <a:endParaRPr lang="en-US" dirty="0"/>
          </a:p>
          <a:p>
            <a:r>
              <a:rPr lang="en-US" dirty="0"/>
              <a:t>Review the NRA Rules for Safe Gun Handling. </a:t>
            </a:r>
          </a:p>
          <a:p>
            <a:pPr marL="643046" lvl="1" indent="-175376">
              <a:buFont typeface="Arial" panose="020B0604020202020204" pitchFamily="34" charset="0"/>
              <a:buChar char="•"/>
            </a:pPr>
            <a:r>
              <a:rPr lang="en-US" b="1" dirty="0"/>
              <a:t>ALWAYS </a:t>
            </a:r>
            <a:r>
              <a:rPr lang="en-US" dirty="0"/>
              <a:t>keep the gun pointed in a safe direction. </a:t>
            </a:r>
          </a:p>
          <a:p>
            <a:pPr marL="643046" lvl="1" indent="-175376">
              <a:buFont typeface="Arial" panose="020B0604020202020204" pitchFamily="34" charset="0"/>
              <a:buChar char="•"/>
            </a:pPr>
            <a:r>
              <a:rPr lang="en-US" b="1" dirty="0"/>
              <a:t>ALWAYS </a:t>
            </a:r>
            <a:r>
              <a:rPr lang="en-US" dirty="0"/>
              <a:t>keep your finger off the trigger until ready to shoot. </a:t>
            </a:r>
          </a:p>
          <a:p>
            <a:pPr marL="643046" lvl="1" indent="-175376">
              <a:buFont typeface="Arial" panose="020B0604020202020204" pitchFamily="34" charset="0"/>
              <a:buChar char="•"/>
            </a:pPr>
            <a:r>
              <a:rPr lang="en-US" b="1" dirty="0"/>
              <a:t>ALWAYS </a:t>
            </a:r>
            <a:r>
              <a:rPr lang="en-US" dirty="0"/>
              <a:t>keep the gun unloaded until ready to use. </a:t>
            </a:r>
          </a:p>
          <a:p>
            <a:endParaRPr lang="en-US" dirty="0"/>
          </a:p>
          <a:p>
            <a:r>
              <a:rPr lang="en-US" dirty="0"/>
              <a:t>Review the NRA Rules for Using and Storing a Gun. </a:t>
            </a:r>
          </a:p>
          <a:p>
            <a:pPr marL="643046" lvl="1" indent="-175376">
              <a:buFont typeface="Arial" panose="020B0604020202020204" pitchFamily="34" charset="0"/>
              <a:buChar char="•"/>
            </a:pPr>
            <a:r>
              <a:rPr lang="en-US" dirty="0"/>
              <a:t>Know your target and what is beyond. </a:t>
            </a:r>
          </a:p>
          <a:p>
            <a:pPr marL="643046" lvl="1" indent="-175376">
              <a:buFont typeface="Arial" panose="020B0604020202020204" pitchFamily="34" charset="0"/>
              <a:buChar char="•"/>
            </a:pPr>
            <a:r>
              <a:rPr lang="en-US" dirty="0"/>
              <a:t>Be sure the gun is safe to operate. </a:t>
            </a:r>
          </a:p>
          <a:p>
            <a:pPr marL="643046" lvl="1" indent="-175376">
              <a:buFont typeface="Arial" panose="020B0604020202020204" pitchFamily="34" charset="0"/>
              <a:buChar char="•"/>
            </a:pPr>
            <a:r>
              <a:rPr lang="en-US" dirty="0"/>
              <a:t>Know how to use the gun safely. </a:t>
            </a:r>
          </a:p>
          <a:p>
            <a:pPr marL="643046" lvl="1" indent="-175376">
              <a:buFont typeface="Arial" panose="020B0604020202020204" pitchFamily="34" charset="0"/>
              <a:buChar char="•"/>
            </a:pPr>
            <a:r>
              <a:rPr lang="en-US" dirty="0"/>
              <a:t>Use only the correct ammunition for your gun. </a:t>
            </a:r>
          </a:p>
          <a:p>
            <a:pPr marL="643046" lvl="1" indent="-175376">
              <a:buFont typeface="Arial" panose="020B0604020202020204" pitchFamily="34" charset="0"/>
              <a:buChar char="•"/>
            </a:pPr>
            <a:r>
              <a:rPr lang="en-US" dirty="0"/>
              <a:t>Wear eye and ear protection as appropriate. </a:t>
            </a:r>
          </a:p>
          <a:p>
            <a:pPr marL="643046" lvl="1" indent="-175376">
              <a:buFont typeface="Arial" panose="020B0604020202020204" pitchFamily="34" charset="0"/>
              <a:buChar char="•"/>
            </a:pPr>
            <a:r>
              <a:rPr lang="en-US" dirty="0"/>
              <a:t>Never use alcohol or drugs before or while shooting. </a:t>
            </a:r>
          </a:p>
          <a:p>
            <a:pPr marL="643046" lvl="1" indent="-175376">
              <a:buFont typeface="Arial" panose="020B0604020202020204" pitchFamily="34" charset="0"/>
              <a:buChar char="•"/>
            </a:pPr>
            <a:r>
              <a:rPr lang="en-US" dirty="0"/>
              <a:t>Store guns so that they are not accessible to unauthorized persons. </a:t>
            </a:r>
          </a:p>
          <a:p>
            <a:r>
              <a:rPr lang="en-US" dirty="0"/>
              <a:t>	</a:t>
            </a:r>
          </a:p>
          <a:p>
            <a:endParaRPr lang="en-US" dirty="0"/>
          </a:p>
          <a:p>
            <a:endParaRPr lang="en-US" b="1" i="1" u="sng" dirty="0"/>
          </a:p>
          <a:p>
            <a:r>
              <a:rPr lang="en-US" dirty="0"/>
              <a:t>	</a:t>
            </a:r>
          </a:p>
        </p:txBody>
      </p:sp>
      <p:sp>
        <p:nvSpPr>
          <p:cNvPr id="155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A0AFB5-7F4E-4742-A912-2FB7A06E6EF1}" type="slidenum">
              <a:rPr lang="en-US" altLang="en-US"/>
              <a:pPr>
                <a:spcBef>
                  <a:spcPct val="0"/>
                </a:spcBef>
              </a:pPr>
              <a:t>72</a:t>
            </a:fld>
            <a:endParaRPr lang="en-US" altLang="en-US"/>
          </a:p>
        </p:txBody>
      </p:sp>
    </p:spTree>
    <p:extLst>
      <p:ext uri="{BB962C8B-B14F-4D97-AF65-F5344CB8AC3E}">
        <p14:creationId xmlns:p14="http://schemas.microsoft.com/office/powerpoint/2010/main" val="257537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2 hours (a 10-minute break should be given after 50 minutes of instruction)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NRA Gun Safety Rules </a:t>
            </a:r>
            <a:r>
              <a:rPr lang="en-US" sz="1200" b="0" i="0" u="none" strike="noStrike" kern="1200" baseline="0" dirty="0">
                <a:solidFill>
                  <a:schemeClr val="tx1"/>
                </a:solidFill>
                <a:latin typeface="Arial" panose="020B0604020202020204" pitchFamily="34" charset="0"/>
                <a:ea typeface="+mn-ea"/>
                <a:cs typeface="+mn-cs"/>
              </a:rPr>
              <a:t>brochure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Bolt-action, semi-automatic, lever-action and slide-action 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Dummy ammunition for the rifles mentioned above (All dummy rounds must be clearly distinguishable from live ammunition—</a:t>
            </a:r>
            <a:r>
              <a:rPr lang="en-US" sz="1200" b="1" i="0" u="none" strike="noStrike" kern="1200" baseline="0" dirty="0">
                <a:solidFill>
                  <a:schemeClr val="tx1"/>
                </a:solidFill>
                <a:latin typeface="Arial" panose="020B0604020202020204" pitchFamily="34" charset="0"/>
                <a:ea typeface="+mn-ea"/>
                <a:cs typeface="+mn-cs"/>
              </a:rPr>
              <a:t>no live ammunition can be present in the training classroom. </a:t>
            </a:r>
            <a:r>
              <a:rPr lang="en-US" sz="1200" b="0" i="0" u="none" strike="noStrike" kern="1200" baseline="0" dirty="0">
                <a:solidFill>
                  <a:schemeClr val="tx1"/>
                </a:solidFill>
                <a:latin typeface="Arial" panose="020B0604020202020204" pitchFamily="34" charset="0"/>
                <a:ea typeface="+mn-ea"/>
                <a:cs typeface="+mn-cs"/>
              </a:rPr>
              <a:t>See special note to the instructor on page 4 of the Introduction)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Notepads and pens or pencils—one per student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7</a:t>
            </a:fld>
            <a:endParaRPr lang="en-US" altLang="en-US"/>
          </a:p>
        </p:txBody>
      </p:sp>
    </p:spTree>
    <p:extLst>
      <p:ext uri="{BB962C8B-B14F-4D97-AF65-F5344CB8AC3E}">
        <p14:creationId xmlns:p14="http://schemas.microsoft.com/office/powerpoint/2010/main" val="4262660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Review the NRA Rules for Using and Storing a Gun. </a:t>
            </a:r>
          </a:p>
          <a:p>
            <a:pPr marL="643046" lvl="1" indent="-175376">
              <a:buFont typeface="Arial" panose="020B0604020202020204" pitchFamily="34" charset="0"/>
              <a:buChar char="•"/>
            </a:pPr>
            <a:r>
              <a:rPr lang="en-US" dirty="0"/>
              <a:t>Know your target and what is beyond. </a:t>
            </a:r>
          </a:p>
          <a:p>
            <a:pPr marL="643046" lvl="1" indent="-175376">
              <a:buFont typeface="Arial" panose="020B0604020202020204" pitchFamily="34" charset="0"/>
              <a:buChar char="•"/>
            </a:pPr>
            <a:r>
              <a:rPr lang="en-US" dirty="0"/>
              <a:t>Be sure the gun is safe to operate. </a:t>
            </a:r>
          </a:p>
          <a:p>
            <a:pPr marL="643046" lvl="1" indent="-175376">
              <a:buFont typeface="Arial" panose="020B0604020202020204" pitchFamily="34" charset="0"/>
              <a:buChar char="•"/>
            </a:pPr>
            <a:r>
              <a:rPr lang="en-US" dirty="0"/>
              <a:t>Know how to use the gun safely. </a:t>
            </a:r>
          </a:p>
          <a:p>
            <a:pPr marL="643046" lvl="1" indent="-175376">
              <a:buFont typeface="Arial" panose="020B0604020202020204" pitchFamily="34" charset="0"/>
              <a:buChar char="•"/>
            </a:pPr>
            <a:r>
              <a:rPr lang="en-US" dirty="0"/>
              <a:t>Use only the correct ammunition for your gun. </a:t>
            </a:r>
          </a:p>
          <a:p>
            <a:pPr marL="643046" lvl="1" indent="-175376">
              <a:buFont typeface="Arial" panose="020B0604020202020204" pitchFamily="34" charset="0"/>
              <a:buChar char="•"/>
            </a:pPr>
            <a:r>
              <a:rPr lang="en-US" dirty="0"/>
              <a:t>Wear eye and ear protection as appropriate. </a:t>
            </a:r>
          </a:p>
          <a:p>
            <a:pPr marL="643046" lvl="1" indent="-175376">
              <a:buFont typeface="Arial" panose="020B0604020202020204" pitchFamily="34" charset="0"/>
              <a:buChar char="•"/>
            </a:pPr>
            <a:r>
              <a:rPr lang="en-US" dirty="0"/>
              <a:t>Never use alcohol or drugs before or while shooting. </a:t>
            </a:r>
          </a:p>
          <a:p>
            <a:pPr marL="643046" lvl="1" indent="-175376">
              <a:buFont typeface="Arial" panose="020B0604020202020204" pitchFamily="34" charset="0"/>
              <a:buChar char="•"/>
            </a:pPr>
            <a:r>
              <a:rPr lang="en-US" dirty="0"/>
              <a:t>Store guns so that they are not accessible to unauthorized persons. </a:t>
            </a:r>
          </a:p>
          <a:p>
            <a:endParaRPr lang="en-US" altLang="en-US" dirty="0"/>
          </a:p>
        </p:txBody>
      </p:sp>
      <p:sp>
        <p:nvSpPr>
          <p:cNvPr id="1577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CAF2DA-159B-4CBB-A922-8C1FBCB0300D}" type="slidenum">
              <a:rPr lang="en-US" altLang="en-US"/>
              <a:pPr>
                <a:spcBef>
                  <a:spcPct val="0"/>
                </a:spcBef>
              </a:pPr>
              <a:t>73</a:t>
            </a:fld>
            <a:endParaRPr lang="en-US" altLang="en-US"/>
          </a:p>
        </p:txBody>
      </p:sp>
    </p:spTree>
    <p:extLst>
      <p:ext uri="{BB962C8B-B14F-4D97-AF65-F5344CB8AC3E}">
        <p14:creationId xmlns:p14="http://schemas.microsoft.com/office/powerpoint/2010/main" val="1442599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General range safety rules </a:t>
            </a:r>
          </a:p>
          <a:p>
            <a:r>
              <a:rPr lang="en-US" dirty="0"/>
              <a:t>Review the range safety rules for the particular facility being used. Note that most ranges have their own range rules, which are usually posted. </a:t>
            </a:r>
          </a:p>
          <a:p>
            <a:pPr marL="643046" lvl="1" indent="-175376">
              <a:buFont typeface="Arial" panose="020B0604020202020204" pitchFamily="34" charset="0"/>
              <a:buChar char="•"/>
            </a:pPr>
            <a:r>
              <a:rPr lang="en-US" dirty="0"/>
              <a:t>Know and obey all range rules (wait for each command to be given during each exercise). </a:t>
            </a:r>
          </a:p>
          <a:p>
            <a:pPr marL="643046" lvl="1" indent="-175376">
              <a:buFont typeface="Arial" panose="020B0604020202020204" pitchFamily="34" charset="0"/>
              <a:buChar char="•"/>
            </a:pPr>
            <a:r>
              <a:rPr lang="en-US" dirty="0"/>
              <a:t>Know where others are at all times. </a:t>
            </a:r>
          </a:p>
          <a:p>
            <a:pPr marL="643046" lvl="1" indent="-175376">
              <a:buFont typeface="Arial" panose="020B0604020202020204" pitchFamily="34" charset="0"/>
              <a:buChar char="•"/>
            </a:pPr>
            <a:r>
              <a:rPr lang="en-US" dirty="0"/>
              <a:t>Shoot only at authorized targets. </a:t>
            </a:r>
          </a:p>
          <a:p>
            <a:pPr marL="643046" lvl="1" indent="-175376">
              <a:buFont typeface="Arial" panose="020B0604020202020204" pitchFamily="34" charset="0"/>
              <a:buChar char="•"/>
            </a:pPr>
            <a:r>
              <a:rPr lang="en-US" dirty="0"/>
              <a:t>Stop shooting immediately if you think you may have experienced a malfunction. </a:t>
            </a:r>
          </a:p>
          <a:p>
            <a:endParaRPr lang="en-US" dirty="0"/>
          </a:p>
          <a:p>
            <a:r>
              <a:rPr lang="en-US" dirty="0"/>
              <a:t>Ask students to define, and state the proper action for, a </a:t>
            </a:r>
            <a:r>
              <a:rPr lang="en-US" i="1" u="sng" dirty="0"/>
              <a:t>misfire</a:t>
            </a:r>
            <a:r>
              <a:rPr lang="en-US" i="1" dirty="0"/>
              <a:t>, </a:t>
            </a:r>
            <a:r>
              <a:rPr lang="en-US" i="1" u="sng" dirty="0" err="1"/>
              <a:t>hangfire</a:t>
            </a:r>
            <a:r>
              <a:rPr lang="en-US" i="1" dirty="0"/>
              <a:t> </a:t>
            </a:r>
            <a:r>
              <a:rPr lang="en-US" dirty="0"/>
              <a:t>and </a:t>
            </a:r>
            <a:r>
              <a:rPr lang="en-US" i="1" u="sng" dirty="0"/>
              <a:t>squib load</a:t>
            </a:r>
            <a:r>
              <a:rPr lang="en-US" dirty="0"/>
              <a:t>. If necessary, review the content on these malfunctions given in Lesson II. 	</a:t>
            </a:r>
          </a:p>
          <a:p>
            <a:endParaRPr lang="en-US" dirty="0"/>
          </a:p>
          <a:p>
            <a:endParaRPr lang="en-US" altLang="en-US" dirty="0"/>
          </a:p>
        </p:txBody>
      </p:sp>
      <p:sp>
        <p:nvSpPr>
          <p:cNvPr id="1597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111A2E-7CEE-4B00-AA24-C1800F3D8760}" type="slidenum">
              <a:rPr lang="en-US" altLang="en-US"/>
              <a:pPr>
                <a:spcBef>
                  <a:spcPct val="0"/>
                </a:spcBef>
              </a:pPr>
              <a:t>74</a:t>
            </a:fld>
            <a:endParaRPr lang="en-US" altLang="en-US"/>
          </a:p>
        </p:txBody>
      </p:sp>
    </p:spTree>
    <p:extLst>
      <p:ext uri="{BB962C8B-B14F-4D97-AF65-F5344CB8AC3E}">
        <p14:creationId xmlns:p14="http://schemas.microsoft.com/office/powerpoint/2010/main" val="12595347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shooter having any questions or problems during any of the range exercises should: </a:t>
            </a:r>
          </a:p>
          <a:p>
            <a:pPr marL="175376" indent="-175376">
              <a:buFont typeface="Arial" panose="020B0604020202020204" pitchFamily="34" charset="0"/>
              <a:buChar char="•"/>
            </a:pPr>
            <a:r>
              <a:rPr lang="en-US" dirty="0"/>
              <a:t>Stop firing immediately. </a:t>
            </a:r>
          </a:p>
          <a:p>
            <a:pPr marL="175376" indent="-175376">
              <a:buFont typeface="Arial" panose="020B0604020202020204" pitchFamily="34" charset="0"/>
              <a:buChar char="•"/>
            </a:pPr>
            <a:r>
              <a:rPr lang="en-US" dirty="0"/>
              <a:t>Keep the gun pointed downrange. </a:t>
            </a:r>
          </a:p>
          <a:p>
            <a:endParaRPr lang="en-US" dirty="0"/>
          </a:p>
          <a:p>
            <a:r>
              <a:rPr lang="en-US" b="1" u="sng" dirty="0"/>
              <a:t>Raise the non-shooting hand</a:t>
            </a:r>
            <a:r>
              <a:rPr lang="en-US" dirty="0"/>
              <a:t> to signify there is a problem. Range personnel will provide assistance. 	</a:t>
            </a:r>
          </a:p>
        </p:txBody>
      </p:sp>
      <p:sp>
        <p:nvSpPr>
          <p:cNvPr id="161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7F6AF-7638-42B7-8840-DB4AA14A0491}" type="slidenum">
              <a:rPr lang="en-US" altLang="en-US"/>
              <a:pPr>
                <a:spcBef>
                  <a:spcPct val="0"/>
                </a:spcBef>
              </a:pPr>
              <a:t>75</a:t>
            </a:fld>
            <a:endParaRPr lang="en-US" altLang="en-US"/>
          </a:p>
        </p:txBody>
      </p:sp>
    </p:spTree>
    <p:extLst>
      <p:ext uri="{BB962C8B-B14F-4D97-AF65-F5344CB8AC3E}">
        <p14:creationId xmlns:p14="http://schemas.microsoft.com/office/powerpoint/2010/main" val="5820645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Hygiene guidelines </a:t>
            </a:r>
            <a:r>
              <a:rPr lang="en-US" dirty="0"/>
              <a:t>	</a:t>
            </a:r>
          </a:p>
          <a:p>
            <a:r>
              <a:rPr lang="en-US" dirty="0"/>
              <a:t>Shooting or cleaning guns can expose a person to airborne lead particulate, powder residue, solvents, and other chemicals. Although casual exposure to these elements is minimal compared to daily activities and exposures (such as exposure to household chemicals), the shooter should still follow certain precautions: 	</a:t>
            </a:r>
          </a:p>
          <a:p>
            <a:endParaRPr lang="en-US" dirty="0"/>
          </a:p>
          <a:p>
            <a:pPr marL="175376" indent="-175376">
              <a:buFont typeface="Arial" panose="020B0604020202020204" pitchFamily="34" charset="0"/>
              <a:buChar char="•"/>
            </a:pPr>
            <a:r>
              <a:rPr lang="en-US" dirty="0"/>
              <a:t>Refrain from eating, drinking, smoking, or placing hands close to your mouth. </a:t>
            </a:r>
          </a:p>
          <a:p>
            <a:endParaRPr lang="en-US" dirty="0"/>
          </a:p>
          <a:p>
            <a:r>
              <a:rPr lang="en-US" dirty="0"/>
              <a:t>Keep your hands away from your face to prevent ingestion of lead particulate and chemical residues. This precaution includes refraining from applying lip balm or makeup. 	</a:t>
            </a:r>
          </a:p>
          <a:p>
            <a:endParaRPr lang="en-US" dirty="0"/>
          </a:p>
          <a:p>
            <a:pPr marL="175376" indent="-175376">
              <a:buFont typeface="Arial" panose="020B0604020202020204" pitchFamily="34" charset="0"/>
              <a:buChar char="•"/>
            </a:pPr>
            <a:r>
              <a:rPr lang="en-US" dirty="0"/>
              <a:t>After shooting or cleaning a gun, wash your hands and face thoroughly with soap and </a:t>
            </a:r>
            <a:r>
              <a:rPr lang="en-US" i="1" dirty="0"/>
              <a:t>cold </a:t>
            </a:r>
            <a:r>
              <a:rPr lang="en-US" dirty="0"/>
              <a:t>water prior to eating, drinking, smoking, or otherwise placing your hands near your mouth eyes or nose. (Cold water shrinks the pores in the skin, thus reducing the chance of absorption.) </a:t>
            </a:r>
          </a:p>
          <a:p>
            <a:r>
              <a:rPr lang="en-US" dirty="0"/>
              <a:t>	</a:t>
            </a:r>
          </a:p>
          <a:p>
            <a:endParaRPr lang="en-US" dirty="0"/>
          </a:p>
          <a:p>
            <a:pPr marL="175376" indent="-175376">
              <a:buFont typeface="Arial" panose="020B0604020202020204" pitchFamily="34" charset="0"/>
              <a:buChar char="•"/>
            </a:pPr>
            <a:r>
              <a:rPr lang="en-US" dirty="0"/>
              <a:t>Change and wash clothing as soon as possible after shooting or cleaning a gun so that possible exposure to lead particulate or solvent residue may be minimized. </a:t>
            </a:r>
          </a:p>
          <a:p>
            <a:endParaRPr lang="en-US" dirty="0"/>
          </a:p>
          <a:p>
            <a:r>
              <a:rPr lang="en-US" dirty="0"/>
              <a:t>The safety rules in this lesson apply to shooting rifles at the particular facility where this course is being conducted. Other facilities may have different rules and other activities—such as hunting and shooting other types of firearms—have additional rules and precautions. </a:t>
            </a:r>
          </a:p>
          <a:p>
            <a:endParaRPr lang="en-US" dirty="0"/>
          </a:p>
          <a:p>
            <a:r>
              <a:rPr lang="en-US" dirty="0"/>
              <a:t>Whenever visiting a new range, confer with the range personnel regarding range rules and procedures. 	</a:t>
            </a:r>
          </a:p>
          <a:p>
            <a:endParaRPr lang="en-US" altLang="en-US" dirty="0"/>
          </a:p>
        </p:txBody>
      </p:sp>
      <p:sp>
        <p:nvSpPr>
          <p:cNvPr id="163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A0387C-A938-4746-AD62-96B4047B75ED}" type="slidenum">
              <a:rPr lang="en-US" altLang="en-US"/>
              <a:pPr>
                <a:spcBef>
                  <a:spcPct val="0"/>
                </a:spcBef>
              </a:pPr>
              <a:t>76</a:t>
            </a:fld>
            <a:endParaRPr lang="en-US" altLang="en-US"/>
          </a:p>
        </p:txBody>
      </p:sp>
    </p:spTree>
    <p:extLst>
      <p:ext uri="{BB962C8B-B14F-4D97-AF65-F5344CB8AC3E}">
        <p14:creationId xmlns:p14="http://schemas.microsoft.com/office/powerpoint/2010/main" val="39066412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Site-specific range rules </a:t>
            </a:r>
          </a:p>
          <a:p>
            <a:pPr marL="467670" lvl="1" defTabSz="935340">
              <a:defRPr/>
            </a:pPr>
            <a:r>
              <a:rPr lang="en-US" dirty="0"/>
              <a:t>Review the range safety rules for the specific range that you are going to use. 	</a:t>
            </a:r>
          </a:p>
          <a:p>
            <a:endParaRPr lang="en-US" altLang="en-US" dirty="0"/>
          </a:p>
          <a:p>
            <a:r>
              <a:rPr lang="en-US" b="1" i="1" u="sng" dirty="0"/>
              <a:t>Range commands </a:t>
            </a:r>
          </a:p>
          <a:p>
            <a:pPr marL="467670" lvl="1" defTabSz="935340">
              <a:defRPr/>
            </a:pPr>
            <a:endParaRPr lang="en-US" dirty="0"/>
          </a:p>
          <a:p>
            <a:pPr marL="467670" lvl="1" defTabSz="935340">
              <a:defRPr/>
            </a:pPr>
            <a:r>
              <a:rPr lang="en-US" b="1" i="1" dirty="0"/>
              <a:t>Load </a:t>
            </a:r>
            <a:r>
              <a:rPr lang="en-US" dirty="0"/>
              <a:t>	</a:t>
            </a:r>
          </a:p>
          <a:p>
            <a:pPr marL="467670" lvl="1" defTabSz="935340">
              <a:defRPr/>
            </a:pPr>
            <a:r>
              <a:rPr lang="en-US" dirty="0"/>
              <a:t>On the “Load” command, the students may load their rifles. This command authorizes the students to load their rifles—nothing else. Students must still keep their fingers off the trigger. 	</a:t>
            </a:r>
          </a:p>
          <a:p>
            <a:pPr lvl="1"/>
            <a:endParaRPr lang="en-US" altLang="en-US" dirty="0"/>
          </a:p>
          <a:p>
            <a:pPr lvl="1"/>
            <a:r>
              <a:rPr lang="en-US" b="1" i="1" dirty="0"/>
              <a:t>Commence Firing</a:t>
            </a:r>
            <a:r>
              <a:rPr lang="en-US" dirty="0"/>
              <a:t> </a:t>
            </a:r>
          </a:p>
          <a:p>
            <a:pPr marL="467670" lvl="1" defTabSz="935340">
              <a:defRPr/>
            </a:pPr>
            <a:r>
              <a:rPr lang="en-US" dirty="0"/>
              <a:t>When the “Commence Firing” command is given, students may begin firing when they are ready. 	</a:t>
            </a:r>
          </a:p>
          <a:p>
            <a:pPr lvl="1"/>
            <a:endParaRPr lang="en-US" altLang="en-US" dirty="0"/>
          </a:p>
          <a:p>
            <a:pPr marL="467670" lvl="1" defTabSz="935340">
              <a:defRPr/>
            </a:pPr>
            <a:r>
              <a:rPr lang="en-US" b="1" i="1" dirty="0"/>
              <a:t>Cease Firing </a:t>
            </a:r>
            <a:r>
              <a:rPr lang="en-US" dirty="0"/>
              <a:t>	</a:t>
            </a:r>
          </a:p>
          <a:p>
            <a:pPr lvl="1"/>
            <a:r>
              <a:rPr lang="en-US" dirty="0"/>
              <a:t>When the “Cease Firing” command is given, all shooting must stop </a:t>
            </a:r>
            <a:r>
              <a:rPr lang="en-US" b="1" dirty="0"/>
              <a:t>immediately</a:t>
            </a:r>
            <a:r>
              <a:rPr lang="en-US" i="1" dirty="0"/>
              <a:t>. </a:t>
            </a:r>
            <a:r>
              <a:rPr lang="en-US" dirty="0"/>
              <a:t>Even a shooter who is in the process of squeezing the trigger must stop, remove his or her finger from the trigger while keeping the muzzle pointed in a safe direction, and wait for further instructions from the range officer. These instructions could include such commands as: </a:t>
            </a:r>
          </a:p>
          <a:p>
            <a:pPr lvl="1"/>
            <a:endParaRPr lang="en-US" b="1" dirty="0"/>
          </a:p>
          <a:p>
            <a:pPr marL="643046" lvl="1" indent="-175376">
              <a:buFont typeface="Arial" panose="020B0604020202020204" pitchFamily="34" charset="0"/>
              <a:buChar char="•"/>
            </a:pPr>
            <a:r>
              <a:rPr lang="en-US" b="1" dirty="0"/>
              <a:t>UNLOAD </a:t>
            </a:r>
            <a:endParaRPr lang="en-US" dirty="0"/>
          </a:p>
          <a:p>
            <a:pPr marL="643046" lvl="1" indent="-175376">
              <a:buFont typeface="Arial" panose="020B0604020202020204" pitchFamily="34" charset="0"/>
              <a:buChar char="•"/>
            </a:pPr>
            <a:r>
              <a:rPr lang="en-US" b="1" dirty="0"/>
              <a:t>MAGAZINES OUT </a:t>
            </a:r>
            <a:endParaRPr lang="en-US" dirty="0"/>
          </a:p>
          <a:p>
            <a:pPr marL="643046" lvl="1" indent="-175376">
              <a:buFont typeface="Arial" panose="020B0604020202020204" pitchFamily="34" charset="0"/>
              <a:buChar char="•"/>
            </a:pPr>
            <a:r>
              <a:rPr lang="en-US" b="1" dirty="0"/>
              <a:t>ACTIONS OPEN </a:t>
            </a:r>
            <a:endParaRPr lang="en-US" dirty="0"/>
          </a:p>
          <a:p>
            <a:pPr marL="643046" lvl="1" indent="-175376">
              <a:buFont typeface="Arial" panose="020B0604020202020204" pitchFamily="34" charset="0"/>
              <a:buChar char="•"/>
            </a:pPr>
            <a:r>
              <a:rPr lang="en-US" b="1" dirty="0"/>
              <a:t>GUNS ON THE BENCH </a:t>
            </a:r>
            <a:endParaRPr lang="en-US" dirty="0"/>
          </a:p>
          <a:p>
            <a:pPr lvl="1"/>
            <a:endParaRPr lang="en-US" dirty="0"/>
          </a:p>
          <a:p>
            <a:pPr lvl="1"/>
            <a:r>
              <a:rPr lang="en-US" dirty="0"/>
              <a:t>The “Cease firing” command can be used during normal range procedures or in an emergency situation. </a:t>
            </a:r>
          </a:p>
          <a:p>
            <a:pPr lvl="1"/>
            <a:endParaRPr lang="en-US" b="1" dirty="0"/>
          </a:p>
          <a:p>
            <a:pPr lvl="1"/>
            <a:r>
              <a:rPr lang="en-US" b="1" dirty="0"/>
              <a:t>The “Cease Firing” command is not restricted to use by the range officer. Anyone observing an unsafe situation may and should call “cease firing.” </a:t>
            </a:r>
            <a:r>
              <a:rPr lang="en-US" dirty="0"/>
              <a:t>	</a:t>
            </a:r>
          </a:p>
          <a:p>
            <a:pPr lvl="1"/>
            <a:endParaRPr lang="en-US" altLang="en-US" dirty="0"/>
          </a:p>
        </p:txBody>
      </p:sp>
      <p:sp>
        <p:nvSpPr>
          <p:cNvPr id="1658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222986-E993-4B59-B7CB-4DECFD608E89}" type="slidenum">
              <a:rPr lang="en-US" altLang="en-US"/>
              <a:pPr>
                <a:spcBef>
                  <a:spcPct val="0"/>
                </a:spcBef>
              </a:pPr>
              <a:t>77</a:t>
            </a:fld>
            <a:endParaRPr lang="en-US" altLang="en-US"/>
          </a:p>
        </p:txBody>
      </p:sp>
    </p:spTree>
    <p:extLst>
      <p:ext uri="{BB962C8B-B14F-4D97-AF65-F5344CB8AC3E}">
        <p14:creationId xmlns:p14="http://schemas.microsoft.com/office/powerpoint/2010/main" val="42533079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dirty="0"/>
              <a:t>The “Cease firing” command can be used during normal range procedures or in an emergency situation. </a:t>
            </a:r>
          </a:p>
          <a:p>
            <a:pPr lvl="1"/>
            <a:endParaRPr lang="en-US" b="1" dirty="0"/>
          </a:p>
          <a:p>
            <a:pPr lvl="1"/>
            <a:r>
              <a:rPr lang="en-US" b="1" dirty="0"/>
              <a:t>The “Cease Firing” command is not restricted to use by the range officer. Anyone observing an unsafe situation may and should call “cease firing.” </a:t>
            </a:r>
          </a:p>
          <a:p>
            <a:pPr lvl="1"/>
            <a:endParaRPr lang="en-US" altLang="en-US" b="1" dirty="0"/>
          </a:p>
          <a:p>
            <a:pPr lvl="1"/>
            <a:r>
              <a:rPr lang="en-US" b="1" u="sng" dirty="0"/>
              <a:t>Firearm Problems</a:t>
            </a:r>
            <a:r>
              <a:rPr lang="en-US" dirty="0"/>
              <a:t> </a:t>
            </a:r>
          </a:p>
          <a:p>
            <a:pPr marL="467670" lvl="1" defTabSz="935340">
              <a:defRPr/>
            </a:pPr>
            <a:r>
              <a:rPr lang="en-US" dirty="0"/>
              <a:t>A student who has any type of problem with his or her rifle should take the index finger off the trigger, keep the gun pointed in a safe direction, and raise the non-shooting hand for assistance from one of the range personnel. 	</a:t>
            </a:r>
          </a:p>
          <a:p>
            <a:pPr lvl="1"/>
            <a:endParaRPr lang="en-US" altLang="en-US" dirty="0"/>
          </a:p>
        </p:txBody>
      </p:sp>
      <p:sp>
        <p:nvSpPr>
          <p:cNvPr id="167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C08B73-9F97-436E-BFD3-3EBF8B2A7A1E}" type="slidenum">
              <a:rPr lang="en-US" altLang="en-US"/>
              <a:pPr>
                <a:spcBef>
                  <a:spcPct val="0"/>
                </a:spcBef>
              </a:pPr>
              <a:t>78</a:t>
            </a:fld>
            <a:endParaRPr lang="en-US" altLang="en-US"/>
          </a:p>
        </p:txBody>
      </p:sp>
    </p:spTree>
    <p:extLst>
      <p:ext uri="{BB962C8B-B14F-4D97-AF65-F5344CB8AC3E}">
        <p14:creationId xmlns:p14="http://schemas.microsoft.com/office/powerpoint/2010/main" val="34260118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Firing the First Shot</a:t>
            </a:r>
            <a:r>
              <a:rPr lang="en-US" dirty="0"/>
              <a:t> </a:t>
            </a:r>
          </a:p>
          <a:p>
            <a:pPr lvl="1"/>
            <a:r>
              <a:rPr lang="en-US" dirty="0"/>
              <a:t>Follow the step-by-step sequence outlined below. Benches/tables, chairs and sandbags or other appropriate solid supports should be in place. Coordinate these exercises with the  </a:t>
            </a:r>
            <a:r>
              <a:rPr lang="en-US" dirty="0" err="1"/>
              <a:t>Winchrster</a:t>
            </a:r>
            <a:r>
              <a:rPr lang="en-US" dirty="0"/>
              <a:t>/NRA Rifle Marksmanship Qualification Program. By doing so, the shooters will be on their way to earning the Pro-Marksman Award. </a:t>
            </a:r>
          </a:p>
          <a:p>
            <a:pPr lvl="1"/>
            <a:endParaRPr lang="en-US" dirty="0"/>
          </a:p>
          <a:p>
            <a:pPr lvl="1"/>
            <a:r>
              <a:rPr lang="en-US" dirty="0"/>
              <a:t>Targets should be paper with solid bullseyes without any scoring rings. Such targets can easily be made from scrap paper. Solid bullseyes with no scoring rings encourage shooters to focus on group size and placement rather than score. </a:t>
            </a:r>
          </a:p>
          <a:p>
            <a:pPr marL="1110716" lvl="2" indent="-175376">
              <a:buFont typeface="Arial" panose="020B0604020202020204" pitchFamily="34" charset="0"/>
              <a:buChar char="•"/>
            </a:pPr>
            <a:r>
              <a:rPr lang="en-US" dirty="0"/>
              <a:t>Rimfire rifle: 1-inch bullseye at 50 feet. </a:t>
            </a:r>
          </a:p>
          <a:p>
            <a:pPr marL="1110716" lvl="2" indent="-175376">
              <a:buFont typeface="Arial" panose="020B0604020202020204" pitchFamily="34" charset="0"/>
              <a:buChar char="•"/>
            </a:pPr>
            <a:endParaRPr lang="en-US" dirty="0"/>
          </a:p>
          <a:p>
            <a:pPr marL="1110716" lvl="2" indent="-175376">
              <a:buFont typeface="Arial" panose="020B0604020202020204" pitchFamily="34" charset="0"/>
              <a:buChar char="•"/>
            </a:pPr>
            <a:r>
              <a:rPr lang="en-US" dirty="0"/>
              <a:t>Centerfire rifle: 6-inch bullseye at 100 yards. </a:t>
            </a:r>
          </a:p>
          <a:p>
            <a:endParaRPr lang="en-US" dirty="0"/>
          </a:p>
          <a:p>
            <a:r>
              <a:rPr lang="en-US" dirty="0"/>
              <a:t>The rifle’s sights should be placed slightly off zero to allow shooters the opportunity to learn how to adjust the sights and center a group. </a:t>
            </a:r>
          </a:p>
          <a:p>
            <a:endParaRPr lang="en-US" dirty="0"/>
          </a:p>
          <a:p>
            <a:r>
              <a:rPr lang="en-US" dirty="0"/>
              <a:t>Instructors may wish to pair the students and use the coach/pupil training method explained in Appendix 3. 	</a:t>
            </a:r>
          </a:p>
        </p:txBody>
      </p:sp>
      <p:sp>
        <p:nvSpPr>
          <p:cNvPr id="169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6B09BE-189B-4830-A0A9-FC766A9D53F4}" type="slidenum">
              <a:rPr lang="en-US" altLang="en-US"/>
              <a:pPr>
                <a:spcBef>
                  <a:spcPct val="0"/>
                </a:spcBef>
              </a:pPr>
              <a:t>79</a:t>
            </a:fld>
            <a:endParaRPr lang="en-US" altLang="en-US"/>
          </a:p>
        </p:txBody>
      </p:sp>
    </p:spTree>
    <p:extLst>
      <p:ext uri="{BB962C8B-B14F-4D97-AF65-F5344CB8AC3E}">
        <p14:creationId xmlns:p14="http://schemas.microsoft.com/office/powerpoint/2010/main" val="39707374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Study the </a:t>
            </a:r>
            <a:r>
              <a:rPr lang="en-US" b="1" i="1" u="sng" dirty="0" err="1"/>
              <a:t>benchrest</a:t>
            </a:r>
            <a:r>
              <a:rPr lang="en-US" b="1" i="1" u="sng" dirty="0"/>
              <a:t> position</a:t>
            </a:r>
            <a:endParaRPr lang="en-US" u="sng" dirty="0"/>
          </a:p>
          <a:p>
            <a:endParaRPr lang="en-US" u="sng" dirty="0"/>
          </a:p>
          <a:p>
            <a:r>
              <a:rPr lang="en-US" dirty="0"/>
              <a:t>Study the characteristics of the </a:t>
            </a:r>
            <a:r>
              <a:rPr lang="en-US" dirty="0" err="1"/>
              <a:t>benchrest</a:t>
            </a:r>
            <a:r>
              <a:rPr lang="en-US" dirty="0"/>
              <a:t> position. </a:t>
            </a:r>
          </a:p>
          <a:p>
            <a:endParaRPr lang="en-US" dirty="0"/>
          </a:p>
          <a:p>
            <a:pPr lvl="1"/>
            <a:r>
              <a:rPr lang="en-US" b="1" u="sng" dirty="0"/>
              <a:t>Position of the body: </a:t>
            </a:r>
          </a:p>
          <a:p>
            <a:pPr marL="643046" lvl="1" indent="-175376">
              <a:buFont typeface="Arial" panose="020B0604020202020204" pitchFamily="34" charset="0"/>
              <a:buChar char="•"/>
            </a:pPr>
            <a:r>
              <a:rPr lang="en-US" dirty="0"/>
              <a:t>The body sits behind the bench facing the target </a:t>
            </a:r>
          </a:p>
          <a:p>
            <a:pPr marL="643046" lvl="1" indent="-175376">
              <a:buFont typeface="Arial" panose="020B0604020202020204" pitchFamily="34" charset="0"/>
              <a:buChar char="•"/>
            </a:pPr>
            <a:r>
              <a:rPr lang="en-US" dirty="0"/>
              <a:t>Both elbows rest on the bench </a:t>
            </a:r>
          </a:p>
          <a:p>
            <a:pPr marL="643046" lvl="1" indent="-175376">
              <a:buFont typeface="Arial" panose="020B0604020202020204" pitchFamily="34" charset="0"/>
              <a:buChar char="•"/>
            </a:pPr>
            <a:r>
              <a:rPr lang="en-US" dirty="0"/>
              <a:t>The support hand rests on the sandbag </a:t>
            </a:r>
          </a:p>
          <a:p>
            <a:pPr marL="643046" lvl="1" indent="-175376">
              <a:buFont typeface="Arial" panose="020B0604020202020204" pitchFamily="34" charset="0"/>
              <a:buChar char="•"/>
            </a:pPr>
            <a:r>
              <a:rPr lang="en-US" dirty="0"/>
              <a:t>The rifle lies in the support hand </a:t>
            </a:r>
          </a:p>
          <a:p>
            <a:pPr marL="643046" lvl="1" indent="-175376">
              <a:buFont typeface="Arial" panose="020B0604020202020204" pitchFamily="34" charset="0"/>
              <a:buChar char="•"/>
            </a:pPr>
            <a:r>
              <a:rPr lang="en-US" dirty="0"/>
              <a:t>The firing hand grasps the stock wrist or pistol grip </a:t>
            </a:r>
          </a:p>
          <a:p>
            <a:pPr marL="643046" lvl="1" indent="-175376">
              <a:buFont typeface="Arial" panose="020B0604020202020204" pitchFamily="34" charset="0"/>
              <a:buChar char="•"/>
            </a:pPr>
            <a:r>
              <a:rPr lang="en-US" dirty="0"/>
              <a:t>The head is erect </a:t>
            </a:r>
          </a:p>
          <a:p>
            <a:pPr lvl="1"/>
            <a:endParaRPr lang="en-US" dirty="0"/>
          </a:p>
          <a:p>
            <a:pPr lvl="1"/>
            <a:r>
              <a:rPr lang="en-US" b="1" u="sng" dirty="0"/>
              <a:t>Position of the rifle: </a:t>
            </a:r>
          </a:p>
          <a:p>
            <a:pPr marL="643046" lvl="1" indent="-175376">
              <a:buFont typeface="Arial" panose="020B0604020202020204" pitchFamily="34" charset="0"/>
              <a:buChar char="•"/>
            </a:pPr>
            <a:r>
              <a:rPr lang="en-US" dirty="0"/>
              <a:t>The butt of the stock is positioned against the shoulder so that the rifle sights are at eye level </a:t>
            </a:r>
          </a:p>
          <a:p>
            <a:r>
              <a:rPr lang="en-US" dirty="0"/>
              <a:t>	</a:t>
            </a:r>
          </a:p>
          <a:p>
            <a:endParaRPr lang="en-US" b="1" i="1" u="sng" dirty="0"/>
          </a:p>
        </p:txBody>
      </p:sp>
      <p:sp>
        <p:nvSpPr>
          <p:cNvPr id="172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3551C-402A-43CA-8F96-31642286228A}" type="slidenum">
              <a:rPr lang="en-US" altLang="en-US"/>
              <a:pPr>
                <a:spcBef>
                  <a:spcPct val="0"/>
                </a:spcBef>
              </a:pPr>
              <a:t>80</a:t>
            </a:fld>
            <a:endParaRPr lang="en-US" altLang="en-US"/>
          </a:p>
        </p:txBody>
      </p:sp>
    </p:spTree>
    <p:extLst>
      <p:ext uri="{BB962C8B-B14F-4D97-AF65-F5344CB8AC3E}">
        <p14:creationId xmlns:p14="http://schemas.microsoft.com/office/powerpoint/2010/main" val="9714363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Practice the  position without a rifle</a:t>
            </a:r>
          </a:p>
          <a:p>
            <a:pPr lvl="1"/>
            <a:r>
              <a:rPr lang="en-US" dirty="0"/>
              <a:t>Have the students focus on attaining a proper body position before adding the rifle. </a:t>
            </a:r>
          </a:p>
          <a:p>
            <a:pPr lvl="1"/>
            <a:r>
              <a:rPr lang="en-US" dirty="0"/>
              <a:t>Reaffirm eye dominance, using the eye dominance exercise described in </a:t>
            </a:r>
            <a:r>
              <a:rPr lang="en-US" i="1" dirty="0"/>
              <a:t>The NRA Guide to the Basics of Rifle Shooting </a:t>
            </a:r>
            <a:r>
              <a:rPr lang="en-US" dirty="0"/>
              <a:t>handbook. Establishing eye dominance is important because it determines which shoulder the gun butt should be placed against. 	</a:t>
            </a:r>
          </a:p>
          <a:p>
            <a:pPr lvl="1"/>
            <a:endParaRPr lang="en-US" altLang="en-US" dirty="0"/>
          </a:p>
          <a:p>
            <a:r>
              <a:rPr lang="en-US" b="1" i="1" u="sng" dirty="0"/>
              <a:t>Practice the position with the rifle</a:t>
            </a:r>
          </a:p>
          <a:p>
            <a:pPr lvl="1"/>
            <a:r>
              <a:rPr lang="en-US" dirty="0"/>
              <a:t>Have the students follow the following steps to assume the position with the rifle: </a:t>
            </a:r>
          </a:p>
          <a:p>
            <a:pPr marL="643046" lvl="1" indent="-175376">
              <a:buFont typeface="Arial" panose="020B0604020202020204" pitchFamily="34" charset="0"/>
              <a:buChar char="•"/>
            </a:pPr>
            <a:r>
              <a:rPr lang="en-US" dirty="0"/>
              <a:t>Take a seat at the bench facing the target. </a:t>
            </a:r>
          </a:p>
          <a:p>
            <a:pPr marL="643046" lvl="1" indent="-175376">
              <a:buFont typeface="Arial" panose="020B0604020202020204" pitchFamily="34" charset="0"/>
              <a:buChar char="•"/>
            </a:pPr>
            <a:r>
              <a:rPr lang="en-US" dirty="0"/>
              <a:t>Grasp rifle at the wrist or pistol grip with the firing hand, and positions elbows on the bench. </a:t>
            </a:r>
          </a:p>
          <a:p>
            <a:pPr marL="643046" lvl="1" indent="-175376">
              <a:buFont typeface="Arial" panose="020B0604020202020204" pitchFamily="34" charset="0"/>
              <a:buChar char="•"/>
            </a:pPr>
            <a:r>
              <a:rPr lang="en-US" dirty="0"/>
              <a:t>Lay the rifle across the support and rest this hand on the sandbag or other support. </a:t>
            </a:r>
          </a:p>
          <a:p>
            <a:pPr marL="643046" lvl="1" indent="-175376">
              <a:buFont typeface="Arial" panose="020B0604020202020204" pitchFamily="34" charset="0"/>
              <a:buChar char="•"/>
            </a:pPr>
            <a:r>
              <a:rPr lang="en-US" dirty="0"/>
              <a:t>Position the rifle against the face and shoulder so that the dominant eye can look through the sights comfortably and naturally. </a:t>
            </a:r>
          </a:p>
          <a:p>
            <a:endParaRPr lang="en-US" dirty="0"/>
          </a:p>
          <a:p>
            <a:r>
              <a:rPr lang="en-US" dirty="0"/>
              <a:t>**Allow adequate time for students to become familiar and comfortable with the position. 	</a:t>
            </a:r>
          </a:p>
          <a:p>
            <a:pPr lvl="1"/>
            <a:endParaRPr lang="en-US" altLang="en-US" dirty="0"/>
          </a:p>
          <a:p>
            <a:r>
              <a:rPr lang="en-US" b="1" i="1" u="sng" dirty="0"/>
              <a:t>Align position with target</a:t>
            </a:r>
            <a:r>
              <a:rPr lang="en-US" dirty="0"/>
              <a:t>’</a:t>
            </a:r>
          </a:p>
          <a:p>
            <a:pPr lvl="1"/>
            <a:r>
              <a:rPr lang="en-US" dirty="0"/>
              <a:t>Make sure that the students are positioned so that their rifles naturally point at the center of the target. </a:t>
            </a:r>
          </a:p>
          <a:p>
            <a:pPr marL="643046" lvl="1" indent="-175376">
              <a:buFont typeface="Arial" panose="020B0604020202020204" pitchFamily="34" charset="0"/>
              <a:buChar char="•"/>
            </a:pPr>
            <a:r>
              <a:rPr lang="en-US" dirty="0"/>
              <a:t>Vertical adjustments can be made by adjusting the height of the support. </a:t>
            </a:r>
          </a:p>
          <a:p>
            <a:pPr marL="643046" lvl="1" indent="-175376">
              <a:buFont typeface="Arial" panose="020B0604020202020204" pitchFamily="34" charset="0"/>
              <a:buChar char="•"/>
            </a:pPr>
            <a:r>
              <a:rPr lang="en-US" dirty="0"/>
              <a:t>Horizontal adjustments can be made by moving the support either left or right on the bench. </a:t>
            </a:r>
          </a:p>
          <a:p>
            <a:r>
              <a:rPr lang="en-US" dirty="0"/>
              <a:t>	</a:t>
            </a:r>
          </a:p>
          <a:p>
            <a:endParaRPr lang="en-US" dirty="0"/>
          </a:p>
          <a:p>
            <a:r>
              <a:rPr lang="en-US" b="1" i="1" u="sng" dirty="0"/>
              <a:t>Dry-practice the rifles at the target</a:t>
            </a:r>
            <a:endParaRPr lang="en-US" dirty="0"/>
          </a:p>
          <a:p>
            <a:pPr lvl="1"/>
            <a:r>
              <a:rPr lang="en-US" dirty="0"/>
              <a:t>Dry-fire the rifles at the target while applying the fundamentals: </a:t>
            </a:r>
          </a:p>
          <a:p>
            <a:pPr marL="643046" lvl="1" indent="-175376">
              <a:buFont typeface="Arial" panose="020B0604020202020204" pitchFamily="34" charset="0"/>
              <a:buChar char="•"/>
            </a:pPr>
            <a:r>
              <a:rPr lang="en-US" dirty="0"/>
              <a:t>Aiming </a:t>
            </a:r>
          </a:p>
          <a:p>
            <a:pPr marL="643046" lvl="1" indent="-175376">
              <a:buFont typeface="Arial" panose="020B0604020202020204" pitchFamily="34" charset="0"/>
              <a:buChar char="•"/>
            </a:pPr>
            <a:r>
              <a:rPr lang="en-US" dirty="0"/>
              <a:t>Hold control </a:t>
            </a:r>
          </a:p>
          <a:p>
            <a:pPr marL="643046" lvl="1" indent="-175376">
              <a:buFont typeface="Arial" panose="020B0604020202020204" pitchFamily="34" charset="0"/>
              <a:buChar char="•"/>
            </a:pPr>
            <a:r>
              <a:rPr lang="en-US" dirty="0"/>
              <a:t>Breath control </a:t>
            </a:r>
          </a:p>
          <a:p>
            <a:pPr marL="643046" lvl="1" indent="-175376">
              <a:buFont typeface="Arial" panose="020B0604020202020204" pitchFamily="34" charset="0"/>
              <a:buChar char="•"/>
            </a:pPr>
            <a:r>
              <a:rPr lang="en-US" dirty="0"/>
              <a:t>Trigger control </a:t>
            </a:r>
          </a:p>
          <a:p>
            <a:pPr marL="643046" lvl="1" indent="-175376">
              <a:buFont typeface="Arial" panose="020B0604020202020204" pitchFamily="34" charset="0"/>
              <a:buChar char="•"/>
            </a:pPr>
            <a:r>
              <a:rPr lang="en-US" dirty="0"/>
              <a:t>Follow-through </a:t>
            </a:r>
          </a:p>
          <a:p>
            <a:endParaRPr lang="en-US" dirty="0"/>
          </a:p>
          <a:p>
            <a:r>
              <a:rPr lang="en-US" dirty="0"/>
              <a:t>While the students practice shooting fundamentals by dry-firing their rifles, emphasize that they should concentrate on sight alignment and squeezing the trigger without disturbing the sights. </a:t>
            </a:r>
          </a:p>
          <a:p>
            <a:endParaRPr lang="en-US" dirty="0"/>
          </a:p>
          <a:p>
            <a:r>
              <a:rPr lang="en-US" dirty="0"/>
              <a:t>Dry-firing will familiarize the students with cocking and firing their rifles. Suggest that they use dry-fire practice at home. </a:t>
            </a:r>
          </a:p>
          <a:p>
            <a:endParaRPr lang="en-US" dirty="0"/>
          </a:p>
          <a:p>
            <a:r>
              <a:rPr lang="en-US" dirty="0"/>
              <a:t>The students must be able to execute the fundamentals of shooting during dry-firing before they are allowed to progress to live ammunition. 	</a:t>
            </a:r>
          </a:p>
          <a:p>
            <a:endParaRPr lang="en-US" dirty="0"/>
          </a:p>
          <a:p>
            <a:r>
              <a:rPr lang="en-US" b="1" i="1" u="sng" dirty="0"/>
              <a:t>Shoot at targets using live ammunition </a:t>
            </a:r>
          </a:p>
          <a:p>
            <a:pPr lvl="1"/>
            <a:r>
              <a:rPr lang="en-US" dirty="0"/>
              <a:t>Ensure that everyone on the range has eye and hearing protection. </a:t>
            </a:r>
          </a:p>
          <a:p>
            <a:pPr lvl="1"/>
            <a:r>
              <a:rPr lang="en-US" dirty="0"/>
              <a:t>Have students shoot live ammunition at the targets using single-shot and then multiple-shot exercises. Emphasize the importance of applying the shooting fundamentals every time they fire a shot. 	</a:t>
            </a:r>
          </a:p>
          <a:p>
            <a:pPr lvl="1"/>
            <a:r>
              <a:rPr lang="en-US" b="1" i="1" u="sng" dirty="0"/>
              <a:t>single-shot exercise </a:t>
            </a:r>
          </a:p>
          <a:p>
            <a:pPr marL="935340" lvl="2" defTabSz="935340">
              <a:defRPr/>
            </a:pPr>
            <a:r>
              <a:rPr lang="en-US" dirty="0"/>
              <a:t>Have the students load and fire only one cartridge at a time. Have them fire five times at a target, and have coaches evaluate the shooters. Perform this exercise at least twice, for a total of 10 shots.</a:t>
            </a:r>
          </a:p>
          <a:p>
            <a:pPr marL="935340" lvl="2" defTabSz="935340">
              <a:defRPr/>
            </a:pPr>
            <a:r>
              <a:rPr lang="en-US" dirty="0"/>
              <a:t>	</a:t>
            </a:r>
          </a:p>
          <a:p>
            <a:pPr marL="935340" lvl="2" defTabSz="935340">
              <a:defRPr/>
            </a:pPr>
            <a:r>
              <a:rPr lang="en-US" dirty="0"/>
              <a:t>Emphasize the importance of shooting small groups at the same location on the target rather than hitting the center of the bullseye. 	</a:t>
            </a:r>
          </a:p>
          <a:p>
            <a:pPr marL="935340" lvl="2" defTabSz="935340">
              <a:defRPr/>
            </a:pPr>
            <a:endParaRPr lang="en-US" dirty="0"/>
          </a:p>
          <a:p>
            <a:pPr lvl="1"/>
            <a:r>
              <a:rPr lang="en-US" b="1" i="1" u="sng" dirty="0"/>
              <a:t>five-shot exercise </a:t>
            </a:r>
          </a:p>
          <a:p>
            <a:pPr marL="935340" lvl="2" defTabSz="935340">
              <a:defRPr/>
            </a:pPr>
            <a:r>
              <a:rPr lang="en-US" dirty="0"/>
              <a:t>Have students load five rounds and fire at a target, at their own pace, to achieve a shot group. Be sure that the students rest between each shot. Use the coach/pupil method, and have the coaches evaluate the shooters after this five-shot string. Repeat the exercise at least once, and continue until you are satisfied with the students’ performance. 	</a:t>
            </a:r>
          </a:p>
          <a:p>
            <a:pPr marL="935340" lvl="2" defTabSz="935340">
              <a:defRPr/>
            </a:pPr>
            <a:endParaRPr lang="en-US" dirty="0"/>
          </a:p>
          <a:p>
            <a:endParaRPr lang="en-US" dirty="0"/>
          </a:p>
          <a:p>
            <a:endParaRPr lang="en-US" b="1" i="1" u="sng" dirty="0"/>
          </a:p>
          <a:p>
            <a:pPr lvl="1"/>
            <a:endParaRPr lang="en-US" altLang="en-US" dirty="0"/>
          </a:p>
        </p:txBody>
      </p:sp>
      <p:sp>
        <p:nvSpPr>
          <p:cNvPr id="174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1022FB-1008-47EC-BE5C-6B88C7229730}" type="slidenum">
              <a:rPr lang="en-US" altLang="en-US"/>
              <a:pPr>
                <a:spcBef>
                  <a:spcPct val="0"/>
                </a:spcBef>
              </a:pPr>
              <a:t>81</a:t>
            </a:fld>
            <a:endParaRPr lang="en-US" altLang="en-US"/>
          </a:p>
        </p:txBody>
      </p:sp>
    </p:spTree>
    <p:extLst>
      <p:ext uri="{BB962C8B-B14F-4D97-AF65-F5344CB8AC3E}">
        <p14:creationId xmlns:p14="http://schemas.microsoft.com/office/powerpoint/2010/main" val="38493770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Adjust the rear sight to center a group on the target </a:t>
            </a:r>
          </a:p>
          <a:p>
            <a:pPr marL="467670" lvl="1" defTabSz="935340">
              <a:defRPr/>
            </a:pPr>
            <a:r>
              <a:rPr lang="en-US" dirty="0"/>
              <a:t>Once the students are able to group their shots, instruct them how to make sight adjustments. Remind them to move the rear sight in the same direction that they want the hits on the target to move. Emphasize that the guns must be unloaded before any attempt is made to adjust the sights. 	</a:t>
            </a:r>
          </a:p>
          <a:p>
            <a:pPr marL="935340" lvl="2" defTabSz="935340">
              <a:defRPr/>
            </a:pPr>
            <a:endParaRPr lang="en-US" dirty="0"/>
          </a:p>
          <a:p>
            <a:r>
              <a:rPr lang="en-US" b="1" i="1" u="sng" dirty="0"/>
              <a:t>Continue firing five-shot groups from the bench </a:t>
            </a:r>
          </a:p>
          <a:p>
            <a:pPr lvl="1"/>
            <a:r>
              <a:rPr lang="en-US" dirty="0"/>
              <a:t>Continue to have the students load and fire five rounds from the bench. </a:t>
            </a:r>
          </a:p>
          <a:p>
            <a:pPr lvl="1"/>
            <a:endParaRPr lang="en-US" dirty="0"/>
          </a:p>
          <a:p>
            <a:pPr lvl="1"/>
            <a:r>
              <a:rPr lang="en-US" dirty="0"/>
              <a:t>The students should rest after each shot. Continue to make sight adjustments as necessary. </a:t>
            </a:r>
          </a:p>
          <a:p>
            <a:pPr lvl="1"/>
            <a:endParaRPr lang="en-US" dirty="0"/>
          </a:p>
          <a:p>
            <a:pPr lvl="1"/>
            <a:r>
              <a:rPr lang="en-US" dirty="0"/>
              <a:t>Remind the students that their eyes can focus on only one object at a time, and that (when using iron sights) the front sight should be in sharp focus, with the rear sight and target being less clear. </a:t>
            </a:r>
          </a:p>
          <a:p>
            <a:pPr lvl="1"/>
            <a:endParaRPr lang="en-US" dirty="0"/>
          </a:p>
          <a:p>
            <a:pPr lvl="1"/>
            <a:r>
              <a:rPr lang="en-US" dirty="0"/>
              <a:t>Repeat the exercise as necessary depending upon the time available and the number of students. 	</a:t>
            </a:r>
          </a:p>
          <a:p>
            <a:pPr lvl="1"/>
            <a:endParaRPr lang="en-US" dirty="0"/>
          </a:p>
          <a:p>
            <a:endParaRPr lang="en-US" altLang="en-US" dirty="0"/>
          </a:p>
        </p:txBody>
      </p:sp>
      <p:sp>
        <p:nvSpPr>
          <p:cNvPr id="176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EC5854-AC11-4E83-BC43-F188E3D953A4}" type="slidenum">
              <a:rPr lang="en-US" altLang="en-US"/>
              <a:pPr>
                <a:spcBef>
                  <a:spcPct val="0"/>
                </a:spcBef>
              </a:pPr>
              <a:t>82</a:t>
            </a:fld>
            <a:endParaRPr lang="en-US" altLang="en-US"/>
          </a:p>
        </p:txBody>
      </p:sp>
    </p:spTree>
    <p:extLst>
      <p:ext uri="{BB962C8B-B14F-4D97-AF65-F5344CB8AC3E}">
        <p14:creationId xmlns:p14="http://schemas.microsoft.com/office/powerpoint/2010/main" val="88316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Review the learning objectives for this lesson. </a:t>
            </a:r>
          </a:p>
          <a:p>
            <a:endParaRPr lang="en-US" b="1" dirty="0"/>
          </a:p>
          <a:p>
            <a:endParaRPr lang="en-US" b="1" dirty="0"/>
          </a:p>
          <a:p>
            <a:r>
              <a:rPr lang="en-US" b="1" dirty="0"/>
              <a:t>Learning Objectives:</a:t>
            </a:r>
            <a:endParaRPr lang="en-US" dirty="0"/>
          </a:p>
          <a:p>
            <a:r>
              <a:rPr lang="en-US" dirty="0"/>
              <a:t>As a result of their participation in this lesson, students will be able to:</a:t>
            </a:r>
          </a:p>
          <a:p>
            <a:r>
              <a:rPr lang="en-US" dirty="0"/>
              <a:t> </a:t>
            </a:r>
          </a:p>
          <a:p>
            <a:pPr marL="175376" indent="-175376">
              <a:buFont typeface="Arial" panose="020B0604020202020204" pitchFamily="34" charset="0"/>
              <a:buChar char="•"/>
            </a:pPr>
            <a:r>
              <a:rPr lang="en-US" dirty="0"/>
              <a:t>State the course goal and any special requirements for the lessons.</a:t>
            </a:r>
          </a:p>
          <a:p>
            <a:pPr marL="175376" indent="-175376">
              <a:buFont typeface="Arial" panose="020B0604020202020204" pitchFamily="34" charset="0"/>
              <a:buChar char="•"/>
            </a:pPr>
            <a:r>
              <a:rPr lang="en-US" dirty="0"/>
              <a:t>Identify the principal parts of a rifle and the types of rifle actions, and demonstrate how they function.</a:t>
            </a:r>
          </a:p>
          <a:p>
            <a:pPr marL="175376" indent="-175376">
              <a:buFont typeface="Arial" panose="020B0604020202020204" pitchFamily="34" charset="0"/>
              <a:buChar char="•"/>
            </a:pPr>
            <a:r>
              <a:rPr lang="en-US" dirty="0"/>
              <a:t>State, explain and apply the NRA Rules for Safe Gun Handling. </a:t>
            </a:r>
          </a:p>
          <a:p>
            <a:pPr marL="175376" indent="-175376">
              <a:buFont typeface="Arial" panose="020B0604020202020204" pitchFamily="34" charset="0"/>
              <a:buChar char="•"/>
            </a:pPr>
            <a:r>
              <a:rPr lang="en-US" dirty="0"/>
              <a:t>Demonstrate how to handle a rifle in a safe manner.</a:t>
            </a:r>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5EDF00-CBE7-4EDF-97E7-0D5D29C0B8A8}" type="slidenum">
              <a:rPr lang="en-US" altLang="en-US"/>
              <a:pPr>
                <a:spcBef>
                  <a:spcPct val="0"/>
                </a:spcBef>
              </a:pPr>
              <a:t>8</a:t>
            </a:fld>
            <a:endParaRPr lang="en-US" altLang="en-US" dirty="0"/>
          </a:p>
        </p:txBody>
      </p:sp>
    </p:spTree>
    <p:extLst>
      <p:ext uri="{BB962C8B-B14F-4D97-AF65-F5344CB8AC3E}">
        <p14:creationId xmlns:p14="http://schemas.microsoft.com/office/powerpoint/2010/main" val="16336947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Free Arm Standing Shooting Position </a:t>
            </a:r>
          </a:p>
          <a:p>
            <a:r>
              <a:rPr lang="en-US" dirty="0"/>
              <a:t>Demonstrate the free arm standing shooting position. </a:t>
            </a:r>
          </a:p>
          <a:p>
            <a:r>
              <a:rPr lang="en-US" dirty="0"/>
              <a:t>Have the students learn the position using the proper sequence of steps. 	</a:t>
            </a:r>
          </a:p>
          <a:p>
            <a:endParaRPr lang="en-US" dirty="0"/>
          </a:p>
          <a:p>
            <a:pPr defTabSz="935340">
              <a:defRPr/>
            </a:pPr>
            <a:r>
              <a:rPr lang="en-US" b="1" dirty="0"/>
              <a:t>1.  </a:t>
            </a:r>
            <a:r>
              <a:rPr lang="en-US" b="1" i="1" u="sng" dirty="0"/>
              <a:t>Study position </a:t>
            </a:r>
            <a:endParaRPr lang="en-US" dirty="0"/>
          </a:p>
          <a:p>
            <a:r>
              <a:rPr lang="en-US" dirty="0"/>
              <a:t>Demonstrate and describe the key points of the position, referring students to the pictures of the position in the handbook. </a:t>
            </a:r>
          </a:p>
          <a:p>
            <a:r>
              <a:rPr lang="en-US" dirty="0"/>
              <a:t>Position of the body: </a:t>
            </a:r>
          </a:p>
          <a:p>
            <a:pPr marL="175376" indent="-175376">
              <a:buFont typeface="Arial" panose="020B0604020202020204" pitchFamily="34" charset="0"/>
              <a:buChar char="•"/>
            </a:pPr>
            <a:r>
              <a:rPr lang="en-US" dirty="0"/>
              <a:t>Feet are shoulder width apart </a:t>
            </a:r>
          </a:p>
          <a:p>
            <a:pPr marL="175376" indent="-175376">
              <a:buFont typeface="Arial" panose="020B0604020202020204" pitchFamily="34" charset="0"/>
              <a:buChar char="•"/>
            </a:pPr>
            <a:r>
              <a:rPr lang="en-US" dirty="0"/>
              <a:t>Body at a right angle to the target </a:t>
            </a:r>
          </a:p>
          <a:p>
            <a:pPr marL="175376" indent="-175376">
              <a:buFont typeface="Arial" panose="020B0604020202020204" pitchFamily="34" charset="0"/>
              <a:buChar char="•"/>
            </a:pPr>
            <a:r>
              <a:rPr lang="en-US" dirty="0"/>
              <a:t>Body weight is distributed equally on both feet </a:t>
            </a:r>
          </a:p>
          <a:p>
            <a:pPr marL="175376" indent="-175376">
              <a:buFont typeface="Arial" panose="020B0604020202020204" pitchFamily="34" charset="0"/>
              <a:buChar char="•"/>
            </a:pPr>
            <a:r>
              <a:rPr lang="en-US" dirty="0"/>
              <a:t>Head and body are erect </a:t>
            </a:r>
          </a:p>
          <a:p>
            <a:pPr marL="175376" indent="-175376">
              <a:buFont typeface="Arial" panose="020B0604020202020204" pitchFamily="34" charset="0"/>
              <a:buChar char="•"/>
            </a:pPr>
            <a:r>
              <a:rPr lang="en-US" dirty="0"/>
              <a:t>Support arm is free from the body </a:t>
            </a:r>
          </a:p>
          <a:p>
            <a:pPr marL="175376" indent="-175376">
              <a:buFont typeface="Arial" panose="020B0604020202020204" pitchFamily="34" charset="0"/>
              <a:buChar char="•"/>
            </a:pPr>
            <a:r>
              <a:rPr lang="en-US" dirty="0"/>
              <a:t>Support hand is placed under the fore-end, supporting the weight of the rifle </a:t>
            </a:r>
          </a:p>
          <a:p>
            <a:pPr marL="175376" indent="-175376">
              <a:buFont typeface="Arial" panose="020B0604020202020204" pitchFamily="34" charset="0"/>
              <a:buChar char="•"/>
            </a:pPr>
            <a:r>
              <a:rPr lang="en-US" dirty="0"/>
              <a:t>The firing hand grasps the stock wrist or pistol grip </a:t>
            </a:r>
          </a:p>
          <a:p>
            <a:endParaRPr lang="en-US" dirty="0"/>
          </a:p>
          <a:p>
            <a:pPr lvl="1"/>
            <a:r>
              <a:rPr lang="en-US" b="1" i="1" dirty="0"/>
              <a:t>Position of the rifle: </a:t>
            </a:r>
          </a:p>
          <a:p>
            <a:pPr lvl="2"/>
            <a:r>
              <a:rPr lang="en-US" dirty="0"/>
              <a:t>The butt of the stock is positioned against the shoulder so that the rifle sights are at eye level </a:t>
            </a:r>
          </a:p>
          <a:p>
            <a:endParaRPr lang="en-US" dirty="0"/>
          </a:p>
          <a:p>
            <a:r>
              <a:rPr lang="en-US" dirty="0"/>
              <a:t>If necessary, the instructor or student coach can assist in supporting the rifle for the shooter as he or she assumes the position. The instructor should emphasize comfort, relaxation, balance, bone support and proper alignment with the target. 	</a:t>
            </a:r>
          </a:p>
          <a:p>
            <a:endParaRPr lang="en-US" dirty="0"/>
          </a:p>
          <a:p>
            <a:r>
              <a:rPr lang="en-US" b="1" dirty="0"/>
              <a:t>2.  </a:t>
            </a:r>
            <a:r>
              <a:rPr lang="en-US" b="1" i="1" u="sng" dirty="0"/>
              <a:t>Practice position without a rifle </a:t>
            </a:r>
          </a:p>
          <a:p>
            <a:pPr defTabSz="935340">
              <a:defRPr/>
            </a:pPr>
            <a:r>
              <a:rPr lang="en-US" dirty="0"/>
              <a:t>Assist students in achieving the proper foot, arm and body position without a rifle. 	</a:t>
            </a:r>
          </a:p>
          <a:p>
            <a:endParaRPr lang="en-US" b="1" i="1" u="sng" dirty="0"/>
          </a:p>
          <a:p>
            <a:endParaRPr lang="en-US" b="1" i="1" u="sng" dirty="0"/>
          </a:p>
          <a:p>
            <a:endParaRPr lang="en-US" dirty="0"/>
          </a:p>
          <a:p>
            <a:endParaRPr lang="en-US" dirty="0"/>
          </a:p>
          <a:p>
            <a:pPr defTabSz="935340">
              <a:defRPr/>
            </a:pPr>
            <a:endParaRPr lang="en-US" dirty="0"/>
          </a:p>
          <a:p>
            <a:endParaRPr lang="en-US" dirty="0"/>
          </a:p>
        </p:txBody>
      </p:sp>
      <p:sp>
        <p:nvSpPr>
          <p:cNvPr id="178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F680C6-41E7-432B-99DE-FF1490552704}" type="slidenum">
              <a:rPr lang="en-US" altLang="en-US"/>
              <a:pPr>
                <a:spcBef>
                  <a:spcPct val="0"/>
                </a:spcBef>
              </a:pPr>
              <a:t>83</a:t>
            </a:fld>
            <a:endParaRPr lang="en-US" altLang="en-US"/>
          </a:p>
        </p:txBody>
      </p:sp>
    </p:spTree>
    <p:extLst>
      <p:ext uri="{BB962C8B-B14F-4D97-AF65-F5344CB8AC3E}">
        <p14:creationId xmlns:p14="http://schemas.microsoft.com/office/powerpoint/2010/main" val="16190851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3.  </a:t>
            </a:r>
            <a:r>
              <a:rPr lang="en-US" b="1" i="1" u="sng" dirty="0"/>
              <a:t>Practice position with a rifle </a:t>
            </a:r>
          </a:p>
          <a:p>
            <a:r>
              <a:rPr lang="en-US" dirty="0"/>
              <a:t>Assist students in achieving the position with a rifle, using the following steps: </a:t>
            </a:r>
          </a:p>
          <a:p>
            <a:r>
              <a:rPr lang="en-US" dirty="0"/>
              <a:t>Hold rifle in both hands and move to the firing point </a:t>
            </a:r>
          </a:p>
          <a:p>
            <a:r>
              <a:rPr lang="en-US" dirty="0"/>
              <a:t>Turn body at a right angle to the target </a:t>
            </a:r>
          </a:p>
          <a:p>
            <a:r>
              <a:rPr lang="en-US" dirty="0"/>
              <a:t>Raise the rifle to eye level and position against the shoulder </a:t>
            </a:r>
          </a:p>
          <a:p>
            <a:endParaRPr lang="en-US" dirty="0"/>
          </a:p>
          <a:p>
            <a:r>
              <a:rPr lang="en-US" b="1" dirty="0"/>
              <a:t>4.  </a:t>
            </a:r>
            <a:r>
              <a:rPr lang="en-US" b="1" i="1" u="sng" dirty="0"/>
              <a:t>Align position with target </a:t>
            </a:r>
          </a:p>
          <a:p>
            <a:r>
              <a:rPr lang="en-US" dirty="0"/>
              <a:t>Make sure that each student’s position is such that the rifle is naturally aligned with the target. </a:t>
            </a:r>
          </a:p>
          <a:p>
            <a:r>
              <a:rPr lang="en-US" dirty="0"/>
              <a:t>Vertical adjustments can be made by simply lifting or lowering the rifle </a:t>
            </a:r>
          </a:p>
          <a:p>
            <a:r>
              <a:rPr lang="en-US" dirty="0"/>
              <a:t>Horizontal adjustments can be made by moving the feet to rotate the body </a:t>
            </a:r>
          </a:p>
          <a:p>
            <a:endParaRPr lang="en-US" dirty="0"/>
          </a:p>
          <a:p>
            <a:r>
              <a:rPr lang="en-US" b="1" dirty="0"/>
              <a:t>5.  </a:t>
            </a:r>
            <a:r>
              <a:rPr lang="en-US" b="1" i="1" u="sng" dirty="0"/>
              <a:t>Dry-fire rifle </a:t>
            </a:r>
            <a:r>
              <a:rPr lang="en-US" b="1" u="sng" dirty="0"/>
              <a:t>at target </a:t>
            </a:r>
          </a:p>
          <a:p>
            <a:r>
              <a:rPr lang="en-US" dirty="0"/>
              <a:t>Have students dry-fire their rifles at a target. Emphasize: </a:t>
            </a:r>
          </a:p>
          <a:p>
            <a:pPr marL="175376" indent="-175376">
              <a:buFont typeface="Arial" panose="020B0604020202020204" pitchFamily="34" charset="0"/>
              <a:buChar char="•"/>
            </a:pPr>
            <a:r>
              <a:rPr lang="en-US" dirty="0"/>
              <a:t>Sight alignment--aiming </a:t>
            </a:r>
          </a:p>
          <a:p>
            <a:pPr marL="175376" indent="-175376">
              <a:buFont typeface="Arial" panose="020B0604020202020204" pitchFamily="34" charset="0"/>
              <a:buChar char="•"/>
            </a:pPr>
            <a:r>
              <a:rPr lang="en-US" dirty="0"/>
              <a:t>Trigger squeeze—trigger control </a:t>
            </a:r>
          </a:p>
          <a:p>
            <a:endParaRPr lang="en-US" dirty="0"/>
          </a:p>
          <a:p>
            <a:r>
              <a:rPr lang="en-US" dirty="0"/>
              <a:t>Point out that nobody can hold a rifle perfectly still. The students must try to keep the sights aligned while maintaining a minimum arc of movement. 	</a:t>
            </a:r>
          </a:p>
          <a:p>
            <a:endParaRPr lang="en-US" dirty="0"/>
          </a:p>
          <a:p>
            <a:pPr defTabSz="935340">
              <a:defRPr/>
            </a:pPr>
            <a:r>
              <a:rPr lang="en-US" dirty="0"/>
              <a:t>Emphasize that the trigger should be squeezed straight to the rear, and that the hammer fall should be a surprise. 	</a:t>
            </a:r>
          </a:p>
          <a:p>
            <a:r>
              <a:rPr lang="en-US" dirty="0"/>
              <a:t>	</a:t>
            </a:r>
          </a:p>
          <a:p>
            <a:r>
              <a:rPr lang="en-US" b="1" dirty="0"/>
              <a:t>6.</a:t>
            </a:r>
            <a:r>
              <a:rPr lang="en-US" dirty="0"/>
              <a:t>  </a:t>
            </a:r>
            <a:r>
              <a:rPr lang="en-US" b="1" i="1" u="sng" dirty="0"/>
              <a:t>Single-shot exercise </a:t>
            </a:r>
          </a:p>
          <a:p>
            <a:r>
              <a:rPr lang="en-US" dirty="0"/>
              <a:t>Have the students load and fire one round at a time. Have the students fire five shots at a bullseye target. Be sure that the students rest between each shot. </a:t>
            </a:r>
          </a:p>
          <a:p>
            <a:endParaRPr lang="en-US" dirty="0"/>
          </a:p>
          <a:p>
            <a:r>
              <a:rPr lang="en-US" dirty="0"/>
              <a:t>If the free arm position is maintained for eight seconds or more without firing a shot, the shooter should remove the trigger finger from the trigger, keep the gun pointed it in a safe direction, and lower it or rest it on the bench before attempting another shot. </a:t>
            </a:r>
          </a:p>
          <a:p>
            <a:endParaRPr lang="en-US" dirty="0"/>
          </a:p>
          <a:p>
            <a:r>
              <a:rPr lang="en-US" dirty="0"/>
              <a:t>Using the coach/pupil method, have coaches evaluate the shooters. Repeat the exercise, for a total of ten shots. 	</a:t>
            </a:r>
          </a:p>
          <a:p>
            <a:r>
              <a:rPr lang="en-US" dirty="0"/>
              <a:t>	</a:t>
            </a:r>
          </a:p>
          <a:p>
            <a:pPr marL="233835" indent="-233835">
              <a:buAutoNum type="arabicPeriod" startAt="7"/>
            </a:pPr>
            <a:r>
              <a:rPr lang="en-US" b="1" i="1" u="sng" dirty="0"/>
              <a:t>Five-shot exercise</a:t>
            </a:r>
            <a:endParaRPr lang="en-US" dirty="0"/>
          </a:p>
          <a:p>
            <a:r>
              <a:rPr lang="en-US" dirty="0"/>
              <a:t>Have the students load five rounds and fire them, at their own pace, at bullseye targets. The students should rest between shots. </a:t>
            </a:r>
          </a:p>
          <a:p>
            <a:endParaRPr lang="en-US" dirty="0"/>
          </a:p>
          <a:p>
            <a:r>
              <a:rPr lang="en-US" dirty="0"/>
              <a:t>Using the coach/pupil method, have coaches evaluate the shooters. Repeat the exercise until you are satisfied with the students’ performance. 	</a:t>
            </a:r>
          </a:p>
          <a:p>
            <a:endParaRPr lang="en-US" altLang="en-US" dirty="0"/>
          </a:p>
        </p:txBody>
      </p:sp>
      <p:sp>
        <p:nvSpPr>
          <p:cNvPr id="180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7D5B69-1639-4EC7-88F8-2D1A2C0730DA}" type="slidenum">
              <a:rPr lang="en-US" altLang="en-US"/>
              <a:pPr>
                <a:spcBef>
                  <a:spcPct val="0"/>
                </a:spcBef>
              </a:pPr>
              <a:t>84</a:t>
            </a:fld>
            <a:endParaRPr lang="en-US" altLang="en-US"/>
          </a:p>
        </p:txBody>
      </p:sp>
    </p:spTree>
    <p:extLst>
      <p:ext uri="{BB962C8B-B14F-4D97-AF65-F5344CB8AC3E}">
        <p14:creationId xmlns:p14="http://schemas.microsoft.com/office/powerpoint/2010/main" val="41293434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Arm Rest Standing Shooting Position</a:t>
            </a:r>
          </a:p>
          <a:p>
            <a:r>
              <a:rPr lang="en-US" dirty="0"/>
              <a:t>Demonstrate the arm rest standing shooting position. </a:t>
            </a:r>
          </a:p>
          <a:p>
            <a:endParaRPr lang="en-US" dirty="0"/>
          </a:p>
          <a:p>
            <a:r>
              <a:rPr lang="en-US" dirty="0"/>
              <a:t>Have the students learn the position using the proper sequence of steps. 	</a:t>
            </a:r>
          </a:p>
          <a:p>
            <a:endParaRPr lang="en-US" i="1" dirty="0"/>
          </a:p>
          <a:p>
            <a:pPr defTabSz="935340">
              <a:defRPr/>
            </a:pPr>
            <a:r>
              <a:rPr lang="en-US" b="1" dirty="0"/>
              <a:t>1. </a:t>
            </a:r>
            <a:r>
              <a:rPr lang="en-US" b="1" i="1" u="sng" dirty="0"/>
              <a:t>Study position </a:t>
            </a:r>
            <a:r>
              <a:rPr lang="en-US" dirty="0"/>
              <a:t>	</a:t>
            </a:r>
          </a:p>
          <a:p>
            <a:r>
              <a:rPr lang="en-US" dirty="0"/>
              <a:t>Demonstrate and describe the key points of the position, referring students to the pictures of the position in the handbook. </a:t>
            </a:r>
          </a:p>
          <a:p>
            <a:pPr lvl="1"/>
            <a:r>
              <a:rPr lang="en-US" b="1" i="1" dirty="0"/>
              <a:t>Position of the body: </a:t>
            </a:r>
          </a:p>
          <a:p>
            <a:pPr marL="643046" lvl="1" indent="-175376">
              <a:buFont typeface="Arial" panose="020B0604020202020204" pitchFamily="34" charset="0"/>
              <a:buChar char="•"/>
            </a:pPr>
            <a:r>
              <a:rPr lang="en-US" dirty="0"/>
              <a:t>Feet are shoulder width apart </a:t>
            </a:r>
          </a:p>
          <a:p>
            <a:pPr marL="643046" lvl="1" indent="-175376">
              <a:buFont typeface="Arial" panose="020B0604020202020204" pitchFamily="34" charset="0"/>
              <a:buChar char="•"/>
            </a:pPr>
            <a:r>
              <a:rPr lang="en-US" dirty="0"/>
              <a:t>Body at a right angle to the target </a:t>
            </a:r>
          </a:p>
          <a:p>
            <a:pPr marL="643046" lvl="1" indent="-175376">
              <a:buFont typeface="Arial" panose="020B0604020202020204" pitchFamily="34" charset="0"/>
              <a:buChar char="•"/>
            </a:pPr>
            <a:r>
              <a:rPr lang="en-US" dirty="0"/>
              <a:t>Body weight is distributed equally on both feet </a:t>
            </a:r>
          </a:p>
          <a:p>
            <a:pPr marL="643046" lvl="1" indent="-175376">
              <a:buFont typeface="Arial" panose="020B0604020202020204" pitchFamily="34" charset="0"/>
              <a:buChar char="•"/>
            </a:pPr>
            <a:r>
              <a:rPr lang="en-US" dirty="0"/>
              <a:t>Body bends back at the waist, away from he rifle </a:t>
            </a:r>
          </a:p>
          <a:p>
            <a:pPr marL="643046" lvl="1" indent="-175376">
              <a:buFont typeface="Arial" panose="020B0604020202020204" pitchFamily="34" charset="0"/>
              <a:buChar char="•"/>
            </a:pPr>
            <a:r>
              <a:rPr lang="en-US" dirty="0"/>
              <a:t>Head is erect </a:t>
            </a:r>
          </a:p>
          <a:p>
            <a:pPr marL="643046" lvl="1" indent="-175376">
              <a:buFont typeface="Arial" panose="020B0604020202020204" pitchFamily="34" charset="0"/>
              <a:buChar char="•"/>
            </a:pPr>
            <a:r>
              <a:rPr lang="en-US" dirty="0"/>
              <a:t>Upper part of support arm rests on side or hip </a:t>
            </a:r>
          </a:p>
          <a:p>
            <a:pPr marL="643046" lvl="1" indent="-175376">
              <a:buFont typeface="Arial" panose="020B0604020202020204" pitchFamily="34" charset="0"/>
              <a:buChar char="•"/>
            </a:pPr>
            <a:r>
              <a:rPr lang="en-US" dirty="0"/>
              <a:t>Support hand is placed under the fore-end, supporting the weight of the rifle, with a straight wrist </a:t>
            </a:r>
          </a:p>
          <a:p>
            <a:pPr marL="643046" lvl="1" indent="-175376">
              <a:buFont typeface="Arial" panose="020B0604020202020204" pitchFamily="34" charset="0"/>
              <a:buChar char="•"/>
            </a:pPr>
            <a:r>
              <a:rPr lang="en-US" dirty="0"/>
              <a:t>The firing hand grasps the stock wrist or pistol grip </a:t>
            </a:r>
          </a:p>
          <a:p>
            <a:pPr marL="643046" lvl="1" indent="-175376">
              <a:buFont typeface="Arial" panose="020B0604020202020204" pitchFamily="34" charset="0"/>
              <a:buChar char="•"/>
            </a:pPr>
            <a:r>
              <a:rPr lang="en-US" dirty="0"/>
              <a:t>There are a number of ways of placing the support hand under the fore-end </a:t>
            </a:r>
          </a:p>
          <a:p>
            <a:endParaRPr lang="en-US" dirty="0"/>
          </a:p>
          <a:p>
            <a:pPr lvl="1"/>
            <a:r>
              <a:rPr lang="en-US" b="1" i="1" dirty="0"/>
              <a:t>Position of the rifle: </a:t>
            </a:r>
          </a:p>
          <a:p>
            <a:pPr marL="643046" lvl="1" indent="-175376">
              <a:buFont typeface="Arial" panose="020B0604020202020204" pitchFamily="34" charset="0"/>
              <a:buChar char="•"/>
            </a:pPr>
            <a:r>
              <a:rPr lang="en-US" dirty="0"/>
              <a:t>The butt of the stock is positioned against the shoulder so that the rifle sights are at eye level </a:t>
            </a:r>
          </a:p>
          <a:p>
            <a:endParaRPr lang="en-US" dirty="0"/>
          </a:p>
          <a:p>
            <a:r>
              <a:rPr lang="en-US" dirty="0"/>
              <a:t>If necessary, the instructor or student coach can assist in supporting the rifle for the shooter as he or she assumes the position. The instructor should emphasize comfort, relaxation, balance, bone support and proper alignment with the target. 	</a:t>
            </a:r>
          </a:p>
          <a:p>
            <a:endParaRPr lang="en-US" dirty="0"/>
          </a:p>
          <a:p>
            <a:r>
              <a:rPr lang="en-US" b="1" dirty="0"/>
              <a:t>2. </a:t>
            </a:r>
            <a:r>
              <a:rPr lang="en-US" b="1" i="1" u="sng" dirty="0"/>
              <a:t>Practice position without a rifle </a:t>
            </a:r>
          </a:p>
          <a:p>
            <a:pPr defTabSz="935340">
              <a:defRPr/>
            </a:pPr>
            <a:r>
              <a:rPr lang="en-US" dirty="0"/>
              <a:t>Assist students in achieving the proper foot, arm and body position without a rifle. 	</a:t>
            </a:r>
          </a:p>
          <a:p>
            <a:endParaRPr lang="en-US" dirty="0"/>
          </a:p>
          <a:p>
            <a:r>
              <a:rPr lang="en-US" dirty="0"/>
              <a:t>	</a:t>
            </a:r>
          </a:p>
          <a:p>
            <a:endParaRPr lang="en-US" i="1" dirty="0"/>
          </a:p>
        </p:txBody>
      </p:sp>
      <p:sp>
        <p:nvSpPr>
          <p:cNvPr id="182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A6534D-52FF-412D-9BE7-A9956EC84ACE}" type="slidenum">
              <a:rPr lang="en-US" altLang="en-US"/>
              <a:pPr>
                <a:spcBef>
                  <a:spcPct val="0"/>
                </a:spcBef>
              </a:pPr>
              <a:t>85</a:t>
            </a:fld>
            <a:endParaRPr lang="en-US" altLang="en-US"/>
          </a:p>
        </p:txBody>
      </p:sp>
    </p:spTree>
    <p:extLst>
      <p:ext uri="{BB962C8B-B14F-4D97-AF65-F5344CB8AC3E}">
        <p14:creationId xmlns:p14="http://schemas.microsoft.com/office/powerpoint/2010/main" val="27244416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3. </a:t>
            </a:r>
            <a:r>
              <a:rPr lang="en-US" b="1" i="1" u="sng" dirty="0"/>
              <a:t>Practice position with a rifle</a:t>
            </a:r>
          </a:p>
          <a:p>
            <a:pPr lvl="1"/>
            <a:r>
              <a:rPr lang="en-US" dirty="0"/>
              <a:t>Assist students in achieving the position with a rifle, using the following steps: </a:t>
            </a:r>
          </a:p>
          <a:p>
            <a:pPr marL="643046" lvl="1" indent="-175376">
              <a:buFont typeface="Arial" panose="020B0604020202020204" pitchFamily="34" charset="0"/>
              <a:buChar char="•"/>
            </a:pPr>
            <a:r>
              <a:rPr lang="en-US" dirty="0"/>
              <a:t>Hold rifle in both hands and move to the firing point </a:t>
            </a:r>
          </a:p>
          <a:p>
            <a:pPr marL="643046" lvl="1" indent="-175376">
              <a:buFont typeface="Arial" panose="020B0604020202020204" pitchFamily="34" charset="0"/>
              <a:buChar char="•"/>
            </a:pPr>
            <a:r>
              <a:rPr lang="en-US" dirty="0"/>
              <a:t>Turn body at a right angle to the target </a:t>
            </a:r>
          </a:p>
          <a:p>
            <a:pPr marL="643046" lvl="1" indent="-175376">
              <a:buFont typeface="Arial" panose="020B0604020202020204" pitchFamily="34" charset="0"/>
              <a:buChar char="•"/>
            </a:pPr>
            <a:r>
              <a:rPr lang="en-US" dirty="0"/>
              <a:t>Grasp fore-end between thumb and forefinger of support hand with wrist straight </a:t>
            </a:r>
          </a:p>
          <a:p>
            <a:pPr marL="643046" lvl="1" indent="-175376">
              <a:buFont typeface="Arial" panose="020B0604020202020204" pitchFamily="34" charset="0"/>
              <a:buChar char="•"/>
            </a:pPr>
            <a:r>
              <a:rPr lang="en-US" dirty="0"/>
              <a:t>Raise the rifle to eye level and position against the shoulder </a:t>
            </a:r>
          </a:p>
          <a:p>
            <a:r>
              <a:rPr lang="en-US" dirty="0"/>
              <a:t>	</a:t>
            </a:r>
          </a:p>
          <a:p>
            <a:r>
              <a:rPr lang="en-US" b="1" dirty="0"/>
              <a:t>4. </a:t>
            </a:r>
            <a:r>
              <a:rPr lang="en-US" b="1" i="1" u="sng" dirty="0"/>
              <a:t>Align position with target</a:t>
            </a:r>
          </a:p>
          <a:p>
            <a:pPr lvl="1"/>
            <a:r>
              <a:rPr lang="en-US" dirty="0"/>
              <a:t>Make sure that each student’s position is such that the rifle is naturally aligned with the target. </a:t>
            </a:r>
          </a:p>
          <a:p>
            <a:pPr marL="643046" lvl="1" indent="-175376">
              <a:buFont typeface="Arial" panose="020B0604020202020204" pitchFamily="34" charset="0"/>
              <a:buChar char="•"/>
            </a:pPr>
            <a:r>
              <a:rPr lang="en-US" dirty="0"/>
              <a:t>Vertical adjustments can be made by varying the position of the support arm against the body </a:t>
            </a:r>
          </a:p>
          <a:p>
            <a:pPr marL="643046" lvl="1" indent="-175376">
              <a:buFont typeface="Arial" panose="020B0604020202020204" pitchFamily="34" charset="0"/>
              <a:buChar char="•"/>
            </a:pPr>
            <a:r>
              <a:rPr lang="en-US" dirty="0"/>
              <a:t>Horizontal adjustments can be made by moving the feet to rotate the body </a:t>
            </a:r>
          </a:p>
          <a:p>
            <a:r>
              <a:rPr lang="en-US" dirty="0"/>
              <a:t>	</a:t>
            </a:r>
          </a:p>
          <a:p>
            <a:r>
              <a:rPr lang="en-US" b="1" dirty="0"/>
              <a:t>5. </a:t>
            </a:r>
            <a:r>
              <a:rPr lang="en-US" b="1" u="sng" dirty="0"/>
              <a:t>Dry-fire rifle at target</a:t>
            </a:r>
          </a:p>
          <a:p>
            <a:pPr lvl="1"/>
            <a:r>
              <a:rPr lang="en-US" dirty="0"/>
              <a:t>Have students dry-fire their rifles at a target. Emphasize: </a:t>
            </a:r>
          </a:p>
          <a:p>
            <a:pPr marL="643046" lvl="1" indent="-175376">
              <a:buFont typeface="Arial" panose="020B0604020202020204" pitchFamily="34" charset="0"/>
              <a:buChar char="•"/>
            </a:pPr>
            <a:r>
              <a:rPr lang="en-US" dirty="0"/>
              <a:t>Sight alignment--aiming </a:t>
            </a:r>
          </a:p>
          <a:p>
            <a:pPr marL="643046" lvl="1" indent="-175376">
              <a:buFont typeface="Arial" panose="020B0604020202020204" pitchFamily="34" charset="0"/>
              <a:buChar char="•"/>
            </a:pPr>
            <a:r>
              <a:rPr lang="en-US" dirty="0"/>
              <a:t>Trigger squeeze—trigger control </a:t>
            </a:r>
          </a:p>
          <a:p>
            <a:endParaRPr lang="en-US" dirty="0"/>
          </a:p>
          <a:p>
            <a:r>
              <a:rPr lang="en-US" dirty="0"/>
              <a:t>Point out that nobody can hold a rifle perfectly still. The students must try to keep the sights aligned while maintaining a minimum arc of movement. </a:t>
            </a:r>
          </a:p>
          <a:p>
            <a:endParaRPr lang="en-US" dirty="0"/>
          </a:p>
          <a:p>
            <a:r>
              <a:rPr lang="en-US" dirty="0"/>
              <a:t>Emphasize that the trigger should be squeezed straight to the rear, and that the hammer fall should be a surprise. </a:t>
            </a:r>
          </a:p>
          <a:p>
            <a:endParaRPr lang="en-US" dirty="0"/>
          </a:p>
          <a:p>
            <a:r>
              <a:rPr lang="en-US" b="1" dirty="0"/>
              <a:t>6. </a:t>
            </a:r>
            <a:r>
              <a:rPr lang="en-US" b="1" i="1" u="sng" dirty="0"/>
              <a:t>Single-shot exercise</a:t>
            </a:r>
          </a:p>
          <a:p>
            <a:pPr lvl="1"/>
            <a:r>
              <a:rPr lang="en-US" dirty="0"/>
              <a:t>Have the students load and fire one round at a time. Have the students fire five shots at a bullseye target. Be sure that the students rest between each shot. </a:t>
            </a:r>
          </a:p>
          <a:p>
            <a:pPr lvl="1"/>
            <a:endParaRPr lang="en-US" dirty="0"/>
          </a:p>
          <a:p>
            <a:pPr lvl="1"/>
            <a:r>
              <a:rPr lang="en-US" dirty="0"/>
              <a:t>If the free arm position is maintained for eight seconds or more without firing a shot, the shooter should remove the trigger finger from the trigger, keep the gun pointed it in a safe direction, and lower it or rest it on the bench before attempting another shot. </a:t>
            </a:r>
          </a:p>
          <a:p>
            <a:pPr lvl="1"/>
            <a:endParaRPr lang="en-US" dirty="0"/>
          </a:p>
          <a:p>
            <a:pPr lvl="1"/>
            <a:r>
              <a:rPr lang="en-US" dirty="0"/>
              <a:t>Using the coach/pupil method, have coaches evaluate the shooters. Repeat the exercise, for a total of ten shots.</a:t>
            </a:r>
          </a:p>
          <a:p>
            <a:endParaRPr lang="en-US" dirty="0"/>
          </a:p>
          <a:p>
            <a:r>
              <a:rPr lang="en-US" b="1" dirty="0"/>
              <a:t>7. </a:t>
            </a:r>
            <a:r>
              <a:rPr lang="en-US" b="1" i="1" u="sng" dirty="0"/>
              <a:t>Five-shot exercise</a:t>
            </a:r>
          </a:p>
          <a:p>
            <a:pPr lvl="1"/>
            <a:r>
              <a:rPr lang="en-US" dirty="0"/>
              <a:t>Have the students load five rounds and fire them, at their own pace, at bullseye targets. The students should rest between shots. </a:t>
            </a:r>
          </a:p>
          <a:p>
            <a:pPr lvl="1"/>
            <a:endParaRPr lang="en-US" dirty="0"/>
          </a:p>
          <a:p>
            <a:pPr lvl="1"/>
            <a:r>
              <a:rPr lang="en-US" dirty="0"/>
              <a:t>Using the coach/pupil method, have coaches evaluate the shooters. Repeat the exercise until you are satisfied with the students’ performance. 	</a:t>
            </a:r>
          </a:p>
          <a:p>
            <a:r>
              <a:rPr lang="en-US" dirty="0"/>
              <a:t>	</a:t>
            </a:r>
          </a:p>
          <a:p>
            <a:endParaRPr lang="en-US" dirty="0"/>
          </a:p>
        </p:txBody>
      </p:sp>
      <p:sp>
        <p:nvSpPr>
          <p:cNvPr id="184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716814-C6DC-4855-8C8C-74B82C0D2764}" type="slidenum">
              <a:rPr lang="en-US" altLang="en-US"/>
              <a:pPr>
                <a:spcBef>
                  <a:spcPct val="0"/>
                </a:spcBef>
              </a:pPr>
              <a:t>86</a:t>
            </a:fld>
            <a:endParaRPr lang="en-US" altLang="en-US"/>
          </a:p>
        </p:txBody>
      </p:sp>
    </p:spTree>
    <p:extLst>
      <p:ext uri="{BB962C8B-B14F-4D97-AF65-F5344CB8AC3E}">
        <p14:creationId xmlns:p14="http://schemas.microsoft.com/office/powerpoint/2010/main" val="22436977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Highlight the most important points of the lesson: </a:t>
            </a:r>
          </a:p>
          <a:p>
            <a:endParaRPr lang="en-US" b="1" i="1" u="sng" dirty="0"/>
          </a:p>
          <a:p>
            <a:pPr marL="175376" indent="-175376">
              <a:buFont typeface="Arial" panose="020B0604020202020204" pitchFamily="34" charset="0"/>
              <a:buChar char="•"/>
            </a:pPr>
            <a:r>
              <a:rPr lang="en-US" dirty="0"/>
              <a:t>Safely demonstrate the knowledge, skills and attitude necessary to assume the </a:t>
            </a:r>
            <a:r>
              <a:rPr lang="en-US" dirty="0" err="1"/>
              <a:t>benchrest</a:t>
            </a:r>
            <a:r>
              <a:rPr lang="en-US" dirty="0"/>
              <a:t> position with a rifle </a:t>
            </a:r>
          </a:p>
          <a:p>
            <a:pPr marL="175376" indent="-175376">
              <a:buFont typeface="Arial" panose="020B0604020202020204" pitchFamily="34" charset="0"/>
              <a:buChar char="•"/>
            </a:pPr>
            <a:r>
              <a:rPr lang="en-US" dirty="0"/>
              <a:t>Safely shoot a rifle from the </a:t>
            </a:r>
            <a:r>
              <a:rPr lang="en-US" dirty="0" err="1"/>
              <a:t>benchrest</a:t>
            </a:r>
            <a:r>
              <a:rPr lang="en-US" dirty="0"/>
              <a:t> position, using the fundamentals of rifle shooting at a target on a range </a:t>
            </a:r>
          </a:p>
          <a:p>
            <a:pPr marL="175376" indent="-175376">
              <a:buFont typeface="Arial" panose="020B0604020202020204" pitchFamily="34" charset="0"/>
              <a:buChar char="•"/>
            </a:pPr>
            <a:r>
              <a:rPr lang="en-US" dirty="0"/>
              <a:t>Safely demonstrate the knowledge, skills and attitude necessary to safely assume the free arm and arm rest standing shooting positions with a rifle </a:t>
            </a:r>
          </a:p>
          <a:p>
            <a:pPr marL="175376" indent="-175376">
              <a:buFont typeface="Arial" panose="020B0604020202020204" pitchFamily="34" charset="0"/>
              <a:buChar char="•"/>
            </a:pPr>
            <a:r>
              <a:rPr lang="en-US" dirty="0"/>
              <a:t>Safely shoot a rifle from the free arm and arm rest standing shooting positions, using the fundamentals of rifle shooting, at a target on a range </a:t>
            </a:r>
          </a:p>
          <a:p>
            <a:r>
              <a:rPr lang="en-US" dirty="0"/>
              <a:t>	</a:t>
            </a:r>
          </a:p>
          <a:p>
            <a:endParaRPr lang="en-US" altLang="en-US" dirty="0"/>
          </a:p>
        </p:txBody>
      </p:sp>
      <p:sp>
        <p:nvSpPr>
          <p:cNvPr id="1863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44CF8C-84FA-41A9-A827-CCAA2A6374A5}" type="slidenum">
              <a:rPr lang="en-US" altLang="en-US"/>
              <a:pPr>
                <a:spcBef>
                  <a:spcPct val="0"/>
                </a:spcBef>
              </a:pPr>
              <a:t>88</a:t>
            </a:fld>
            <a:endParaRPr lang="en-US" altLang="en-US"/>
          </a:p>
        </p:txBody>
      </p:sp>
    </p:spTree>
    <p:extLst>
      <p:ext uri="{BB962C8B-B14F-4D97-AF65-F5344CB8AC3E}">
        <p14:creationId xmlns:p14="http://schemas.microsoft.com/office/powerpoint/2010/main" val="749786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 	</a:t>
            </a:r>
          </a:p>
          <a:p>
            <a:endParaRPr lang="en-US" dirty="0"/>
          </a:p>
          <a:p>
            <a:pPr defTabSz="935340">
              <a:defRPr/>
            </a:pPr>
            <a:r>
              <a:rPr lang="en-US" dirty="0"/>
              <a:t>Preview the next lesson briefly.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89</a:t>
            </a:fld>
            <a:endParaRPr lang="en-US" altLang="en-US"/>
          </a:p>
        </p:txBody>
      </p:sp>
    </p:spTree>
    <p:extLst>
      <p:ext uri="{BB962C8B-B14F-4D97-AF65-F5344CB8AC3E}">
        <p14:creationId xmlns:p14="http://schemas.microsoft.com/office/powerpoint/2010/main" val="41162773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1 hour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r>
              <a:rPr lang="en-US" sz="1200" b="0" i="0" u="none" strike="noStrike" kern="1200" baseline="0" dirty="0">
                <a:solidFill>
                  <a:schemeClr val="tx1"/>
                </a:solidFill>
                <a:latin typeface="Arial" panose="020B0604020202020204" pitchFamily="34" charset="0"/>
                <a:ea typeface="+mn-ea"/>
                <a:cs typeface="+mn-cs"/>
              </a:rPr>
              <a: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Eye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Targets used in Lesson III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Cleaning equipment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90</a:t>
            </a:fld>
            <a:endParaRPr lang="en-US" altLang="en-US"/>
          </a:p>
        </p:txBody>
      </p:sp>
    </p:spTree>
    <p:extLst>
      <p:ext uri="{BB962C8B-B14F-4D97-AF65-F5344CB8AC3E}">
        <p14:creationId xmlns:p14="http://schemas.microsoft.com/office/powerpoint/2010/main" val="19834951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State the learning objectives for this lesson. 	</a:t>
            </a:r>
          </a:p>
          <a:p>
            <a:endParaRPr lang="en-US" altLang="en-US" dirty="0"/>
          </a:p>
        </p:txBody>
      </p:sp>
      <p:sp>
        <p:nvSpPr>
          <p:cNvPr id="191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D4FAC4-5EFD-49F1-BA30-32CEA609D7E4}" type="slidenum">
              <a:rPr lang="en-US" altLang="en-US"/>
              <a:pPr>
                <a:spcBef>
                  <a:spcPct val="0"/>
                </a:spcBef>
              </a:pPr>
              <a:t>91</a:t>
            </a:fld>
            <a:endParaRPr lang="en-US" altLang="en-US"/>
          </a:p>
        </p:txBody>
      </p:sp>
    </p:spTree>
    <p:extLst>
      <p:ext uri="{BB962C8B-B14F-4D97-AF65-F5344CB8AC3E}">
        <p14:creationId xmlns:p14="http://schemas.microsoft.com/office/powerpoint/2010/main" val="10887762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the following about scoring targets: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Hits outside the scoring rings have a value of zero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Hits that are completely or partially inside a scoring ring receive that ring’s value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 hit that touches a scoring ring receives that ring’s value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Demonstrate as necessary with fired targets. 	</a:t>
            </a:r>
          </a:p>
          <a:p>
            <a:endParaRPr lang="en-US" altLang="en-US" dirty="0"/>
          </a:p>
        </p:txBody>
      </p:sp>
      <p:sp>
        <p:nvSpPr>
          <p:cNvPr id="193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EC29AB-15AD-4FEE-870F-3507A13AA6FE}" type="slidenum">
              <a:rPr lang="en-US" altLang="en-US"/>
              <a:pPr>
                <a:spcBef>
                  <a:spcPct val="0"/>
                </a:spcBef>
              </a:pPr>
              <a:t>92</a:t>
            </a:fld>
            <a:endParaRPr lang="en-US" altLang="en-US"/>
          </a:p>
        </p:txBody>
      </p:sp>
    </p:spTree>
    <p:extLst>
      <p:ext uri="{BB962C8B-B14F-4D97-AF65-F5344CB8AC3E}">
        <p14:creationId xmlns:p14="http://schemas.microsoft.com/office/powerpoint/2010/main" val="23937711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Emphasize that it is critical for students to know the laws in their jurisdiction regarding the purchase, ownership, use, possession and carrying of a rifle. Penalties for violation of firearms laws can be severe. </a:t>
            </a:r>
          </a:p>
        </p:txBody>
      </p:sp>
      <p:sp>
        <p:nvSpPr>
          <p:cNvPr id="195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59DC6C-847B-4706-841F-E71C6AD3E498}" type="slidenum">
              <a:rPr lang="en-US" altLang="en-US"/>
              <a:pPr>
                <a:spcBef>
                  <a:spcPct val="0"/>
                </a:spcBef>
              </a:pPr>
              <a:t>93</a:t>
            </a:fld>
            <a:endParaRPr lang="en-US" altLang="en-US"/>
          </a:p>
        </p:txBody>
      </p:sp>
    </p:spTree>
    <p:extLst>
      <p:ext uri="{BB962C8B-B14F-4D97-AF65-F5344CB8AC3E}">
        <p14:creationId xmlns:p14="http://schemas.microsoft.com/office/powerpoint/2010/main" val="2085263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1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F63844-74BF-47A8-8349-9F6EF37D497E}" type="slidenum">
              <a:rPr lang="en-US" altLang="en-US"/>
              <a:pPr>
                <a:spcBef>
                  <a:spcPct val="0"/>
                </a:spcBef>
              </a:pPr>
              <a:t>9</a:t>
            </a:fld>
            <a:endParaRPr lang="en-US" altLang="en-US" dirty="0"/>
          </a:p>
        </p:txBody>
      </p:sp>
    </p:spTree>
    <p:extLst>
      <p:ext uri="{BB962C8B-B14F-4D97-AF65-F5344CB8AC3E}">
        <p14:creationId xmlns:p14="http://schemas.microsoft.com/office/powerpoint/2010/main" val="39981297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There are three basic types of rifles: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Air rifles</a:t>
            </a:r>
            <a:r>
              <a:rPr lang="en-US" sz="1200" b="0" i="0" u="none" strike="noStrike" kern="1200" baseline="0" dirty="0">
                <a:solidFill>
                  <a:schemeClr val="tx1"/>
                </a:solidFill>
                <a:latin typeface="Arial" panose="020B0604020202020204" pitchFamily="34" charset="0"/>
                <a:ea typeface="+mn-ea"/>
                <a:cs typeface="+mn-cs"/>
              </a:rPr>
              <a:t>—provide opportunities for practice at home (the same safety rules apply to air rifles)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Rimfire rifles</a:t>
            </a:r>
            <a:r>
              <a:rPr lang="en-US" sz="1200" b="0" i="0" u="none" strike="noStrike" kern="1200" baseline="0" dirty="0">
                <a:solidFill>
                  <a:schemeClr val="tx1"/>
                </a:solidFill>
                <a:latin typeface="Arial" panose="020B0604020202020204" pitchFamily="34" charset="0"/>
                <a:ea typeface="+mn-ea"/>
                <a:cs typeface="+mn-cs"/>
              </a:rPr>
              <a:t>—have low recoil and use inexpensive ammunition; good for recreational shooting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Center-fire rifles</a:t>
            </a:r>
            <a:r>
              <a:rPr lang="en-US" sz="1200" b="0" i="0" u="none" strike="noStrike" kern="1200" baseline="0" dirty="0">
                <a:solidFill>
                  <a:schemeClr val="tx1"/>
                </a:solidFill>
                <a:latin typeface="Arial" panose="020B0604020202020204" pitchFamily="34" charset="0"/>
                <a:ea typeface="+mn-ea"/>
                <a:cs typeface="+mn-cs"/>
              </a:rPr>
              <a:t>—available in a variety of calibers, making them useful for hunting, competition, home defense and more.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195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59DC6C-847B-4706-841F-E71C6AD3E498}" type="slidenum">
              <a:rPr lang="en-US" altLang="en-US"/>
              <a:pPr>
                <a:spcBef>
                  <a:spcPct val="0"/>
                </a:spcBef>
              </a:pPr>
              <a:t>94</a:t>
            </a:fld>
            <a:endParaRPr lang="en-US" altLang="en-US"/>
          </a:p>
        </p:txBody>
      </p:sp>
    </p:spTree>
    <p:extLst>
      <p:ext uri="{BB962C8B-B14F-4D97-AF65-F5344CB8AC3E}">
        <p14:creationId xmlns:p14="http://schemas.microsoft.com/office/powerpoint/2010/main" val="25218509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Factors that should be considered when considering the purchase of a rifle include: </a:t>
            </a:r>
          </a:p>
          <a:p>
            <a:r>
              <a:rPr lang="en-US" sz="1200" b="0" i="0" u="none" strike="noStrike" kern="1200" baseline="0" dirty="0">
                <a:solidFill>
                  <a:schemeClr val="tx1"/>
                </a:solidFill>
                <a:latin typeface="Arial" panose="020B0604020202020204" pitchFamily="34" charset="0"/>
                <a:ea typeface="+mn-ea"/>
                <a:cs typeface="+mn-cs"/>
              </a:rPr>
              <a:t> Intended use of the rifle </a:t>
            </a:r>
          </a:p>
          <a:p>
            <a:r>
              <a:rPr lang="en-US" sz="1200" b="0" i="0" u="none" strike="noStrike" kern="1200" baseline="0" dirty="0">
                <a:solidFill>
                  <a:schemeClr val="tx1"/>
                </a:solidFill>
                <a:latin typeface="Arial" panose="020B0604020202020204" pitchFamily="34" charset="0"/>
                <a:ea typeface="+mn-ea"/>
                <a:cs typeface="+mn-cs"/>
              </a:rPr>
              <a:t> Price and budget </a:t>
            </a:r>
          </a:p>
          <a:p>
            <a:r>
              <a:rPr lang="en-US" sz="1200" b="0" i="0" u="none" strike="noStrike" kern="1200" baseline="0" dirty="0">
                <a:solidFill>
                  <a:schemeClr val="tx1"/>
                </a:solidFill>
                <a:latin typeface="Arial" panose="020B0604020202020204" pitchFamily="34" charset="0"/>
                <a:ea typeface="+mn-ea"/>
                <a:cs typeface="+mn-cs"/>
              </a:rPr>
              <a:t> Availability and price of ammunition </a:t>
            </a:r>
          </a:p>
          <a:p>
            <a:r>
              <a:rPr lang="en-US" sz="1200" b="0" i="0" u="none" strike="noStrike" kern="1200" baseline="0" dirty="0">
                <a:solidFill>
                  <a:schemeClr val="tx1"/>
                </a:solidFill>
                <a:latin typeface="Arial" panose="020B0604020202020204" pitchFamily="34" charset="0"/>
                <a:ea typeface="+mn-ea"/>
                <a:cs typeface="+mn-cs"/>
              </a:rPr>
              <a:t> Rifle fit and ergonomics </a:t>
            </a:r>
          </a:p>
          <a:p>
            <a:r>
              <a:rPr lang="en-US" sz="1200" b="0" i="0" u="none" strike="noStrike" kern="1200" baseline="0" dirty="0">
                <a:solidFill>
                  <a:schemeClr val="tx1"/>
                </a:solidFill>
                <a:latin typeface="Arial" panose="020B0604020202020204" pitchFamily="34" charset="0"/>
                <a:ea typeface="+mn-ea"/>
                <a:cs typeface="+mn-cs"/>
              </a:rPr>
              <a:t> Size/weight </a:t>
            </a:r>
          </a:p>
          <a:p>
            <a:r>
              <a:rPr lang="en-US" sz="1200" b="0" i="0" u="none" strike="noStrike" kern="1200" baseline="0" dirty="0">
                <a:solidFill>
                  <a:schemeClr val="tx1"/>
                </a:solidFill>
                <a:latin typeface="Arial" panose="020B0604020202020204" pitchFamily="34" charset="0"/>
                <a:ea typeface="+mn-ea"/>
                <a:cs typeface="+mn-cs"/>
              </a:rPr>
              <a:t> Recoil </a:t>
            </a:r>
          </a:p>
          <a:p>
            <a:endParaRPr lang="en-US" altLang="en-US" dirty="0"/>
          </a:p>
        </p:txBody>
      </p:sp>
      <p:sp>
        <p:nvSpPr>
          <p:cNvPr id="197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53F128-D989-4D51-BB78-0A7CCD91A5AD}" type="slidenum">
              <a:rPr lang="en-US" altLang="en-US"/>
              <a:pPr>
                <a:spcBef>
                  <a:spcPct val="0"/>
                </a:spcBef>
              </a:pPr>
              <a:t>95</a:t>
            </a:fld>
            <a:endParaRPr lang="en-US" altLang="en-US"/>
          </a:p>
        </p:txBody>
      </p:sp>
    </p:spTree>
    <p:extLst>
      <p:ext uri="{BB962C8B-B14F-4D97-AF65-F5344CB8AC3E}">
        <p14:creationId xmlns:p14="http://schemas.microsoft.com/office/powerpoint/2010/main" val="15254434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1" u="sng" strike="noStrike" kern="1200" baseline="0" dirty="0">
                <a:solidFill>
                  <a:schemeClr val="tx1"/>
                </a:solidFill>
                <a:latin typeface="Arial" panose="020B0604020202020204" pitchFamily="34" charset="0"/>
                <a:ea typeface="+mn-ea"/>
                <a:cs typeface="+mn-cs"/>
              </a:rPr>
              <a:t>Continued…</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Factors that should be considered when considering the purchase of a rifle include: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 Simplicity of operation and ease of cleaning </a:t>
            </a:r>
          </a:p>
          <a:p>
            <a:r>
              <a:rPr lang="en-US" sz="1200" b="0" i="0" u="none" strike="noStrike" kern="1200" baseline="0" dirty="0">
                <a:solidFill>
                  <a:schemeClr val="tx1"/>
                </a:solidFill>
                <a:latin typeface="Arial" panose="020B0604020202020204" pitchFamily="34" charset="0"/>
                <a:ea typeface="+mn-ea"/>
                <a:cs typeface="+mn-cs"/>
              </a:rPr>
              <a:t> Reputation of manufacturer </a:t>
            </a:r>
          </a:p>
          <a:p>
            <a:r>
              <a:rPr lang="en-US" sz="1200" b="0" i="0" u="none" strike="noStrike" kern="1200" baseline="0" dirty="0">
                <a:solidFill>
                  <a:schemeClr val="tx1"/>
                </a:solidFill>
                <a:latin typeface="Arial" panose="020B0604020202020204" pitchFamily="34" charset="0"/>
                <a:ea typeface="+mn-ea"/>
                <a:cs typeface="+mn-cs"/>
              </a:rPr>
              <a:t> Reliability record of the make and model </a:t>
            </a:r>
          </a:p>
          <a:p>
            <a:r>
              <a:rPr lang="en-US" sz="1200" b="0" i="0" u="none" strike="noStrike" kern="1200" baseline="0" dirty="0">
                <a:solidFill>
                  <a:schemeClr val="tx1"/>
                </a:solidFill>
                <a:latin typeface="Arial" panose="020B0604020202020204" pitchFamily="34" charset="0"/>
                <a:ea typeface="+mn-ea"/>
                <a:cs typeface="+mn-cs"/>
              </a:rPr>
              <a:t> Warranty or guarantee </a:t>
            </a:r>
          </a:p>
          <a:p>
            <a:r>
              <a:rPr lang="en-US" sz="1200" b="0" i="0" u="none" strike="noStrike" kern="1200" baseline="0" dirty="0">
                <a:solidFill>
                  <a:schemeClr val="tx1"/>
                </a:solidFill>
                <a:latin typeface="Arial" panose="020B0604020202020204" pitchFamily="34" charset="0"/>
                <a:ea typeface="+mn-ea"/>
                <a:cs typeface="+mn-cs"/>
              </a:rPr>
              <a:t> Availability of repair or aftermarket parts </a:t>
            </a:r>
          </a:p>
          <a:p>
            <a:r>
              <a:rPr lang="en-US" sz="1200" b="0" i="0" u="none" strike="noStrike" kern="1200" baseline="0" dirty="0">
                <a:solidFill>
                  <a:schemeClr val="tx1"/>
                </a:solidFill>
                <a:latin typeface="Arial" panose="020B0604020202020204" pitchFamily="34" charset="0"/>
                <a:ea typeface="+mn-ea"/>
                <a:cs typeface="+mn-cs"/>
              </a:rPr>
              <a:t> Safety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197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53F128-D989-4D51-BB78-0A7CCD91A5AD}" type="slidenum">
              <a:rPr lang="en-US" altLang="en-US"/>
              <a:pPr>
                <a:spcBef>
                  <a:spcPct val="0"/>
                </a:spcBef>
              </a:pPr>
              <a:t>96</a:t>
            </a:fld>
            <a:endParaRPr lang="en-US" altLang="en-US"/>
          </a:p>
        </p:txBody>
      </p:sp>
    </p:spTree>
    <p:extLst>
      <p:ext uri="{BB962C8B-B14F-4D97-AF65-F5344CB8AC3E}">
        <p14:creationId xmlns:p14="http://schemas.microsoft.com/office/powerpoint/2010/main" val="42480181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When considering purchasing a rifle: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Consult knowledgeable shooters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Research and, if possible, test-fire various makes and models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Purchase the rifle from a reputable dealer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199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A9D32A-3717-4F7B-8082-203E841EF64A}" type="slidenum">
              <a:rPr lang="en-US" altLang="en-US"/>
              <a:pPr>
                <a:spcBef>
                  <a:spcPct val="0"/>
                </a:spcBef>
              </a:pPr>
              <a:t>97</a:t>
            </a:fld>
            <a:endParaRPr lang="en-US" altLang="en-US"/>
          </a:p>
        </p:txBody>
      </p:sp>
    </p:spTree>
    <p:extLst>
      <p:ext uri="{BB962C8B-B14F-4D97-AF65-F5344CB8AC3E}">
        <p14:creationId xmlns:p14="http://schemas.microsoft.com/office/powerpoint/2010/main" val="6974068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Discuss the importance of taking proper care of the rifle through preventive maintenance. The rifle should be cleaned and lubricated at the end of each shooting session.</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The rifle must always be checked to ensure it is unloaded before it is cleaned.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1" u="sng" strike="noStrike" kern="1200" baseline="0" dirty="0">
                <a:solidFill>
                  <a:schemeClr val="tx1"/>
                </a:solidFill>
                <a:latin typeface="Arial" panose="020B0604020202020204" pitchFamily="34" charset="0"/>
                <a:ea typeface="+mn-ea"/>
                <a:cs typeface="+mn-cs"/>
              </a:rPr>
              <a:t>No ammunition should be present when a rifle is cleaned.</a:t>
            </a:r>
            <a:r>
              <a:rPr lang="en-US" sz="1200" b="0" i="1" u="none" strike="noStrike" kern="1200" baseline="0" dirty="0">
                <a:solidFill>
                  <a:schemeClr val="tx1"/>
                </a:solidFill>
                <a:latin typeface="Arial" panose="020B0604020202020204" pitchFamily="34" charset="0"/>
                <a:ea typeface="+mn-ea"/>
                <a:cs typeface="+mn-cs"/>
              </a:rPr>
              <a:t>  (Ask students what this means to them and how they would resolve this issue in their home)</a:t>
            </a:r>
          </a:p>
          <a:p>
            <a:endParaRPr lang="en-US" sz="1200" b="0" i="1" u="none" strike="noStrike" kern="1200" baseline="0" dirty="0">
              <a:solidFill>
                <a:schemeClr val="tx1"/>
              </a:solidFill>
              <a:latin typeface="Arial" panose="020B0604020202020204" pitchFamily="34" charset="0"/>
              <a:ea typeface="+mn-ea"/>
              <a:cs typeface="+mn-cs"/>
            </a:endParaRPr>
          </a:p>
          <a:p>
            <a:r>
              <a:rPr lang="en-US" sz="1200" b="0" i="1" u="none" strike="noStrike" kern="1200" baseline="0" dirty="0">
                <a:solidFill>
                  <a:schemeClr val="tx1"/>
                </a:solidFill>
                <a:latin typeface="Arial" panose="020B0604020202020204" pitchFamily="34" charset="0"/>
                <a:ea typeface="+mn-ea"/>
                <a:cs typeface="+mn-cs"/>
              </a:rPr>
              <a:t>Their answer should be:  Ammunition would be left in another room</a:t>
            </a:r>
          </a:p>
          <a:p>
            <a:endParaRPr lang="en-US" altLang="en-US" dirty="0"/>
          </a:p>
        </p:txBody>
      </p:sp>
      <p:sp>
        <p:nvSpPr>
          <p:cNvPr id="201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E35C6A-3CC9-4C08-8F2A-3BBEC480CF8D}" type="slidenum">
              <a:rPr lang="en-US" altLang="en-US"/>
              <a:pPr>
                <a:spcBef>
                  <a:spcPct val="0"/>
                </a:spcBef>
              </a:pPr>
              <a:t>98</a:t>
            </a:fld>
            <a:endParaRPr lang="en-US" altLang="en-US"/>
          </a:p>
        </p:txBody>
      </p:sp>
    </p:spTree>
    <p:extLst>
      <p:ext uri="{BB962C8B-B14F-4D97-AF65-F5344CB8AC3E}">
        <p14:creationId xmlns:p14="http://schemas.microsoft.com/office/powerpoint/2010/main" val="18107943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A proper firearm cleaning kit contains at minimum the following:</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Cleaning rod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Bronze or nylon brush and jag of the proper size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Bore solvent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Cotton patches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Small brush (for cleaning residue out of crevices)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Soft cloth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2037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3C7AB9-3A98-4B4E-ACB2-93D44315E132}" type="slidenum">
              <a:rPr lang="en-US" altLang="en-US"/>
              <a:pPr>
                <a:spcBef>
                  <a:spcPct val="0"/>
                </a:spcBef>
              </a:pPr>
              <a:t>99</a:t>
            </a:fld>
            <a:endParaRPr lang="en-US" altLang="en-US"/>
          </a:p>
        </p:txBody>
      </p:sp>
    </p:spTree>
    <p:extLst>
      <p:ext uri="{BB962C8B-B14F-4D97-AF65-F5344CB8AC3E}">
        <p14:creationId xmlns:p14="http://schemas.microsoft.com/office/powerpoint/2010/main" val="28128135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100</a:t>
            </a:fld>
            <a:endParaRPr lang="en-US" altLang="en-US"/>
          </a:p>
        </p:txBody>
      </p:sp>
    </p:spTree>
    <p:extLst>
      <p:ext uri="{BB962C8B-B14F-4D97-AF65-F5344CB8AC3E}">
        <p14:creationId xmlns:p14="http://schemas.microsoft.com/office/powerpoint/2010/main" val="17395565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101</a:t>
            </a:fld>
            <a:endParaRPr lang="en-US" altLang="en-US"/>
          </a:p>
        </p:txBody>
      </p:sp>
    </p:spTree>
    <p:extLst>
      <p:ext uri="{BB962C8B-B14F-4D97-AF65-F5344CB8AC3E}">
        <p14:creationId xmlns:p14="http://schemas.microsoft.com/office/powerpoint/2010/main" val="25788029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102</a:t>
            </a:fld>
            <a:endParaRPr lang="en-US" altLang="en-US"/>
          </a:p>
        </p:txBody>
      </p:sp>
    </p:spTree>
    <p:extLst>
      <p:ext uri="{BB962C8B-B14F-4D97-AF65-F5344CB8AC3E}">
        <p14:creationId xmlns:p14="http://schemas.microsoft.com/office/powerpoint/2010/main" val="23710126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103</a:t>
            </a:fld>
            <a:endParaRPr lang="en-US" altLang="en-US"/>
          </a:p>
        </p:txBody>
      </p:sp>
    </p:spTree>
    <p:extLst>
      <p:ext uri="{BB962C8B-B14F-4D97-AF65-F5344CB8AC3E}">
        <p14:creationId xmlns:p14="http://schemas.microsoft.com/office/powerpoint/2010/main" val="28904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slide" Target="../slides/slide131.xml"/><Relationship Id="rId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126.xml"/><Relationship Id="rId5" Type="http://schemas.openxmlformats.org/officeDocument/2006/relationships/slide" Target="../slides/slide125.xml"/><Relationship Id="rId4" Type="http://schemas.openxmlformats.org/officeDocument/2006/relationships/slide" Target="../slides/slide124.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slide" Target="../slides/slide131.xml"/><Relationship Id="rId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126.xml"/><Relationship Id="rId5" Type="http://schemas.openxmlformats.org/officeDocument/2006/relationships/slide" Target="../slides/slide125.xml"/><Relationship Id="rId4" Type="http://schemas.openxmlformats.org/officeDocument/2006/relationships/slide" Target="../slides/slide124.xml"/></Relationships>
</file>

<file path=ppt/slideLayouts/_rels/slideLayout23.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slide" Target="../slides/slide131.xml"/><Relationship Id="rId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126.xml"/><Relationship Id="rId5" Type="http://schemas.openxmlformats.org/officeDocument/2006/relationships/slide" Target="../slides/slide125.xml"/><Relationship Id="rId4" Type="http://schemas.openxmlformats.org/officeDocument/2006/relationships/slide" Target="../slides/slide124.xml"/></Relationships>
</file>

<file path=ppt/slideLayouts/_rels/slideLayout24.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slide" Target="../slides/slide131.xml"/><Relationship Id="rId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126.xml"/><Relationship Id="rId5" Type="http://schemas.openxmlformats.org/officeDocument/2006/relationships/slide" Target="../slides/slide125.xml"/><Relationship Id="rId4" Type="http://schemas.openxmlformats.org/officeDocument/2006/relationships/slide" Target="../slides/slide124.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slide" Target="../slides/slide90.xml"/><Relationship Id="rId3" Type="http://schemas.openxmlformats.org/officeDocument/2006/relationships/image" Target="../media/image1.png"/><Relationship Id="rId7" Type="http://schemas.openxmlformats.org/officeDocument/2006/relationships/slide" Target="../slides/slide69.xml"/><Relationship Id="rId2" Type="http://schemas.openxmlformats.org/officeDocument/2006/relationships/image" Target="../media/image5.tif"/><Relationship Id="rId1" Type="http://schemas.openxmlformats.org/officeDocument/2006/relationships/slideMaster" Target="../slideMasters/slideMaster2.xml"/><Relationship Id="rId6" Type="http://schemas.openxmlformats.org/officeDocument/2006/relationships/slide" Target="../slides/slide35.xml"/><Relationship Id="rId5" Type="http://schemas.openxmlformats.org/officeDocument/2006/relationships/slide" Target="../slides/slide7.xml"/><Relationship Id="rId10" Type="http://schemas.openxmlformats.org/officeDocument/2006/relationships/slide" Target="../slides/slide133.xml"/><Relationship Id="rId4" Type="http://schemas.openxmlformats.org/officeDocument/2006/relationships/slide" Target="../slides/slide4.xml"/><Relationship Id="rId9" Type="http://schemas.openxmlformats.org/officeDocument/2006/relationships/slide" Target="../slides/slide1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slide" Target="../slides/slide128.xml"/><Relationship Id="rId2" Type="http://schemas.openxmlformats.org/officeDocument/2006/relationships/slide" Target="../slides/slide129.xml"/><Relationship Id="rId1" Type="http://schemas.openxmlformats.org/officeDocument/2006/relationships/slideMaster" Target="../slideMasters/slideMaster2.xml"/><Relationship Id="rId6" Type="http://schemas.openxmlformats.org/officeDocument/2006/relationships/slide" Target="../slides/slide126.xml"/><Relationship Id="rId5" Type="http://schemas.openxmlformats.org/officeDocument/2006/relationships/slide" Target="../slides/slide125.xml"/><Relationship Id="rId4" Type="http://schemas.openxmlformats.org/officeDocument/2006/relationships/slide" Target="../slides/slide1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B38EBF03-53D2-4FA2-A86C-E0E616F60360}" type="datetime1">
              <a:rPr lang="en-US"/>
              <a:pPr>
                <a:defRPr/>
              </a:pPr>
              <a:t>4/27/2023</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88D536F-1F4F-44FE-AE1F-4A66A03D6B4D}" type="slidenum">
              <a:rPr lang="en-US"/>
              <a:pPr>
                <a:defRPr/>
              </a:pPr>
              <a:t>‹#›</a:t>
            </a:fld>
            <a:endParaRPr lang="en-US"/>
          </a:p>
        </p:txBody>
      </p:sp>
    </p:spTree>
    <p:extLst>
      <p:ext uri="{BB962C8B-B14F-4D97-AF65-F5344CB8AC3E}">
        <p14:creationId xmlns:p14="http://schemas.microsoft.com/office/powerpoint/2010/main" val="173245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9228719F-8C47-4BF8-AC59-720959CCD2AC}" type="datetime1">
              <a:rPr lang="en-US"/>
              <a:pPr>
                <a:defRPr/>
              </a:pPr>
              <a:t>4/27/2023</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73DCA577-0096-43EC-BA48-1383BD1A04D6}" type="slidenum">
              <a:rPr lang="en-US"/>
              <a:pPr>
                <a:defRPr/>
              </a:pPr>
              <a:t>‹#›</a:t>
            </a:fld>
            <a:endParaRPr lang="en-US"/>
          </a:p>
        </p:txBody>
      </p:sp>
    </p:spTree>
    <p:extLst>
      <p:ext uri="{BB962C8B-B14F-4D97-AF65-F5344CB8AC3E}">
        <p14:creationId xmlns:p14="http://schemas.microsoft.com/office/powerpoint/2010/main" val="3655980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A5E27191-D796-40CE-BD77-AEF1B99EAB81}" type="datetime1">
              <a:rPr lang="en-US"/>
              <a:pPr>
                <a:defRPr/>
              </a:pPr>
              <a:t>4/27/2023</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3D78FEBD-3730-4567-83CF-B72D939276C1}" type="slidenum">
              <a:rPr lang="en-US"/>
              <a:pPr>
                <a:defRPr/>
              </a:pPr>
              <a:t>‹#›</a:t>
            </a:fld>
            <a:endParaRPr lang="en-US"/>
          </a:p>
        </p:txBody>
      </p:sp>
    </p:spTree>
    <p:extLst>
      <p:ext uri="{BB962C8B-B14F-4D97-AF65-F5344CB8AC3E}">
        <p14:creationId xmlns:p14="http://schemas.microsoft.com/office/powerpoint/2010/main" val="3191665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Title 1"/>
          <p:cNvSpPr>
            <a:spLocks noGrp="1"/>
          </p:cNvSpPr>
          <p:nvPr>
            <p:ph type="title"/>
          </p:nvPr>
        </p:nvSpPr>
        <p:spPr>
          <a:xfrm>
            <a:off x="4234" y="20638"/>
            <a:ext cx="12187767" cy="1168400"/>
          </a:xfrm>
        </p:spPr>
        <p:txBody>
          <a:bodyPr/>
          <a:lstStyle/>
          <a:p>
            <a:r>
              <a:rPr lang="en-US" dirty="0"/>
              <a:t>Click to edit Master title style</a:t>
            </a:r>
          </a:p>
        </p:txBody>
      </p:sp>
      <p:sp>
        <p:nvSpPr>
          <p:cNvPr id="8" name="Content Placeholder 2"/>
          <p:cNvSpPr>
            <a:spLocks noGrp="1"/>
          </p:cNvSpPr>
          <p:nvPr>
            <p:ph sz="half" idx="1"/>
          </p:nvPr>
        </p:nvSpPr>
        <p:spPr>
          <a:xfrm>
            <a:off x="609600" y="1295400"/>
            <a:ext cx="6299200" cy="50292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6197600" y="1295400"/>
            <a:ext cx="5994400" cy="50292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42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609600" y="20638"/>
            <a:ext cx="11582400" cy="1122362"/>
          </a:xfrm>
        </p:spPr>
        <p:txBody>
          <a:bodyPr/>
          <a:lstStyle/>
          <a:p>
            <a:r>
              <a:rPr lang="en-US" dirty="0"/>
              <a:t>Click to edit Master title style</a:t>
            </a:r>
          </a:p>
        </p:txBody>
      </p:sp>
      <p:sp>
        <p:nvSpPr>
          <p:cNvPr id="7" name="Content Placeholder 2"/>
          <p:cNvSpPr>
            <a:spLocks noGrp="1"/>
          </p:cNvSpPr>
          <p:nvPr>
            <p:ph sz="half" idx="1"/>
          </p:nvPr>
        </p:nvSpPr>
        <p:spPr>
          <a:xfrm>
            <a:off x="998331" y="1295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2"/>
          <p:cNvSpPr>
            <a:spLocks noGrp="1"/>
          </p:cNvSpPr>
          <p:nvPr>
            <p:ph sz="half" idx="10"/>
          </p:nvPr>
        </p:nvSpPr>
        <p:spPr>
          <a:xfrm>
            <a:off x="1016000" y="2438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p:cNvSpPr>
            <a:spLocks noGrp="1"/>
          </p:cNvSpPr>
          <p:nvPr>
            <p:ph sz="half" idx="11"/>
          </p:nvPr>
        </p:nvSpPr>
        <p:spPr>
          <a:xfrm>
            <a:off x="1016000" y="37338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p:cNvSpPr>
            <a:spLocks noGrp="1"/>
          </p:cNvSpPr>
          <p:nvPr>
            <p:ph sz="half" idx="12"/>
          </p:nvPr>
        </p:nvSpPr>
        <p:spPr>
          <a:xfrm>
            <a:off x="914400" y="48768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3" name="Content Placeholder 2"/>
          <p:cNvSpPr>
            <a:spLocks noGrp="1"/>
          </p:cNvSpPr>
          <p:nvPr>
            <p:ph sz="half" idx="13"/>
          </p:nvPr>
        </p:nvSpPr>
        <p:spPr>
          <a:xfrm>
            <a:off x="6728147" y="26670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4"/>
          </p:nvPr>
        </p:nvSpPr>
        <p:spPr>
          <a:xfrm>
            <a:off x="6759068" y="3962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6379633" y="5105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292651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609600" y="20638"/>
            <a:ext cx="11582400" cy="1122362"/>
          </a:xfrm>
        </p:spPr>
        <p:txBody>
          <a:bodyPr/>
          <a:lstStyle/>
          <a:p>
            <a:r>
              <a:rPr lang="en-US" dirty="0"/>
              <a:t>Click to edit Master title style</a:t>
            </a:r>
          </a:p>
        </p:txBody>
      </p:sp>
      <p:sp>
        <p:nvSpPr>
          <p:cNvPr id="7"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84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39466907"/>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23561816"/>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03449130"/>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42717336"/>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4312524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vl1pPr>
          </a:lstStyle>
          <a:p>
            <a:r>
              <a:rPr lang="en-US" dirty="0"/>
              <a:t>Click to edit Master title style</a:t>
            </a:r>
          </a:p>
        </p:txBody>
      </p:sp>
      <p:sp>
        <p:nvSpPr>
          <p:cNvPr id="3" name="Content Placeholder 2"/>
          <p:cNvSpPr>
            <a:spLocks noGrp="1"/>
          </p:cNvSpPr>
          <p:nvPr>
            <p:ph idx="1"/>
          </p:nvPr>
        </p:nvSpPr>
        <p:spPr>
          <a:xfrm>
            <a:off x="2057400" y="1627187"/>
            <a:ext cx="9677400" cy="4424363"/>
          </a:xfrm>
        </p:spPr>
        <p:txBody>
          <a:bodyPr/>
          <a:lstStyle>
            <a:lvl1pPr marL="0" indent="0">
              <a:buNone/>
              <a:defRPr b="1" i="0">
                <a:latin typeface="+mn-lt"/>
              </a:defRPr>
            </a:lvl1pPr>
            <a:lvl2pPr marL="457200" indent="0">
              <a:buNone/>
              <a:defRPr b="1" i="1">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2658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63575537"/>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92450722"/>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44143538"/>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38173727"/>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25772754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077BEA6F-E220-468F-8D24-5538368B9486}" type="datetime1">
              <a:rPr lang="en-US"/>
              <a:pPr>
                <a:defRPr/>
              </a:pPr>
              <a:t>4/27/2023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7B2E36EC-2266-4D8A-8CB5-2D7F4271A728}" type="slidenum">
              <a:rPr lang="en-US"/>
              <a:pPr>
                <a:defRPr/>
              </a:pPr>
              <a:t>‹#›</a:t>
            </a:fld>
            <a:endParaRPr lang="en-US"/>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70000" contrast="40000"/>
                    </a14:imgEffect>
                  </a14:imgLayer>
                </a14:imgProps>
              </a:ext>
              <a:ext uri="{28A0092B-C50C-407E-A947-70E740481C1C}">
                <a14:useLocalDpi xmlns:a14="http://schemas.microsoft.com/office/drawing/2010/main" val="0"/>
              </a:ext>
            </a:extLst>
          </a:blip>
          <a:stretch>
            <a:fillRect/>
          </a:stretch>
        </p:blipFill>
        <p:spPr>
          <a:xfrm>
            <a:off x="5177246" y="0"/>
            <a:ext cx="7014754" cy="6858000"/>
          </a:xfrm>
          <a:prstGeom prst="rect">
            <a:avLst/>
          </a:prstGeom>
        </p:spPr>
      </p:pic>
      <p:sp>
        <p:nvSpPr>
          <p:cNvPr id="10" name="Subtitle 1"/>
          <p:cNvSpPr txBox="1">
            <a:spLocks/>
          </p:cNvSpPr>
          <p:nvPr userDrawn="1"/>
        </p:nvSpPr>
        <p:spPr bwMode="auto">
          <a:xfrm>
            <a:off x="2057400" y="1676401"/>
            <a:ext cx="487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4000" dirty="0">
                <a:solidFill>
                  <a:srgbClr val="E7E6E6"/>
                </a:solidFill>
                <a:latin typeface="OCR A Extended" panose="02010509020102010303" pitchFamily="50" charset="0"/>
                <a:cs typeface="Arial" panose="020B0604020202020204" pitchFamily="34" charset="0"/>
              </a:rPr>
              <a:t>Basics of</a:t>
            </a:r>
          </a:p>
          <a:p>
            <a:pPr eaLnBrk="1" hangingPunct="1">
              <a:buFont typeface="Arial" panose="020B0604020202020204" pitchFamily="34" charset="0"/>
              <a:buNone/>
            </a:pPr>
            <a:r>
              <a:rPr lang="en-US" altLang="en-US" sz="4000" dirty="0">
                <a:solidFill>
                  <a:srgbClr val="E7E6E6"/>
                </a:solidFill>
                <a:latin typeface="OCR A Extended" panose="02010509020102010303" pitchFamily="50" charset="0"/>
                <a:cs typeface="Arial" panose="020B0604020202020204" pitchFamily="34" charset="0"/>
              </a:rPr>
              <a:t>Rifle Shooting</a:t>
            </a:r>
          </a:p>
          <a:p>
            <a:pPr eaLnBrk="1" hangingPunct="1">
              <a:buFont typeface="Arial" panose="020B0604020202020204" pitchFamily="34" charset="0"/>
              <a:buNone/>
            </a:pPr>
            <a:r>
              <a:rPr lang="en-US" altLang="en-US" sz="4000" dirty="0">
                <a:solidFill>
                  <a:srgbClr val="FF0000"/>
                </a:solidFill>
                <a:latin typeface="OCR A Extended" panose="02010509020102010303" pitchFamily="50" charset="0"/>
                <a:cs typeface="Arial" panose="020B0604020202020204" pitchFamily="34" charset="0"/>
              </a:rPr>
              <a:t>INSTRUCTOR TRAINING COURSE </a:t>
            </a:r>
          </a:p>
        </p:txBody>
      </p:sp>
      <p:cxnSp>
        <p:nvCxnSpPr>
          <p:cNvPr id="11" name="Straight Connector 10"/>
          <p:cNvCxnSpPr/>
          <p:nvPr userDrawn="1"/>
        </p:nvCxnSpPr>
        <p:spPr>
          <a:xfrm>
            <a:off x="1981200" y="1786216"/>
            <a:ext cx="0" cy="11093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21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15D72D2F-8199-425D-92A3-1BD1A66690F6}" type="datetime1">
              <a:rPr lang="en-US"/>
              <a:pPr>
                <a:defRPr/>
              </a:pPr>
              <a:t>4/27/2023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0481EBDC-22F6-4A09-B95B-2DF38D28391F}" type="slidenum">
              <a:rPr lang="en-US"/>
              <a:pPr>
                <a:defRPr/>
              </a:pPr>
              <a:t>‹#›</a:t>
            </a:fld>
            <a:endParaRPr lang="en-US"/>
          </a:p>
        </p:txBody>
      </p:sp>
    </p:spTree>
    <p:extLst>
      <p:ext uri="{BB962C8B-B14F-4D97-AF65-F5344CB8AC3E}">
        <p14:creationId xmlns:p14="http://schemas.microsoft.com/office/powerpoint/2010/main" val="542023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A8030ED8-5506-4082-8255-33A6CA496C10}" type="datetime1">
              <a:rPr lang="en-US"/>
              <a:pPr>
                <a:defRPr/>
              </a:pPr>
              <a:t>4/27/2023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D97B2D36-48E8-4E47-9AD2-F2B132A0B359}" type="slidenum">
              <a:rPr lang="en-US"/>
              <a:pPr>
                <a:defRPr/>
              </a:pPr>
              <a:t>‹#›</a:t>
            </a:fld>
            <a:endParaRPr lang="en-US"/>
          </a:p>
        </p:txBody>
      </p:sp>
    </p:spTree>
    <p:extLst>
      <p:ext uri="{BB962C8B-B14F-4D97-AF65-F5344CB8AC3E}">
        <p14:creationId xmlns:p14="http://schemas.microsoft.com/office/powerpoint/2010/main" val="1563169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655AE219-8C31-458E-8B52-46A285D9FA2C}" type="datetime1">
              <a:rPr lang="en-US"/>
              <a:pPr>
                <a:defRPr/>
              </a:pPr>
              <a:t>4/27/2023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84690A5F-28DE-48FB-8151-03C6065A1597}" type="slidenum">
              <a:rPr lang="en-US"/>
              <a:pPr>
                <a:defRPr/>
              </a:pPr>
              <a:t>‹#›</a:t>
            </a:fld>
            <a:endParaRPr lang="en-US"/>
          </a:p>
        </p:txBody>
      </p:sp>
    </p:spTree>
    <p:extLst>
      <p:ext uri="{BB962C8B-B14F-4D97-AF65-F5344CB8AC3E}">
        <p14:creationId xmlns:p14="http://schemas.microsoft.com/office/powerpoint/2010/main" val="274513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1F0F1129-506D-479C-9B05-1A4494BC552C}" type="datetime1">
              <a:rPr lang="en-US"/>
              <a:pPr>
                <a:defRPr/>
              </a:pPr>
              <a:t>4/27/2023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56A71FE9-F867-4AD4-98D7-AC25147BE6F3}" type="slidenum">
              <a:rPr lang="en-US"/>
              <a:pPr>
                <a:defRPr/>
              </a:pPr>
              <a:t>‹#›</a:t>
            </a:fld>
            <a:endParaRPr lang="en-US"/>
          </a:p>
        </p:txBody>
      </p:sp>
    </p:spTree>
    <p:extLst>
      <p:ext uri="{BB962C8B-B14F-4D97-AF65-F5344CB8AC3E}">
        <p14:creationId xmlns:p14="http://schemas.microsoft.com/office/powerpoint/2010/main" val="54262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F3B5DB32-9769-4263-A274-66F89962871A}" type="datetime1">
              <a:rPr lang="en-US"/>
              <a:pPr>
                <a:defRPr/>
              </a:pPr>
              <a:t>4/27/2023</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3F0A595-276A-44F5-A4EA-01BBA6607F8C}" type="slidenum">
              <a:rPr lang="en-US"/>
              <a:pPr>
                <a:defRPr/>
              </a:pPr>
              <a:t>‹#›</a:t>
            </a:fld>
            <a:endParaRPr lang="en-US"/>
          </a:p>
        </p:txBody>
      </p:sp>
    </p:spTree>
    <p:extLst>
      <p:ext uri="{BB962C8B-B14F-4D97-AF65-F5344CB8AC3E}">
        <p14:creationId xmlns:p14="http://schemas.microsoft.com/office/powerpoint/2010/main" val="1663004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235A2C42-69FB-4396-8B4C-99EB7762E1B4}" type="datetime1">
              <a:rPr lang="en-US"/>
              <a:pPr>
                <a:defRPr/>
              </a:pPr>
              <a:t>4/27/2023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3E89C422-AC75-4CE4-B4BC-9DD9777FDE13}" type="slidenum">
              <a:rPr lang="en-US"/>
              <a:pPr>
                <a:defRPr/>
              </a:pPr>
              <a:t>‹#›</a:t>
            </a:fld>
            <a:endParaRPr lang="en-US"/>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638" y="3727450"/>
            <a:ext cx="1752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a:spLocks noChangeArrowheads="1"/>
          </p:cNvSpPr>
          <p:nvPr userDrawn="1"/>
        </p:nvSpPr>
        <p:spPr bwMode="auto">
          <a:xfrm>
            <a:off x="274638" y="4200525"/>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0">
                <a:solidFill>
                  <a:srgbClr val="000000"/>
                </a:solidFill>
                <a:latin typeface="Calibri Light" panose="020F0302020204030204" pitchFamily="34" charset="0"/>
                <a:cs typeface="Arial" panose="020B0604020202020204" pitchFamily="34" charset="0"/>
              </a:rPr>
              <a:t>NRA BASICS OF RIFLE</a:t>
            </a:r>
          </a:p>
          <a:p>
            <a:pPr eaLnBrk="1" hangingPunct="1"/>
            <a:r>
              <a:rPr lang="en-US" altLang="en-US" sz="1400" b="0">
                <a:solidFill>
                  <a:srgbClr val="000000"/>
                </a:solidFill>
                <a:latin typeface="Calibri Light" panose="020F0302020204030204" pitchFamily="34" charset="0"/>
                <a:cs typeface="Arial" panose="020B0604020202020204" pitchFamily="34" charset="0"/>
              </a:rPr>
              <a:t>SHOOTING COURSE</a:t>
            </a:r>
            <a:endParaRPr lang="en-US" altLang="en-US" sz="3200">
              <a:solidFill>
                <a:srgbClr val="000000"/>
              </a:solidFill>
              <a:latin typeface="Calibri Light" panose="020F0302020204030204" pitchFamily="34" charset="0"/>
              <a:cs typeface="Arial" panose="020B0604020202020204" pitchFamily="34" charset="0"/>
            </a:endParaRPr>
          </a:p>
        </p:txBody>
      </p:sp>
    </p:spTree>
    <p:extLst>
      <p:ext uri="{BB962C8B-B14F-4D97-AF65-F5344CB8AC3E}">
        <p14:creationId xmlns:p14="http://schemas.microsoft.com/office/powerpoint/2010/main" val="3312161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FC631825-9480-474E-9DDB-8A9AFBA5C562}" type="slidenum">
              <a:rPr lang="en-US"/>
              <a:pPr>
                <a:defRPr/>
              </a:pPr>
              <a:t>‹#›</a:t>
            </a:fld>
            <a:endParaRPr lang="en-US"/>
          </a:p>
        </p:txBody>
      </p:sp>
      <p:pic>
        <p:nvPicPr>
          <p:cNvPr id="7" name="Picture 10" descr="Related imag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9437" y="6160309"/>
            <a:ext cx="1225769" cy="4596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628900" y="5562600"/>
            <a:ext cx="6743700" cy="461665"/>
          </a:xfrm>
          <a:prstGeom prst="rect">
            <a:avLst/>
          </a:prstGeom>
          <a:noFill/>
        </p:spPr>
        <p:txBody>
          <a:bodyPr wrap="square">
            <a:spAutoFit/>
          </a:bodyPr>
          <a:lstStyle/>
          <a:p>
            <a:pPr eaLnBrk="1" hangingPunct="1">
              <a:defRPr/>
            </a:pPr>
            <a:r>
              <a:rPr lang="en-US" i="1" dirty="0">
                <a:ln>
                  <a:solidFill>
                    <a:schemeClr val="tx1"/>
                  </a:solidFill>
                </a:ln>
                <a:solidFill>
                  <a:srgbClr val="FF0000"/>
                </a:solidFill>
                <a:latin typeface="Arial" panose="020B0604020202020204" pitchFamily="34" charset="0"/>
                <a:cs typeface="Arial" panose="020B0604020202020204" pitchFamily="34" charset="0"/>
              </a:rPr>
              <a:t>NO LIVE AMMUNITION IN THE CLASSROOM!</a:t>
            </a:r>
            <a:endParaRPr lang="en-US" dirty="0">
              <a:ln>
                <a:solidFill>
                  <a:schemeClr val="tx1"/>
                </a:solidFill>
              </a:ln>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10B7B42-82DC-4EF7-8BF8-E17E03327D3B}"/>
              </a:ext>
            </a:extLst>
          </p:cNvPr>
          <p:cNvSpPr txBox="1"/>
          <p:nvPr userDrawn="1"/>
        </p:nvSpPr>
        <p:spPr>
          <a:xfrm>
            <a:off x="313400" y="6424654"/>
            <a:ext cx="882650" cy="246221"/>
          </a:xfrm>
          <a:prstGeom prst="rect">
            <a:avLst/>
          </a:prstGeom>
          <a:noFill/>
        </p:spPr>
        <p:txBody>
          <a:bodyPr wrap="square" rtlCol="0">
            <a:spAutoFit/>
          </a:bodyPr>
          <a:lstStyle/>
          <a:p>
            <a:pPr algn="ctr"/>
            <a:r>
              <a:rPr lang="en-US" sz="1000" b="0" dirty="0">
                <a:solidFill>
                  <a:schemeClr val="bg1">
                    <a:lumMod val="65000"/>
                  </a:schemeClr>
                </a:solidFill>
                <a:latin typeface="+mn-lt"/>
              </a:rPr>
              <a:t>Rev. 7/20</a:t>
            </a:r>
            <a:endParaRPr lang="en-US" sz="2000" b="0" dirty="0">
              <a:solidFill>
                <a:schemeClr val="bg1">
                  <a:lumMod val="65000"/>
                </a:schemeClr>
              </a:solidFill>
              <a:latin typeface="+mn-lt"/>
            </a:endParaRPr>
          </a:p>
        </p:txBody>
      </p:sp>
      <p:sp>
        <p:nvSpPr>
          <p:cNvPr id="11" name="TextBox 7"/>
          <p:cNvSpPr txBox="1">
            <a:spLocks noChangeArrowheads="1"/>
          </p:cNvSpPr>
          <p:nvPr userDrawn="1"/>
        </p:nvSpPr>
        <p:spPr bwMode="auto">
          <a:xfrm>
            <a:off x="274638" y="1635125"/>
            <a:ext cx="1285875"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1" dirty="0">
                <a:solidFill>
                  <a:srgbClr val="000000"/>
                </a:solidFill>
                <a:latin typeface="Calibri" panose="020F0502020204030204" pitchFamily="34" charset="0"/>
                <a:hlinkClick r:id="rId4" action="ppaction://hlinksldjump"/>
              </a:rPr>
              <a:t>Introduction</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FF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5" action="ppaction://hlinksldjump"/>
              </a:rPr>
              <a:t>Lesson</a:t>
            </a:r>
            <a:r>
              <a:rPr lang="en-US" altLang="en-US" sz="1400" b="1" dirty="0">
                <a:solidFill>
                  <a:srgbClr val="FF0000"/>
                </a:solidFill>
                <a:latin typeface="Calibri" panose="020F0502020204030204" pitchFamily="34" charset="0"/>
                <a:hlinkClick r:id="rId5" action="ppaction://hlinksldjump"/>
              </a:rPr>
              <a:t> </a:t>
            </a:r>
            <a:r>
              <a:rPr lang="en-US" altLang="en-US" sz="1400" b="1" dirty="0">
                <a:solidFill>
                  <a:srgbClr val="000000"/>
                </a:solidFill>
                <a:latin typeface="Calibri" panose="020F0502020204030204" pitchFamily="34" charset="0"/>
                <a:hlinkClick r:id="rId5" action="ppaction://hlinksldjump"/>
              </a:rPr>
              <a:t>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6" action="ppaction://hlinksldjump"/>
              </a:rPr>
              <a:t>Lesson 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7" action="ppaction://hlinksldjump"/>
              </a:rPr>
              <a:t>Lesson III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8" action="ppaction://hlinksldjump"/>
              </a:rPr>
              <a:t>Lesson IV</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9" action="ppaction://hlinksldjump"/>
              </a:rPr>
              <a:t>Lesson V</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10" action="ppaction://hlinksldjump"/>
              </a:rPr>
              <a:t>Lesson VI</a:t>
            </a:r>
            <a:endParaRPr lang="en-US" altLang="en-US" sz="14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831407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DF00FACF-5263-4B16-AB61-96D19AD03CE0}" type="datetime1">
              <a:rPr lang="en-US"/>
              <a:pPr>
                <a:defRPr/>
              </a:pPr>
              <a:t>4/27/2023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637E1B8D-C544-4A4F-A34A-10D2290A1E21}" type="slidenum">
              <a:rPr lang="en-US"/>
              <a:pPr>
                <a:defRPr/>
              </a:pPr>
              <a:t>‹#›</a:t>
            </a:fld>
            <a:endParaRPr lang="en-US"/>
          </a:p>
        </p:txBody>
      </p:sp>
    </p:spTree>
    <p:extLst>
      <p:ext uri="{BB962C8B-B14F-4D97-AF65-F5344CB8AC3E}">
        <p14:creationId xmlns:p14="http://schemas.microsoft.com/office/powerpoint/2010/main" val="1861420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E9955341-77E3-4F1C-8235-DE6D6FA9F143}" type="datetime1">
              <a:rPr lang="en-US"/>
              <a:pPr>
                <a:defRPr/>
              </a:pPr>
              <a:t>4/27/2023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BDB71D25-BD85-4DE6-BA44-F0B862ADC7D1}" type="slidenum">
              <a:rPr lang="en-US"/>
              <a:pPr>
                <a:defRPr/>
              </a:pPr>
              <a:t>‹#›</a:t>
            </a:fld>
            <a:endParaRPr lang="en-US"/>
          </a:p>
        </p:txBody>
      </p:sp>
    </p:spTree>
    <p:extLst>
      <p:ext uri="{BB962C8B-B14F-4D97-AF65-F5344CB8AC3E}">
        <p14:creationId xmlns:p14="http://schemas.microsoft.com/office/powerpoint/2010/main" val="1263912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445A99EF-9C3C-48AA-978E-71F064557263}" type="datetime1">
              <a:rPr lang="en-US"/>
              <a:pPr>
                <a:defRPr/>
              </a:pPr>
              <a:t>4/27/2023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339D7064-B08E-4404-884F-CB2A3E2C38BC}" type="slidenum">
              <a:rPr lang="en-US"/>
              <a:pPr>
                <a:defRPr/>
              </a:pPr>
              <a:t>‹#›</a:t>
            </a:fld>
            <a:endParaRPr lang="en-US"/>
          </a:p>
        </p:txBody>
      </p:sp>
    </p:spTree>
    <p:extLst>
      <p:ext uri="{BB962C8B-B14F-4D97-AF65-F5344CB8AC3E}">
        <p14:creationId xmlns:p14="http://schemas.microsoft.com/office/powerpoint/2010/main" val="3947937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56DE14B8-DE45-4152-B5B6-541CFD50DE41}" type="datetime1">
              <a:rPr lang="en-US"/>
              <a:pPr>
                <a:defRPr/>
              </a:pPr>
              <a:t>4/27/2023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2F546DC5-F44D-438E-B6EB-F5026C8B4388}" type="slidenum">
              <a:rPr lang="en-US"/>
              <a:pPr>
                <a:defRPr/>
              </a:pPr>
              <a:t>‹#›</a:t>
            </a:fld>
            <a:endParaRPr lang="en-US"/>
          </a:p>
        </p:txBody>
      </p:sp>
    </p:spTree>
    <p:extLst>
      <p:ext uri="{BB962C8B-B14F-4D97-AF65-F5344CB8AC3E}">
        <p14:creationId xmlns:p14="http://schemas.microsoft.com/office/powerpoint/2010/main" val="4224090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p>
          <a:p>
            <a:pPr algn="l" eaLnBrk="1" fontAlgn="auto" hangingPunct="1">
              <a:spcAft>
                <a:spcPts val="0"/>
              </a:spcAft>
              <a:defRPr/>
            </a:pPr>
            <a:r>
              <a:rPr lang="en-US" sz="1100" b="1" dirty="0">
                <a:solidFill>
                  <a:schemeClr val="tx1"/>
                </a:solidFill>
                <a:latin typeface="Arial" pitchFamily="34" charset="0"/>
                <a:cs typeface="Arial" pitchFamily="34" charset="0"/>
              </a:rPr>
              <a:t>(Distance</a:t>
            </a:r>
            <a:r>
              <a:rPr lang="en-US" sz="1100" b="1" baseline="0" dirty="0">
                <a:solidFill>
                  <a:schemeClr val="tx1"/>
                </a:solidFill>
                <a:latin typeface="Arial" pitchFamily="34" charset="0"/>
                <a:cs typeface="Arial" pitchFamily="34" charset="0"/>
              </a:rPr>
              <a:t> Learning)</a:t>
            </a:r>
            <a:endParaRPr lang="en-US" sz="11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6004930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0F952664-765B-4D5D-9235-BD330383A611}" type="datetime1">
              <a:rPr lang="en-US"/>
              <a:pPr>
                <a:defRPr/>
              </a:pPr>
              <a:t>4/27/2023</a:t>
            </a:fld>
            <a:endParaRPr lang="en-US"/>
          </a:p>
        </p:txBody>
      </p:sp>
      <p:sp>
        <p:nvSpPr>
          <p:cNvPr id="6" name="Footer Placeholder 5"/>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9068597-6C27-4E91-898D-EA7BC885881E}" type="slidenum">
              <a:rPr lang="en-US"/>
              <a:pPr>
                <a:defRPr/>
              </a:pPr>
              <a:t>‹#›</a:t>
            </a:fld>
            <a:endParaRPr lang="en-US"/>
          </a:p>
        </p:txBody>
      </p:sp>
    </p:spTree>
    <p:extLst>
      <p:ext uri="{BB962C8B-B14F-4D97-AF65-F5344CB8AC3E}">
        <p14:creationId xmlns:p14="http://schemas.microsoft.com/office/powerpoint/2010/main" val="210459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0A499B4-7CC4-45B6-8F26-0CAFEB8C6836}" type="datetime1">
              <a:rPr lang="en-US"/>
              <a:pPr>
                <a:defRPr/>
              </a:pPr>
              <a:t>4/27/2023</a:t>
            </a:fld>
            <a:endParaRPr lang="en-US"/>
          </a:p>
        </p:txBody>
      </p:sp>
      <p:sp>
        <p:nvSpPr>
          <p:cNvPr id="8" name="Footer Placeholder 7"/>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287F933A-C1AD-4F2E-BB88-2DDCE137F296}" type="slidenum">
              <a:rPr lang="en-US"/>
              <a:pPr>
                <a:defRPr/>
              </a:pPr>
              <a:t>‹#›</a:t>
            </a:fld>
            <a:endParaRPr lang="en-US"/>
          </a:p>
        </p:txBody>
      </p:sp>
    </p:spTree>
    <p:extLst>
      <p:ext uri="{BB962C8B-B14F-4D97-AF65-F5344CB8AC3E}">
        <p14:creationId xmlns:p14="http://schemas.microsoft.com/office/powerpoint/2010/main" val="728338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0A4C5832-BA85-45F5-85CE-241CD4563399}" type="datetime1">
              <a:rPr lang="en-US"/>
              <a:pPr>
                <a:defRPr/>
              </a:pPr>
              <a:t>4/27/2023</a:t>
            </a:fld>
            <a:endParaRPr lang="en-US"/>
          </a:p>
        </p:txBody>
      </p:sp>
      <p:sp>
        <p:nvSpPr>
          <p:cNvPr id="4" name="Footer Placeholder 3"/>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1048C477-38D5-486B-BECE-403ABBD19B0E}" type="slidenum">
              <a:rPr lang="en-US"/>
              <a:pPr>
                <a:defRPr/>
              </a:pPr>
              <a:t>‹#›</a:t>
            </a:fld>
            <a:endParaRPr lang="en-US"/>
          </a:p>
        </p:txBody>
      </p:sp>
    </p:spTree>
    <p:extLst>
      <p:ext uri="{BB962C8B-B14F-4D97-AF65-F5344CB8AC3E}">
        <p14:creationId xmlns:p14="http://schemas.microsoft.com/office/powerpoint/2010/main" val="100251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273343C7-1464-47A8-9379-60CEDB5CAC14}" type="datetime1">
              <a:rPr lang="en-US"/>
              <a:pPr>
                <a:defRPr/>
              </a:pPr>
              <a:t>4/27/2023</a:t>
            </a:fld>
            <a:endParaRPr lang="en-US"/>
          </a:p>
        </p:txBody>
      </p:sp>
      <p:sp>
        <p:nvSpPr>
          <p:cNvPr id="3" name="Footer Placeholder 2"/>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173C3687-C056-46AB-B791-71C658AEE767}" type="slidenum">
              <a:rPr lang="en-US"/>
              <a:pPr>
                <a:defRPr/>
              </a:pPr>
              <a:t>‹#›</a:t>
            </a:fld>
            <a:endParaRPr lang="en-US"/>
          </a:p>
        </p:txBody>
      </p:sp>
    </p:spTree>
    <p:extLst>
      <p:ext uri="{BB962C8B-B14F-4D97-AF65-F5344CB8AC3E}">
        <p14:creationId xmlns:p14="http://schemas.microsoft.com/office/powerpoint/2010/main" val="270276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4210FE16-8005-4AFA-951D-9D9E1A19EC81}" type="datetime1">
              <a:rPr lang="en-US"/>
              <a:pPr>
                <a:defRPr/>
              </a:pPr>
              <a:t>4/27/2023</a:t>
            </a:fld>
            <a:endParaRPr lang="en-US"/>
          </a:p>
        </p:txBody>
      </p:sp>
      <p:sp>
        <p:nvSpPr>
          <p:cNvPr id="6" name="Footer Placeholder 5"/>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11A8026B-A963-4CB0-BBC4-B0ED7D400623}" type="slidenum">
              <a:rPr lang="en-US"/>
              <a:pPr>
                <a:defRPr/>
              </a:pPr>
              <a:t>‹#›</a:t>
            </a:fld>
            <a:endParaRPr lang="en-US"/>
          </a:p>
        </p:txBody>
      </p:sp>
    </p:spTree>
    <p:extLst>
      <p:ext uri="{BB962C8B-B14F-4D97-AF65-F5344CB8AC3E}">
        <p14:creationId xmlns:p14="http://schemas.microsoft.com/office/powerpoint/2010/main" val="242933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0F8A5E95-D786-42E3-B07D-BF95C152E7FD}" type="datetime1">
              <a:rPr lang="en-US"/>
              <a:pPr>
                <a:defRPr/>
              </a:pPr>
              <a:t>4/27/2023</a:t>
            </a:fld>
            <a:endParaRPr lang="en-US"/>
          </a:p>
        </p:txBody>
      </p:sp>
      <p:sp>
        <p:nvSpPr>
          <p:cNvPr id="6" name="Footer Placeholder 5"/>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89E5AEF9-D1A2-4F5E-90B8-75073B235C0A}" type="slidenum">
              <a:rPr lang="en-US"/>
              <a:pPr>
                <a:defRPr/>
              </a:pPr>
              <a:t>‹#›</a:t>
            </a:fld>
            <a:endParaRPr lang="en-US"/>
          </a:p>
        </p:txBody>
      </p:sp>
    </p:spTree>
    <p:extLst>
      <p:ext uri="{BB962C8B-B14F-4D97-AF65-F5344CB8AC3E}">
        <p14:creationId xmlns:p14="http://schemas.microsoft.com/office/powerpoint/2010/main" val="38290884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 Target="../slides/slide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 Target="../slides/slide6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 Target="../slides/slide13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 Target="../slides/slide3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 Target="../slides/slide11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 Target="../slides/slide7.xml"/><Relationship Id="rId30" Type="http://schemas.openxmlformats.org/officeDocument/2006/relationships/slide" Target="../slides/slide9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5000">
              <a:schemeClr val="bg1">
                <a:lumMod val="75000"/>
              </a:schemeClr>
            </a:gs>
            <a:gs pos="0">
              <a:schemeClr val="bg1">
                <a:lumMod val="85000"/>
              </a:schemeClr>
            </a:gs>
            <a:gs pos="70000">
              <a:schemeClr val="bg1">
                <a:lumMod val="7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E3DF41-C3E9-4C87-B637-3C7CD8068487}"/>
              </a:ext>
            </a:extLst>
          </p:cNvPr>
          <p:cNvSpPr/>
          <p:nvPr userDrawn="1"/>
        </p:nvSpPr>
        <p:spPr>
          <a:xfrm>
            <a:off x="0" y="0"/>
            <a:ext cx="1775341" cy="6847334"/>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1775342" y="0"/>
            <a:ext cx="10416658"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2209800" y="1752600"/>
            <a:ext cx="91440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2" name="TextBox 7"/>
          <p:cNvSpPr txBox="1">
            <a:spLocks noChangeArrowheads="1"/>
          </p:cNvSpPr>
          <p:nvPr userDrawn="1"/>
        </p:nvSpPr>
        <p:spPr bwMode="auto">
          <a:xfrm>
            <a:off x="274638" y="1635125"/>
            <a:ext cx="128587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1" dirty="0">
                <a:solidFill>
                  <a:srgbClr val="000000"/>
                </a:solidFill>
                <a:latin typeface="Calibri" panose="020F0502020204030204" pitchFamily="34" charset="0"/>
                <a:hlinkClick r:id="rId26" action="ppaction://hlinksldjump"/>
              </a:rPr>
              <a:t>Introduction</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FF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27" action="ppaction://hlinksldjump"/>
              </a:rPr>
              <a:t>Lesson</a:t>
            </a:r>
            <a:r>
              <a:rPr lang="en-US" altLang="en-US" sz="1400" b="1" dirty="0">
                <a:solidFill>
                  <a:srgbClr val="FF0000"/>
                </a:solidFill>
                <a:latin typeface="Calibri" panose="020F0502020204030204" pitchFamily="34" charset="0"/>
                <a:hlinkClick r:id="rId27" action="ppaction://hlinksldjump"/>
              </a:rPr>
              <a:t> </a:t>
            </a:r>
            <a:r>
              <a:rPr lang="en-US" altLang="en-US" sz="1400" b="1" dirty="0">
                <a:solidFill>
                  <a:srgbClr val="000000"/>
                </a:solidFill>
                <a:latin typeface="Calibri" panose="020F0502020204030204" pitchFamily="34" charset="0"/>
                <a:hlinkClick r:id="rId27" action="ppaction://hlinksldjump"/>
              </a:rPr>
              <a:t>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28" action="ppaction://hlinksldjump"/>
              </a:rPr>
              <a:t>Lesson 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29" action="ppaction://hlinksldjump"/>
              </a:rPr>
              <a:t>Lesson III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30" action="ppaction://hlinksldjump"/>
              </a:rPr>
              <a:t>Lesson IV</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31" action="ppaction://hlinksldjump"/>
              </a:rPr>
              <a:t>Lesson V</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32" action="ppaction://hlinksldjump"/>
              </a:rPr>
              <a:t>Lesson VI</a:t>
            </a:r>
            <a:endParaRPr lang="en-US" altLang="en-US" sz="1400" b="1" dirty="0">
              <a:solidFill>
                <a:srgbClr val="000000"/>
              </a:solidFill>
              <a:latin typeface="Calibri" panose="020F0502020204030204" pitchFamily="34" charset="0"/>
            </a:endParaRPr>
          </a:p>
          <a:p>
            <a:pPr eaLnBrk="1" hangingPunct="1"/>
            <a:r>
              <a:rPr lang="en-US" altLang="en-US" sz="1000" b="1" dirty="0">
                <a:solidFill>
                  <a:srgbClr val="000000"/>
                </a:solidFill>
                <a:latin typeface="Calibri" panose="020F0502020204030204" pitchFamily="34" charset="0"/>
              </a:rPr>
              <a:t>     </a:t>
            </a:r>
            <a:r>
              <a:rPr lang="en-US" altLang="en-US" sz="800" b="1" dirty="0">
                <a:solidFill>
                  <a:srgbClr val="000000"/>
                </a:solidFill>
                <a:latin typeface="Calibri" panose="020F0502020204030204" pitchFamily="34" charset="0"/>
              </a:rPr>
              <a:t>(Optional)</a:t>
            </a:r>
            <a:endParaRPr lang="en-US" altLang="en-US" sz="1100" b="1" dirty="0">
              <a:solidFill>
                <a:srgbClr val="000000"/>
              </a:solidFill>
              <a:latin typeface="Calibri" panose="020F0502020204030204" pitchFamily="34" charset="0"/>
            </a:endParaRPr>
          </a:p>
        </p:txBody>
      </p:sp>
      <p:sp>
        <p:nvSpPr>
          <p:cNvPr id="11" name="TextBox 10"/>
          <p:cNvSpPr txBox="1"/>
          <p:nvPr userDrawn="1"/>
        </p:nvSpPr>
        <p:spPr>
          <a:xfrm>
            <a:off x="313400" y="6424654"/>
            <a:ext cx="882650" cy="246221"/>
          </a:xfrm>
          <a:prstGeom prst="rect">
            <a:avLst/>
          </a:prstGeom>
          <a:noFill/>
        </p:spPr>
        <p:txBody>
          <a:bodyPr wrap="square" rtlCol="0">
            <a:spAutoFit/>
          </a:bodyPr>
          <a:lstStyle/>
          <a:p>
            <a:pPr algn="ctr"/>
            <a:r>
              <a:rPr lang="en-US" sz="1000" b="0" dirty="0">
                <a:solidFill>
                  <a:schemeClr val="bg1">
                    <a:lumMod val="65000"/>
                  </a:schemeClr>
                </a:solidFill>
                <a:latin typeface="+mn-lt"/>
              </a:rPr>
              <a:t>Rev. 7/20</a:t>
            </a:r>
            <a:endParaRPr lang="en-US" sz="2000" b="0" dirty="0">
              <a:solidFill>
                <a:schemeClr val="bg1">
                  <a:lumMod val="65000"/>
                </a:schemeClr>
              </a:solidFill>
              <a:latin typeface="+mn-lt"/>
            </a:endParaRPr>
          </a:p>
        </p:txBody>
      </p:sp>
      <p:sp>
        <p:nvSpPr>
          <p:cNvPr id="15" name="TextBox 9"/>
          <p:cNvSpPr txBox="1">
            <a:spLocks noChangeArrowheads="1"/>
          </p:cNvSpPr>
          <p:nvPr userDrawn="1"/>
        </p:nvSpPr>
        <p:spPr bwMode="auto">
          <a:xfrm>
            <a:off x="31750" y="695980"/>
            <a:ext cx="2101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fontAlgn="base">
              <a:spcBef>
                <a:spcPct val="0"/>
              </a:spcBef>
              <a:spcAft>
                <a:spcPct val="0"/>
              </a:spcAft>
            </a:pPr>
            <a:r>
              <a:rPr lang="en-US" altLang="en-US" sz="1400" b="1" dirty="0">
                <a:solidFill>
                  <a:schemeClr val="tx1"/>
                </a:solidFill>
                <a:latin typeface="Calibri Light" panose="020F0302020204030204" pitchFamily="34" charset="0"/>
                <a:cs typeface="Arial" panose="020B0604020202020204" pitchFamily="34" charset="0"/>
              </a:rPr>
              <a:t>NRA BASICS OF RIFLE</a:t>
            </a:r>
          </a:p>
          <a:p>
            <a:pPr fontAlgn="base">
              <a:spcBef>
                <a:spcPct val="0"/>
              </a:spcBef>
              <a:spcAft>
                <a:spcPct val="0"/>
              </a:spcAft>
            </a:pPr>
            <a:r>
              <a:rPr lang="en-US" altLang="en-US" sz="1400" b="1" dirty="0">
                <a:solidFill>
                  <a:schemeClr val="tx1"/>
                </a:solidFill>
                <a:latin typeface="Calibri Light" panose="020F0302020204030204" pitchFamily="34" charset="0"/>
                <a:cs typeface="Arial" panose="020B0604020202020204" pitchFamily="34" charset="0"/>
              </a:rPr>
              <a:t>SHOOTING COURSE</a:t>
            </a:r>
          </a:p>
        </p:txBody>
      </p:sp>
      <p:pic>
        <p:nvPicPr>
          <p:cNvPr id="16" name="Picture 10" descr="Related image"/>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6370786" y="6176963"/>
            <a:ext cx="1225769" cy="459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bwMode="auto">
          <a:xfrm>
            <a:off x="69690" y="161925"/>
            <a:ext cx="1546253" cy="534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42" r:id="rId19"/>
    <p:sldLayoutId id="2147483743" r:id="rId20"/>
    <p:sldLayoutId id="2147483744" r:id="rId21"/>
    <p:sldLayoutId id="2147483745" r:id="rId22"/>
    <p:sldLayoutId id="2147483746" r:id="rId23"/>
    <p:sldLayoutId id="2147483747" r:id="rId24"/>
  </p:sldLayoutIdLst>
  <p:hf sldNum="0" hdr="0" dt="0"/>
  <p:txStyles>
    <p:titleStyle>
      <a:lvl1pPr algn="ctr" rtl="0" fontAlgn="base">
        <a:lnSpc>
          <a:spcPct val="90000"/>
        </a:lnSpc>
        <a:spcBef>
          <a:spcPct val="0"/>
        </a:spcBef>
        <a:spcAft>
          <a:spcPct val="0"/>
        </a:spcAft>
        <a:defRPr sz="3600" b="1"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p:titleStyle>
    <p:bodyStyle>
      <a:lvl1pPr marL="0" indent="0" algn="l" rtl="0" fontAlgn="base">
        <a:lnSpc>
          <a:spcPct val="90000"/>
        </a:lnSpc>
        <a:spcBef>
          <a:spcPts val="1000"/>
        </a:spcBef>
        <a:spcAft>
          <a:spcPct val="0"/>
        </a:spcAft>
        <a:buFont typeface="Arial" panose="020B0604020202020204" pitchFamily="34" charset="0"/>
        <a:buNone/>
        <a:defRPr sz="3200" kern="1200">
          <a:solidFill>
            <a:schemeClr val="tx1"/>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3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BEAEA"/>
            </a:gs>
            <a:gs pos="50000">
              <a:srgbClr val="E4E3E3"/>
            </a:gs>
            <a:gs pos="100000">
              <a:srgbClr val="BCBBBB"/>
            </a:gs>
          </a:gsLst>
          <a:lin ang="5400000"/>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724400" y="1163638"/>
            <a:ext cx="3497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2FC581AC-852D-4943-92D8-247B358EBF10}" type="datetime1">
              <a:rPr lang="en-US"/>
              <a:pPr>
                <a:defRPr/>
              </a:pPr>
              <a:t>4/27/2023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r>
              <a:rPr lang="en-US"/>
              <a:t>Rev. 7/19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0FC2827A-4EBE-4C62-844A-967D27358136}" type="slidenum">
              <a:rPr lang="en-US"/>
              <a:pPr>
                <a:defRPr/>
              </a:pPr>
              <a:t>‹#›</a:t>
            </a:fld>
            <a:endParaRPr lang="en-US"/>
          </a:p>
        </p:txBody>
      </p:sp>
      <p:sp>
        <p:nvSpPr>
          <p:cNvPr id="2058" name="TextBox 9"/>
          <p:cNvSpPr txBox="1">
            <a:spLocks noChangeArrowheads="1"/>
          </p:cNvSpPr>
          <p:nvPr userDrawn="1"/>
        </p:nvSpPr>
        <p:spPr bwMode="auto">
          <a:xfrm>
            <a:off x="76200" y="747713"/>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0" dirty="0">
                <a:solidFill>
                  <a:schemeClr val="bg1">
                    <a:lumMod val="85000"/>
                  </a:schemeClr>
                </a:solidFill>
                <a:latin typeface="Calibri Light" panose="020F0302020204030204" pitchFamily="34" charset="0"/>
                <a:cs typeface="Arial" panose="020B0604020202020204" pitchFamily="34" charset="0"/>
              </a:rPr>
              <a:t>NRA BASICS OF RIFLE</a:t>
            </a:r>
          </a:p>
          <a:p>
            <a:pPr eaLnBrk="1" hangingPunct="1"/>
            <a:r>
              <a:rPr lang="en-US" altLang="en-US" sz="1400" b="0" dirty="0">
                <a:solidFill>
                  <a:schemeClr val="bg1">
                    <a:lumMod val="85000"/>
                  </a:schemeClr>
                </a:solidFill>
                <a:latin typeface="Calibri Light" panose="020F0302020204030204" pitchFamily="34" charset="0"/>
                <a:cs typeface="Arial" panose="020B0604020202020204" pitchFamily="34" charset="0"/>
              </a:rPr>
              <a:t>SHOOTING COURSE</a:t>
            </a:r>
            <a:endParaRPr lang="en-US" altLang="en-US" sz="3200" dirty="0">
              <a:solidFill>
                <a:schemeClr val="bg1">
                  <a:lumMod val="85000"/>
                </a:schemeClr>
              </a:solidFill>
              <a:latin typeface="Calibri Light" panose="020F0302020204030204" pitchFamily="34" charset="0"/>
              <a:cs typeface="Arial" panose="020B0604020202020204" pitchFamily="34" charset="0"/>
            </a:endParaRPr>
          </a:p>
        </p:txBody>
      </p:sp>
      <p:sp>
        <p:nvSpPr>
          <p:cNvPr id="9" name="Rounded Rectangle 8"/>
          <p:cNvSpPr/>
          <p:nvPr userDrawn="1"/>
        </p:nvSpPr>
        <p:spPr>
          <a:xfrm>
            <a:off x="49138" y="135421"/>
            <a:ext cx="1703462" cy="600075"/>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69690" y="161925"/>
            <a:ext cx="1546253" cy="534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8" r:id="rId12"/>
  </p:sldLayoutIdLst>
  <p:hf sldNum="0" hdr="0" dt="0"/>
  <p:txStyles>
    <p:title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1.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9.xml"/><Relationship Id="rId1" Type="http://schemas.openxmlformats.org/officeDocument/2006/relationships/slideLayout" Target="../slideLayouts/slideLayout13.xml"/><Relationship Id="rId5" Type="http://schemas.openxmlformats.org/officeDocument/2006/relationships/image" Target="../media/image104.jpeg"/><Relationship Id="rId4" Type="http://schemas.openxmlformats.org/officeDocument/2006/relationships/image" Target="../media/image10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0.xml"/><Relationship Id="rId1" Type="http://schemas.openxmlformats.org/officeDocument/2006/relationships/slideLayout" Target="../slideLayouts/slideLayout12.xml"/><Relationship Id="rId4" Type="http://schemas.openxmlformats.org/officeDocument/2006/relationships/image" Target="../media/image106.jpeg"/></Relationships>
</file>

<file path=ppt/slides/_rels/slide1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1.xml"/><Relationship Id="rId1" Type="http://schemas.openxmlformats.org/officeDocument/2006/relationships/slideLayout" Target="../slideLayouts/slideLayout13.xml"/><Relationship Id="rId4" Type="http://schemas.openxmlformats.org/officeDocument/2006/relationships/image" Target="../media/image108.jpeg"/></Relationships>
</file>

<file path=ppt/slides/_rels/slide1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3.xml"/><Relationship Id="rId1" Type="http://schemas.openxmlformats.org/officeDocument/2006/relationships/slideLayout" Target="../slideLayouts/slideLayout13.xml"/><Relationship Id="rId5" Type="http://schemas.openxmlformats.org/officeDocument/2006/relationships/image" Target="../media/image113.jpeg"/><Relationship Id="rId4" Type="http://schemas.openxmlformats.org/officeDocument/2006/relationships/image" Target="../media/image1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4.xml"/><Relationship Id="rId1" Type="http://schemas.openxmlformats.org/officeDocument/2006/relationships/slideLayout" Target="../slideLayouts/slideLayout13.xml"/><Relationship Id="rId4" Type="http://schemas.openxmlformats.org/officeDocument/2006/relationships/image" Target="../media/image115.jpeg"/></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6.xml"/><Relationship Id="rId1" Type="http://schemas.openxmlformats.org/officeDocument/2006/relationships/slideLayout" Target="../slideLayouts/slideLayout13.xml"/><Relationship Id="rId5" Type="http://schemas.openxmlformats.org/officeDocument/2006/relationships/image" Target="../media/image119.jpeg"/><Relationship Id="rId4" Type="http://schemas.openxmlformats.org/officeDocument/2006/relationships/image" Target="../media/image118.jpeg"/></Relationships>
</file>

<file path=ppt/slides/_rels/slide1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7.xml"/><Relationship Id="rId1" Type="http://schemas.openxmlformats.org/officeDocument/2006/relationships/slideLayout" Target="../slideLayouts/slideLayout13.xml"/><Relationship Id="rId5" Type="http://schemas.openxmlformats.org/officeDocument/2006/relationships/image" Target="../media/image122.jpeg"/><Relationship Id="rId4" Type="http://schemas.openxmlformats.org/officeDocument/2006/relationships/image" Target="../media/image121.jpeg"/></Relationships>
</file>

<file path=ppt/slides/_rels/slide1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8.xml"/><Relationship Id="rId1" Type="http://schemas.openxmlformats.org/officeDocument/2006/relationships/slideLayout" Target="../slideLayouts/slideLayout13.xml"/><Relationship Id="rId4" Type="http://schemas.openxmlformats.org/officeDocument/2006/relationships/image" Target="../media/image124.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20.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prstGeom prst="rect">
            <a:avLst/>
          </a:prstGeom>
        </p:spPr>
        <p:txBody>
          <a:bodyPr/>
          <a:lstStyle/>
          <a:p>
            <a:r>
              <a:rPr lang="en-US" sz="2800" b="1" dirty="0" err="1">
                <a:latin typeface="Times New Roman" panose="02020603050405020304" pitchFamily="18" charset="0"/>
                <a:cs typeface="Times New Roman" panose="02020603050405020304" pitchFamily="18" charset="0"/>
              </a:rPr>
              <a:t>BoRS</a:t>
            </a:r>
            <a:r>
              <a:rPr lang="en-US" sz="2800" b="1" dirty="0">
                <a:latin typeface="Times New Roman" panose="02020603050405020304" pitchFamily="18" charset="0"/>
                <a:cs typeface="Times New Roman" panose="02020603050405020304" pitchFamily="18" charset="0"/>
              </a:rPr>
              <a:t> Version Control Worksheet   Rev. 7-20</a:t>
            </a:r>
            <a:br>
              <a:rPr lang="en-US" sz="28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This slide is hidden and should not show in the presentation to students)</a:t>
            </a:r>
            <a:endParaRPr lang="en-US" dirty="0"/>
          </a:p>
        </p:txBody>
      </p:sp>
      <p:sp>
        <p:nvSpPr>
          <p:cNvPr id="5" name="Subtitle 1"/>
          <p:cNvSpPr txBox="1">
            <a:spLocks/>
          </p:cNvSpPr>
          <p:nvPr/>
        </p:nvSpPr>
        <p:spPr bwMode="auto">
          <a:xfrm>
            <a:off x="2209800" y="1066800"/>
            <a:ext cx="9296400" cy="490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Overall Design layout overhaul.</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New Color scheme.</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Pictures Updated &amp; cleaned up.</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Minimal Click-thru slides (Click-thru appropriately placed).</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Hyperlinked Lesson Numbers.</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Lesson Plan is built-in to each slide, in the Instructor Notes.</a:t>
            </a:r>
          </a:p>
          <a:p>
            <a:pPr marL="230188" indent="-230188" algn="l" eaLnBrk="1" fontAlgn="auto" hangingPunct="1">
              <a:spcAft>
                <a:spcPts val="0"/>
              </a:spcAft>
              <a:buFont typeface="Arial" panose="020B0604020202020204" pitchFamily="34" charset="0"/>
              <a:buChar char="•"/>
              <a:defRPr/>
            </a:pPr>
            <a:r>
              <a:rPr lang="en-US" sz="1400" b="0" dirty="0" err="1">
                <a:solidFill>
                  <a:schemeClr val="tx1"/>
                </a:solidFill>
                <a:cs typeface="Arial" pitchFamily="34" charset="0"/>
              </a:rPr>
              <a:t>BoRS</a:t>
            </a:r>
            <a:r>
              <a:rPr lang="en-US" sz="1400" b="0" dirty="0">
                <a:solidFill>
                  <a:schemeClr val="tx1"/>
                </a:solidFill>
                <a:cs typeface="Arial" pitchFamily="34" charset="0"/>
              </a:rPr>
              <a:t> Splash Screen should be used for Gathering period &amp; End of class.</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3 Rules of Firearm Safety slides placed for Repeated Review, for the students, as the slide before each lesson summary.</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Tutorial Slides added to help familiarize you with the new features of the slides. </a:t>
            </a:r>
            <a:r>
              <a:rPr lang="en-US" sz="1400" u="sng" dirty="0">
                <a:solidFill>
                  <a:schemeClr val="tx1"/>
                </a:solidFill>
                <a:cs typeface="Arial" pitchFamily="34" charset="0"/>
              </a:rPr>
              <a:t>Best viewed in Presentation Mode</a:t>
            </a:r>
            <a:r>
              <a:rPr lang="en-US" sz="1400" b="0" dirty="0">
                <a:solidFill>
                  <a:schemeClr val="tx1"/>
                </a:solidFill>
                <a:cs typeface="Arial" pitchFamily="34" charset="0"/>
              </a:rPr>
              <a:t>.</a:t>
            </a:r>
            <a:endParaRPr lang="en-US" sz="1400" u="sng"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endParaRPr lang="en-US" sz="1200" u="sng"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endParaRPr lang="en-US" sz="1200" u="sng"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r>
              <a:rPr lang="en-US" sz="2000" u="sng" dirty="0">
                <a:solidFill>
                  <a:schemeClr val="tx1"/>
                </a:solidFill>
                <a:cs typeface="Arial" pitchFamily="34" charset="0"/>
              </a:rPr>
              <a:t>KNOWN ISSUES</a:t>
            </a:r>
          </a:p>
          <a:p>
            <a:pPr marL="687388" lvl="1"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Slide 58 – Rear notch is not even. Right side is slightly below left side. Will fix in future update.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z="3600" b="1" dirty="0">
                <a:cs typeface="Arial" panose="020B0604020202020204" pitchFamily="34" charset="0"/>
              </a:rPr>
              <a:t>Reasons Americans Choose To Own </a:t>
            </a:r>
            <a:r>
              <a:rPr lang="en-US" altLang="en-US" dirty="0">
                <a:cs typeface="Arial" panose="020B0604020202020204" pitchFamily="34" charset="0"/>
              </a:rPr>
              <a:t>A</a:t>
            </a:r>
            <a:r>
              <a:rPr lang="en-US" altLang="en-US" sz="3600" b="1" dirty="0">
                <a:cs typeface="Arial" panose="020B0604020202020204" pitchFamily="34" charset="0"/>
              </a:rPr>
              <a:t> Rifle</a:t>
            </a:r>
            <a:endParaRPr lang="en-US" altLang="en-US" sz="3600" b="1" dirty="0"/>
          </a:p>
        </p:txBody>
      </p:sp>
      <p:sp>
        <p:nvSpPr>
          <p:cNvPr id="6" name="Subtitle 1"/>
          <p:cNvSpPr>
            <a:spLocks noGrp="1"/>
          </p:cNvSpPr>
          <p:nvPr>
            <p:ph idx="1"/>
          </p:nvPr>
        </p:nvSpPr>
        <p:spPr>
          <a:xfrm>
            <a:off x="2209800" y="1752601"/>
            <a:ext cx="9372600" cy="3276600"/>
          </a:xfrm>
        </p:spPr>
        <p:txBody>
          <a:bodyPr anchor="ctr"/>
          <a:lstStyle/>
          <a:p>
            <a:pPr marL="685800" indent="-288925">
              <a:spcBef>
                <a:spcPts val="600"/>
              </a:spcBef>
            </a:pPr>
            <a:r>
              <a:rPr lang="en-US" altLang="en-US" sz="2800" dirty="0">
                <a:latin typeface="Times New Roman" panose="02020603050405020304" pitchFamily="18" charset="0"/>
                <a:cs typeface="Times New Roman" panose="02020603050405020304" pitchFamily="18" charset="0"/>
              </a:rPr>
              <a:t>What are some reasons Americans choose to own a rifle?</a:t>
            </a:r>
            <a:endParaRPr lang="en-US" altLang="en-US" dirty="0">
              <a:latin typeface="Times New Roman" panose="02020603050405020304" pitchFamily="18" charset="0"/>
              <a:cs typeface="Times New Roman" panose="02020603050405020304" pitchFamily="18" charset="0"/>
            </a:endParaRPr>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Gun Cleaning Procedure</a:t>
            </a:r>
            <a:endParaRPr lang="en-US" altLang="en-US" sz="7200" dirty="0"/>
          </a:p>
        </p:txBody>
      </p:sp>
      <p:sp>
        <p:nvSpPr>
          <p:cNvPr id="204804" name="Content Placeholder 11"/>
          <p:cNvSpPr>
            <a:spLocks noGrp="1"/>
          </p:cNvSpPr>
          <p:nvPr>
            <p:ph idx="1"/>
          </p:nvPr>
        </p:nvSpPr>
        <p:spPr>
          <a:xfrm>
            <a:off x="2057400" y="5486400"/>
            <a:ext cx="9677400" cy="565150"/>
          </a:xfrm>
        </p:spPr>
        <p:txBody>
          <a:bodyPr/>
          <a:lstStyle/>
          <a:p>
            <a:pPr algn="ctr"/>
            <a:r>
              <a:rPr lang="en-US" altLang="en-US" b="1" dirty="0"/>
              <a:t>Unload</a:t>
            </a:r>
          </a:p>
        </p:txBody>
      </p:sp>
      <p:pic>
        <p:nvPicPr>
          <p:cNvPr id="22"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271588"/>
            <a:ext cx="3352800" cy="399262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3" name="Content Placeholder 12"/>
          <p:cNvSpPr>
            <a:spLocks noGrp="1"/>
          </p:cNvSpPr>
          <p:nvPr>
            <p:ph idx="1"/>
          </p:nvPr>
        </p:nvSpPr>
        <p:spPr>
          <a:xfrm>
            <a:off x="2057400" y="5486400"/>
            <a:ext cx="9677400" cy="565150"/>
          </a:xfrm>
        </p:spPr>
        <p:txBody>
          <a:bodyPr/>
          <a:lstStyle/>
          <a:p>
            <a:pPr algn="ctr"/>
            <a:r>
              <a:rPr lang="en-US" altLang="en-US" b="1" dirty="0"/>
              <a:t>Remove Bolt</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1334425"/>
            <a:ext cx="5842000"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047668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4" name="Content Placeholder 13"/>
          <p:cNvSpPr>
            <a:spLocks noGrp="1"/>
          </p:cNvSpPr>
          <p:nvPr>
            <p:ph idx="1"/>
          </p:nvPr>
        </p:nvSpPr>
        <p:spPr>
          <a:xfrm>
            <a:off x="2057400" y="5562600"/>
            <a:ext cx="9677400" cy="488950"/>
          </a:xfrm>
        </p:spPr>
        <p:txBody>
          <a:bodyPr/>
          <a:lstStyle/>
          <a:p>
            <a:pPr algn="ctr"/>
            <a:r>
              <a:rPr lang="en-US" altLang="en-US" b="1" dirty="0"/>
              <a:t>Apply Solvent</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349" y="1441581"/>
            <a:ext cx="7937501" cy="38100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473063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5" name="Content Placeholder 14"/>
          <p:cNvSpPr>
            <a:spLocks noGrp="1"/>
          </p:cNvSpPr>
          <p:nvPr>
            <p:ph idx="1"/>
          </p:nvPr>
        </p:nvSpPr>
        <p:spPr>
          <a:xfrm>
            <a:off x="5181600" y="4989515"/>
            <a:ext cx="3810000" cy="946150"/>
          </a:xfrm>
        </p:spPr>
        <p:txBody>
          <a:bodyPr/>
          <a:lstStyle/>
          <a:p>
            <a:pPr algn="ctr"/>
            <a:r>
              <a:rPr lang="en-US" altLang="en-US" b="1" dirty="0"/>
              <a:t>Clean Bore</a:t>
            </a:r>
          </a:p>
          <a:p>
            <a:pPr algn="ctr"/>
            <a:r>
              <a:rPr lang="en-US" altLang="en-US" b="1" i="1" dirty="0">
                <a:solidFill>
                  <a:srgbClr val="FF0000"/>
                </a:solidFill>
              </a:rPr>
              <a:t>Rear to Front</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7959" y="1931592"/>
            <a:ext cx="7896282" cy="287099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275781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6" name="Content Placeholder 15"/>
          <p:cNvSpPr>
            <a:spLocks noGrp="1"/>
          </p:cNvSpPr>
          <p:nvPr>
            <p:ph idx="1"/>
          </p:nvPr>
        </p:nvSpPr>
        <p:spPr>
          <a:xfrm>
            <a:off x="2057400" y="5562600"/>
            <a:ext cx="9677400" cy="488950"/>
          </a:xfrm>
        </p:spPr>
        <p:txBody>
          <a:bodyPr/>
          <a:lstStyle/>
          <a:p>
            <a:pPr algn="ctr"/>
            <a:r>
              <a:rPr lang="en-US" altLang="en-US" b="1" dirty="0"/>
              <a:t>Attach Jag</a:t>
            </a:r>
          </a:p>
        </p:txBody>
      </p:sp>
      <p:pic>
        <p:nvPicPr>
          <p:cNvPr id="20485" name="Picture 5" descr="C:\Users\George Rogero\Documents\NEW RIFLE\NRA DVD\pictures\jpg\CLEANING\9158P16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26261"/>
            <a:ext cx="5562600" cy="368165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438506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7" name="Content Placeholder 16"/>
          <p:cNvSpPr>
            <a:spLocks noGrp="1"/>
          </p:cNvSpPr>
          <p:nvPr>
            <p:ph idx="1"/>
          </p:nvPr>
        </p:nvSpPr>
        <p:spPr>
          <a:xfrm>
            <a:off x="2057400" y="5562600"/>
            <a:ext cx="9677400" cy="488950"/>
          </a:xfrm>
        </p:spPr>
        <p:txBody>
          <a:bodyPr/>
          <a:lstStyle/>
          <a:p>
            <a:pPr algn="ctr"/>
            <a:r>
              <a:rPr lang="en-US" altLang="en-US" b="1" dirty="0"/>
              <a:t>Use Patch</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77347"/>
            <a:ext cx="5867400" cy="36794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067080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8" name="Content Placeholder 17"/>
          <p:cNvSpPr>
            <a:spLocks noGrp="1"/>
          </p:cNvSpPr>
          <p:nvPr>
            <p:ph idx="1"/>
          </p:nvPr>
        </p:nvSpPr>
        <p:spPr>
          <a:xfrm>
            <a:off x="2057400" y="5562600"/>
            <a:ext cx="9677400" cy="488950"/>
          </a:xfrm>
        </p:spPr>
        <p:txBody>
          <a:bodyPr/>
          <a:lstStyle/>
          <a:p>
            <a:pPr algn="ctr"/>
            <a:r>
              <a:rPr lang="en-US" altLang="en-US" b="1" dirty="0"/>
              <a:t>Use Brush</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8744" y="1543732"/>
            <a:ext cx="5494711" cy="364671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978917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206852" name="Content Placeholder 4"/>
          <p:cNvSpPr>
            <a:spLocks noGrp="1"/>
          </p:cNvSpPr>
          <p:nvPr>
            <p:ph idx="1"/>
          </p:nvPr>
        </p:nvSpPr>
        <p:spPr>
          <a:xfrm>
            <a:off x="2057400" y="5562600"/>
            <a:ext cx="9677400" cy="488950"/>
          </a:xfrm>
        </p:spPr>
        <p:txBody>
          <a:bodyPr/>
          <a:lstStyle/>
          <a:p>
            <a:pPr algn="ctr"/>
            <a:r>
              <a:rPr lang="en-US" altLang="en-US" b="1" dirty="0"/>
              <a:t>Flush Action</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582" y="1667338"/>
            <a:ext cx="6111036"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0" name="Content Placeholder 9"/>
          <p:cNvSpPr>
            <a:spLocks noGrp="1"/>
          </p:cNvSpPr>
          <p:nvPr>
            <p:ph idx="1"/>
          </p:nvPr>
        </p:nvSpPr>
        <p:spPr>
          <a:xfrm>
            <a:off x="2057400" y="5486400"/>
            <a:ext cx="9677400" cy="565150"/>
          </a:xfrm>
        </p:spPr>
        <p:txBody>
          <a:bodyPr/>
          <a:lstStyle/>
          <a:p>
            <a:pPr algn="ctr"/>
            <a:r>
              <a:rPr lang="en-US" altLang="en-US" b="1" dirty="0"/>
              <a:t>Inspect Your Firearm</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0984" y="1508601"/>
            <a:ext cx="6930232" cy="366458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5914965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1" name="Content Placeholder 10"/>
          <p:cNvSpPr>
            <a:spLocks noGrp="1"/>
          </p:cNvSpPr>
          <p:nvPr>
            <p:ph sz="half" idx="11"/>
          </p:nvPr>
        </p:nvSpPr>
        <p:spPr>
          <a:xfrm>
            <a:off x="6096000" y="5485723"/>
            <a:ext cx="1676400" cy="533400"/>
          </a:xfrm>
        </p:spPr>
        <p:txBody>
          <a:bodyPr/>
          <a:lstStyle/>
          <a:p>
            <a:pPr algn="ctr"/>
            <a:r>
              <a:rPr lang="en-US" altLang="en-US" b="1" dirty="0"/>
              <a:t>Oil Bolt</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6700" y="1585234"/>
            <a:ext cx="5715000" cy="372495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31492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z="3600" b="1" dirty="0">
                <a:cs typeface="Arial" panose="020B0604020202020204" pitchFamily="34" charset="0"/>
              </a:rPr>
              <a:t>Reasons Americans Choose To Own </a:t>
            </a:r>
            <a:r>
              <a:rPr lang="en-US" altLang="en-US" dirty="0">
                <a:cs typeface="Arial" panose="020B0604020202020204" pitchFamily="34" charset="0"/>
              </a:rPr>
              <a:t>A</a:t>
            </a:r>
            <a:r>
              <a:rPr lang="en-US" altLang="en-US" sz="3600" b="1" dirty="0">
                <a:cs typeface="Arial" panose="020B0604020202020204" pitchFamily="34" charset="0"/>
              </a:rPr>
              <a:t> Rifle</a:t>
            </a:r>
            <a:endParaRPr lang="en-US" altLang="en-US" sz="3600" b="1" dirty="0"/>
          </a:p>
        </p:txBody>
      </p:sp>
      <p:sp>
        <p:nvSpPr>
          <p:cNvPr id="6" name="Subtitle 1"/>
          <p:cNvSpPr>
            <a:spLocks noGrp="1"/>
          </p:cNvSpPr>
          <p:nvPr>
            <p:ph idx="1"/>
          </p:nvPr>
        </p:nvSpPr>
        <p:spPr>
          <a:xfrm>
            <a:off x="2209800" y="1752601"/>
            <a:ext cx="9144000" cy="3276600"/>
          </a:xfrm>
        </p:spPr>
        <p:txBody>
          <a:bodyPr anchor="t"/>
          <a:lstStyle/>
          <a:p>
            <a:pPr marL="685800" indent="-288925">
              <a:spcBef>
                <a:spcPts val="600"/>
              </a:spcBef>
            </a:pPr>
            <a:r>
              <a:rPr lang="en-US" altLang="en-US" dirty="0">
                <a:cs typeface="Arial" panose="020B0604020202020204" pitchFamily="34" charset="0"/>
              </a:rPr>
              <a:t>RECREATIONAL SHOOTING</a:t>
            </a:r>
          </a:p>
          <a:p>
            <a:pPr marL="685800" indent="-288925">
              <a:spcBef>
                <a:spcPts val="600"/>
              </a:spcBef>
            </a:pPr>
            <a:r>
              <a:rPr lang="en-US" altLang="en-US" dirty="0">
                <a:cs typeface="Arial" panose="020B0604020202020204" pitchFamily="34" charset="0"/>
              </a:rPr>
              <a:t>COMPETITIVE SHOOTING</a:t>
            </a:r>
          </a:p>
          <a:p>
            <a:pPr marL="685800" indent="-288925">
              <a:spcBef>
                <a:spcPts val="600"/>
              </a:spcBef>
            </a:pPr>
            <a:r>
              <a:rPr lang="en-US" altLang="en-US" dirty="0">
                <a:cs typeface="Arial" panose="020B0604020202020204" pitchFamily="34" charset="0"/>
              </a:rPr>
              <a:t>HUNTING</a:t>
            </a:r>
          </a:p>
          <a:p>
            <a:pPr marL="685800" indent="-288925">
              <a:spcBef>
                <a:spcPts val="600"/>
              </a:spcBef>
            </a:pPr>
            <a:r>
              <a:rPr lang="en-US" altLang="en-US" dirty="0">
                <a:cs typeface="Arial" panose="020B0604020202020204" pitchFamily="34" charset="0"/>
              </a:rPr>
              <a:t>PROTECTION OF SELF AND FAMILY</a:t>
            </a:r>
          </a:p>
          <a:p>
            <a:pPr marL="685800" indent="-288925">
              <a:spcBef>
                <a:spcPts val="600"/>
              </a:spcBef>
            </a:pPr>
            <a:r>
              <a:rPr lang="en-US" altLang="en-US" dirty="0">
                <a:cs typeface="Arial" panose="020B0604020202020204" pitchFamily="34" charset="0"/>
              </a:rPr>
              <a:t>COLLECTING</a:t>
            </a:r>
          </a:p>
          <a:p>
            <a:pPr marL="685800" indent="-288925">
              <a:spcBef>
                <a:spcPts val="600"/>
              </a:spcBef>
            </a:pPr>
            <a:r>
              <a:rPr lang="en-US" altLang="en-US" dirty="0">
                <a:cs typeface="Arial" panose="020B0604020202020204" pitchFamily="34" charset="0"/>
              </a:rPr>
              <a:t>EXERCISE OF A CONSTITUTIONAL RIGHT</a:t>
            </a:r>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600261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2" name="Content Placeholder 11"/>
          <p:cNvSpPr>
            <a:spLocks noGrp="1"/>
          </p:cNvSpPr>
          <p:nvPr>
            <p:ph idx="1"/>
          </p:nvPr>
        </p:nvSpPr>
        <p:spPr>
          <a:xfrm>
            <a:off x="2057400" y="5640386"/>
            <a:ext cx="9677400" cy="411164"/>
          </a:xfrm>
        </p:spPr>
        <p:txBody>
          <a:bodyPr/>
          <a:lstStyle/>
          <a:p>
            <a:pPr algn="ctr"/>
            <a:r>
              <a:rPr lang="en-US" altLang="en-US" b="1" dirty="0"/>
              <a:t>Oil Breech Block</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6402" y="1538289"/>
            <a:ext cx="6359395"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2635848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Gun Cleaning Procedure</a:t>
            </a:r>
            <a:endParaRPr lang="en-US" altLang="en-US" sz="7200" dirty="0"/>
          </a:p>
        </p:txBody>
      </p:sp>
      <p:sp>
        <p:nvSpPr>
          <p:cNvPr id="13" name="Content Placeholder 12"/>
          <p:cNvSpPr>
            <a:spLocks noGrp="1"/>
          </p:cNvSpPr>
          <p:nvPr>
            <p:ph idx="1"/>
          </p:nvPr>
        </p:nvSpPr>
        <p:spPr>
          <a:xfrm>
            <a:off x="2057400" y="5562600"/>
            <a:ext cx="9677400" cy="488950"/>
          </a:xfrm>
        </p:spPr>
        <p:txBody>
          <a:bodyPr/>
          <a:lstStyle/>
          <a:p>
            <a:pPr algn="ctr"/>
            <a:r>
              <a:rPr lang="en-US" altLang="en-US" b="1" dirty="0"/>
              <a:t>Lubricate Hammer</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57813"/>
            <a:ext cx="7543800" cy="36766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567904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4" name="Content Placeholder 13"/>
          <p:cNvSpPr>
            <a:spLocks noGrp="1"/>
          </p:cNvSpPr>
          <p:nvPr>
            <p:ph idx="1"/>
          </p:nvPr>
        </p:nvSpPr>
        <p:spPr>
          <a:xfrm>
            <a:off x="2057400" y="5562600"/>
            <a:ext cx="9677400" cy="488950"/>
          </a:xfrm>
        </p:spPr>
        <p:txBody>
          <a:bodyPr/>
          <a:lstStyle/>
          <a:p>
            <a:pPr algn="ctr"/>
            <a:r>
              <a:rPr lang="en-US" altLang="en-US" b="1" dirty="0"/>
              <a:t>Lubricate Lever Mechanism</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0039" y="1545433"/>
            <a:ext cx="6832121"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407604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Rifle Storage</a:t>
            </a:r>
            <a:endParaRPr lang="en-US" altLang="en-US" sz="1100"/>
          </a:p>
        </p:txBody>
      </p:sp>
      <p:sp>
        <p:nvSpPr>
          <p:cNvPr id="3" name="Content Placeholder 2"/>
          <p:cNvSpPr>
            <a:spLocks noGrp="1"/>
          </p:cNvSpPr>
          <p:nvPr>
            <p:ph idx="1"/>
          </p:nvPr>
        </p:nvSpPr>
        <p:spPr>
          <a:xfrm>
            <a:off x="2438400" y="1168400"/>
            <a:ext cx="8610600" cy="4953000"/>
          </a:xfrm>
        </p:spPr>
        <p:txBody>
          <a:bodyPr rtlCol="0">
            <a:normAutofit/>
          </a:bodyPr>
          <a:lstStyle/>
          <a:p>
            <a:pPr marL="457200" indent="-457200" fontAlgn="auto">
              <a:spcAft>
                <a:spcPts val="0"/>
              </a:spcAft>
              <a:buFont typeface="Arial" panose="020B0604020202020204" pitchFamily="34" charset="0"/>
              <a:buChar char="•"/>
              <a:defRPr/>
            </a:pPr>
            <a:r>
              <a:rPr lang="en-US" sz="2800" dirty="0">
                <a:solidFill>
                  <a:srgbClr val="FF0000"/>
                </a:solidFill>
              </a:rPr>
              <a:t>Store guns and ammunition so that they are not accessible to unauthorized persons.</a:t>
            </a:r>
          </a:p>
          <a:p>
            <a:pPr marL="457200" indent="-457200" fontAlgn="auto">
              <a:spcAft>
                <a:spcPts val="0"/>
              </a:spcAft>
              <a:buFont typeface="Arial" panose="020B0604020202020204" pitchFamily="34" charset="0"/>
              <a:buChar char="•"/>
              <a:defRPr/>
            </a:pPr>
            <a:r>
              <a:rPr lang="en-US" sz="2800" dirty="0">
                <a:solidFill>
                  <a:srgbClr val="FF0000"/>
                </a:solidFill>
              </a:rPr>
              <a:t>Store guns and ammunition separately.</a:t>
            </a:r>
          </a:p>
          <a:p>
            <a:pPr marL="457200" indent="-457200" fontAlgn="auto">
              <a:spcAft>
                <a:spcPts val="0"/>
              </a:spcAft>
              <a:buFont typeface="Arial" panose="020B0604020202020204" pitchFamily="34" charset="0"/>
              <a:buChar char="•"/>
              <a:defRPr/>
            </a:pPr>
            <a:r>
              <a:rPr lang="en-US" sz="2800" dirty="0">
                <a:solidFill>
                  <a:srgbClr val="FF0000"/>
                </a:solidFill>
              </a:rPr>
              <a:t>Store guns and ammunition in a cool, dry place.</a:t>
            </a:r>
          </a:p>
          <a:p>
            <a:pPr marL="0" indent="0" fontAlgn="auto">
              <a:spcAft>
                <a:spcPts val="0"/>
              </a:spcAft>
              <a:buFont typeface="Arial" panose="020B0604020202020204" pitchFamily="34" charset="0"/>
              <a:buNone/>
              <a:defRPr/>
            </a:pPr>
            <a:endParaRPr lang="en-US" sz="2400" dirty="0"/>
          </a:p>
          <a:p>
            <a:pPr marL="0" indent="0" fontAlgn="auto">
              <a:spcAft>
                <a:spcPts val="0"/>
              </a:spcAft>
              <a:buFont typeface="Arial" panose="020B0604020202020204" pitchFamily="34" charset="0"/>
              <a:buNone/>
              <a:defRPr/>
            </a:pPr>
            <a:r>
              <a:rPr lang="en-US" dirty="0"/>
              <a:t>                                  Soft Case</a:t>
            </a:r>
          </a:p>
          <a:p>
            <a:pPr marL="0" indent="0" fontAlgn="auto">
              <a:spcAft>
                <a:spcPts val="0"/>
              </a:spcAft>
              <a:buFont typeface="Arial" panose="020B0604020202020204" pitchFamily="34" charset="0"/>
              <a:buNone/>
              <a:defRPr/>
            </a:pPr>
            <a:endParaRPr lang="en-US" sz="1600" dirty="0"/>
          </a:p>
          <a:p>
            <a:pPr marL="0" indent="0" fontAlgn="auto">
              <a:spcAft>
                <a:spcPts val="0"/>
              </a:spcAft>
              <a:buFont typeface="Arial" panose="020B0604020202020204" pitchFamily="34" charset="0"/>
              <a:buNone/>
              <a:defRPr/>
            </a:pPr>
            <a:r>
              <a:rPr lang="en-US" dirty="0"/>
              <a:t>					                 Safe</a:t>
            </a:r>
          </a:p>
          <a:p>
            <a:pPr marL="0" indent="0" fontAlgn="auto">
              <a:spcAft>
                <a:spcPts val="0"/>
              </a:spcAft>
              <a:buFont typeface="Arial" panose="020B0604020202020204" pitchFamily="34" charset="0"/>
              <a:buNone/>
              <a:defRPr/>
            </a:pPr>
            <a:br>
              <a:rPr lang="en-US" sz="1600" dirty="0"/>
            </a:br>
            <a:r>
              <a:rPr lang="en-US" dirty="0"/>
              <a:t>			    Hard Case</a:t>
            </a:r>
          </a:p>
        </p:txBody>
      </p:sp>
      <p:pic>
        <p:nvPicPr>
          <p:cNvPr id="20890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25000" y="3012489"/>
            <a:ext cx="2187058" cy="352116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2" name="Picture 4" descr="C:\Users\George Rogero\Documents\NEW RIFLE\NRA DVD\pictures\jpg\CLEANING\9800-2P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367089"/>
            <a:ext cx="3048000" cy="13811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3" name="Picture 5" descr="C:\Users\George Rogero\Documents\NEW RIFLE\NRA DVD\pictures\jpg\CLEANING\9803-2P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65713"/>
            <a:ext cx="3048000" cy="118268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b="1" dirty="0">
                <a:cs typeface="Arial" panose="020B0604020202020204" pitchFamily="34" charset="0"/>
              </a:rPr>
              <a:t>NRA Rules For Safe Gun Handling</a:t>
            </a:r>
            <a:endParaRPr lang="en-US" altLang="en-US" b="1" dirty="0"/>
          </a:p>
        </p:txBody>
      </p:sp>
      <p:sp>
        <p:nvSpPr>
          <p:cNvPr id="2" name="Content Placeholder 1"/>
          <p:cNvSpPr>
            <a:spLocks noGrp="1"/>
          </p:cNvSpPr>
          <p:nvPr>
            <p:ph idx="1"/>
          </p:nvPr>
        </p:nvSpPr>
        <p:spPr>
          <a:xfrm>
            <a:off x="2514600" y="1271588"/>
            <a:ext cx="9677400" cy="4424363"/>
          </a:xfrm>
        </p:spPr>
        <p:txBody>
          <a:bodyPr rtlCol="0">
            <a:normAutofit fontScale="92500"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532130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a:t>Lesson IV Summary &amp; Review</a:t>
            </a:r>
          </a:p>
        </p:txBody>
      </p:sp>
      <p:sp>
        <p:nvSpPr>
          <p:cNvPr id="24578" name="Subtitle 1"/>
          <p:cNvSpPr>
            <a:spLocks noGrp="1"/>
          </p:cNvSpPr>
          <p:nvPr>
            <p:ph idx="1"/>
          </p:nvPr>
        </p:nvSpPr>
        <p:spPr/>
        <p:txBody>
          <a:bodyPr/>
          <a:lstStyle/>
          <a:p>
            <a:r>
              <a:rPr lang="en-US" altLang="en-US" sz="3000" i="1" dirty="0"/>
              <a:t>As a result of your participation in this lesson, you are now able to:</a:t>
            </a:r>
          </a:p>
          <a:p>
            <a:pPr marL="914400" lvl="1" indent="-457200">
              <a:buFont typeface="Arial" panose="020B0604020202020204" pitchFamily="34" charset="0"/>
              <a:buChar char="•"/>
            </a:pPr>
            <a:r>
              <a:rPr lang="en-US" altLang="en-US" sz="2600" b="0" i="0" dirty="0"/>
              <a:t>Properly score a rifle target</a:t>
            </a:r>
          </a:p>
          <a:p>
            <a:pPr marL="914400" lvl="1" indent="-457200">
              <a:buFont typeface="Arial" panose="020B0604020202020204" pitchFamily="34" charset="0"/>
              <a:buChar char="•"/>
            </a:pPr>
            <a:r>
              <a:rPr lang="en-US" altLang="en-US" sz="2600" b="0" i="0" dirty="0"/>
              <a:t>Explain the basic guidelines for selecting and purchasing a rifle</a:t>
            </a:r>
          </a:p>
          <a:p>
            <a:pPr marL="914400" lvl="1" indent="-457200">
              <a:buFont typeface="Arial" panose="020B0604020202020204" pitchFamily="34" charset="0"/>
              <a:buChar char="•"/>
            </a:pPr>
            <a:r>
              <a:rPr lang="en-US" altLang="en-US" sz="2600" b="0" i="0" dirty="0"/>
              <a:t>Identify the materials needed to clean a rifle</a:t>
            </a:r>
          </a:p>
          <a:p>
            <a:pPr marL="914400" lvl="1" indent="-457200">
              <a:buFont typeface="Arial" panose="020B0604020202020204" pitchFamily="34" charset="0"/>
              <a:buChar char="•"/>
            </a:pPr>
            <a:r>
              <a:rPr lang="en-US" altLang="en-US" sz="2600" b="0" i="0" dirty="0"/>
              <a:t>Demonstrate how to safely clean a rifle</a:t>
            </a:r>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Title 1"/>
          <p:cNvSpPr>
            <a:spLocks noGrp="1"/>
          </p:cNvSpPr>
          <p:nvPr>
            <p:ph type="title"/>
          </p:nvPr>
        </p:nvSpPr>
        <p:spPr/>
        <p:txBody>
          <a:bodyPr/>
          <a:lstStyle/>
          <a:p>
            <a:r>
              <a:rPr lang="en-US" altLang="en-US" sz="3600" b="1"/>
              <a:t>End Of Lesson IV</a:t>
            </a:r>
          </a:p>
        </p:txBody>
      </p:sp>
      <p:sp>
        <p:nvSpPr>
          <p:cNvPr id="212996" name="Subtitle 1"/>
          <p:cNvSpPr>
            <a:spLocks noGrp="1"/>
          </p:cNvSpPr>
          <p:nvPr>
            <p:ph idx="1"/>
          </p:nvPr>
        </p:nvSpPr>
        <p:spPr/>
        <p:txBody>
          <a:bodyPr anchor="ctr"/>
          <a:lstStyle/>
          <a:p>
            <a:pPr algn="ctr">
              <a:buFontTx/>
              <a:buNone/>
            </a:pPr>
            <a:r>
              <a:rPr lang="en-US" altLang="en-US" sz="5400"/>
              <a:t>What Are Your Questions?</a:t>
            </a:r>
          </a:p>
          <a:p>
            <a:pPr algn="ctr">
              <a:buFontTx/>
              <a:buNone/>
            </a:pPr>
            <a:endParaRPr lang="en-US" altLang="en-US" sz="3400"/>
          </a:p>
          <a:p>
            <a:pPr algn="ctr">
              <a:buFontTx/>
              <a:buNone/>
            </a:pPr>
            <a:r>
              <a:rPr lang="en-US" altLang="en-US" sz="3400"/>
              <a:t>The Next Lesson will be: </a:t>
            </a:r>
          </a:p>
          <a:p>
            <a:pPr algn="ctr">
              <a:buFontTx/>
              <a:buNone/>
            </a:pPr>
            <a:r>
              <a:rPr lang="en-US" altLang="en-US" sz="3400"/>
              <a:t>Continued Opportunities for </a:t>
            </a:r>
          </a:p>
          <a:p>
            <a:pPr algn="ctr">
              <a:buFontTx/>
              <a:buNone/>
            </a:pPr>
            <a:r>
              <a:rPr lang="en-US" altLang="en-US" sz="3400"/>
              <a:t>Skill Development</a:t>
            </a:r>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2700" y="10668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V:</a:t>
            </a:r>
            <a:br>
              <a:rPr lang="en-US" altLang="en-US" sz="3600" b="1" u="sng" dirty="0">
                <a:solidFill>
                  <a:schemeClr val="bg1">
                    <a:lumMod val="95000"/>
                  </a:schemeClr>
                </a:solidFill>
                <a:latin typeface="Arial" panose="020B0604020202020204" pitchFamily="34" charset="0"/>
                <a:cs typeface="Arial" panose="020B0604020202020204" pitchFamily="34" charset="0"/>
              </a:rPr>
            </a:b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Continued Opportunities for</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Skill Development</a:t>
            </a:r>
            <a:endParaRPr lang="en-US" altLang="en-US" sz="3600" b="1" u="sng" dirty="0">
              <a:solidFill>
                <a:schemeClr val="bg1">
                  <a:lumMod val="95000"/>
                </a:schemeClr>
              </a:solidFill>
              <a:latin typeface="Arial" panose="020B0604020202020204" pitchFamily="34" charset="0"/>
              <a:cs typeface="Arial" panose="020B0604020202020204" pitchFamily="34" charset="0"/>
            </a:endParaRPr>
          </a:p>
        </p:txBody>
      </p:sp>
      <p:sp>
        <p:nvSpPr>
          <p:cNvPr id="3" name="Snip and Round Single Corner Rectangle 2"/>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102315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a:t>LESSON V: Continued Opportunities for</a:t>
            </a:r>
            <a:br>
              <a:rPr lang="en-US" altLang="en-US"/>
            </a:br>
            <a:r>
              <a:rPr lang="en-US" altLang="en-US"/>
              <a:t>Skill Development</a:t>
            </a:r>
            <a:endParaRPr lang="en-US" altLang="en-US" dirty="0"/>
          </a:p>
        </p:txBody>
      </p:sp>
      <p:sp>
        <p:nvSpPr>
          <p:cNvPr id="232451" name="Subtitle 1"/>
          <p:cNvSpPr>
            <a:spLocks noGrp="1"/>
          </p:cNvSpPr>
          <p:nvPr>
            <p:ph idx="1"/>
          </p:nvPr>
        </p:nvSpPr>
        <p:spPr/>
        <p:txBody>
          <a:bodyPr/>
          <a:lstStyle/>
          <a:p>
            <a:r>
              <a:rPr lang="en-US" altLang="en-US" i="0" u="sng" dirty="0"/>
              <a:t>Learning Objectives:</a:t>
            </a:r>
          </a:p>
          <a:p>
            <a:r>
              <a:rPr lang="en-US" altLang="en-US" sz="3000" dirty="0"/>
              <a:t>     </a:t>
            </a:r>
            <a:r>
              <a:rPr lang="en-US" altLang="en-US" sz="3000" i="1" dirty="0"/>
              <a:t>As a result of your participation in this lesson you will be able to:</a:t>
            </a:r>
          </a:p>
          <a:p>
            <a:pPr lvl="2"/>
            <a:r>
              <a:rPr lang="en-US" altLang="en-US" sz="2600" dirty="0"/>
              <a:t>Identify several ways to pursue rifle shooting activities after the course.</a:t>
            </a:r>
          </a:p>
          <a:p>
            <a:pPr lvl="2"/>
            <a:r>
              <a:rPr lang="en-US" altLang="en-US" sz="2600" dirty="0"/>
              <a:t>Successfully complete the NRA Basic Rifle Shooting Course written examination.</a:t>
            </a:r>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383003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638"/>
            <a:ext cx="9144000" cy="1122362"/>
          </a:xfrm>
        </p:spPr>
        <p:txBody>
          <a:bodyPr rtlCol="0">
            <a:normAutofit fontScale="90000"/>
          </a:bodyPr>
          <a:lstStyle/>
          <a:p>
            <a:pPr fontAlgn="auto">
              <a:spcAft>
                <a:spcPts val="0"/>
              </a:spcAft>
              <a:defRPr/>
            </a:pPr>
            <a:r>
              <a:rPr lang="en-US" sz="4000" b="1" dirty="0">
                <a:cs typeface="Arial"/>
              </a:rPr>
              <a:t>NRA Marksmanship</a:t>
            </a:r>
            <a:br>
              <a:rPr lang="en-US" sz="4000" b="1" dirty="0">
                <a:cs typeface="Arial"/>
              </a:rPr>
            </a:br>
            <a:r>
              <a:rPr lang="en-US" sz="4000" b="1" dirty="0">
                <a:cs typeface="Arial"/>
              </a:rPr>
              <a:t>Qualification Program</a:t>
            </a:r>
            <a:endParaRPr lang="en-US" sz="3600" dirty="0"/>
          </a:p>
        </p:txBody>
      </p:sp>
      <p:sp>
        <p:nvSpPr>
          <p:cNvPr id="216067" name="Subtitle 1"/>
          <p:cNvSpPr>
            <a:spLocks noGrp="1"/>
          </p:cNvSpPr>
          <p:nvPr>
            <p:ph idx="1"/>
          </p:nvPr>
        </p:nvSpPr>
        <p:spPr>
          <a:xfrm>
            <a:off x="2438400" y="1219200"/>
            <a:ext cx="6172200" cy="5045075"/>
          </a:xfrm>
        </p:spPr>
        <p:txBody>
          <a:bodyPr anchor="ctr"/>
          <a:lstStyle/>
          <a:p>
            <a:pPr marL="0" indent="0" algn="ctr">
              <a:buFont typeface="Arial" panose="020B0604020202020204" pitchFamily="34" charset="0"/>
              <a:buNone/>
            </a:pPr>
            <a:r>
              <a:rPr lang="en-US" altLang="en-US" dirty="0">
                <a:solidFill>
                  <a:srgbClr val="FF0000"/>
                </a:solidFill>
                <a:cs typeface="Arial" panose="020B0604020202020204" pitchFamily="34" charset="0"/>
              </a:rPr>
              <a:t>The NRA Marksmanship Qualification Program is a self-paced skill development program which allows shooters to earn awards while practicing by themselves or with others.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203195"/>
            <a:ext cx="1905009" cy="1016005"/>
          </a:xfrm>
          <a:prstGeom prst="rect">
            <a:avLst/>
          </a:prstGeom>
          <a:effectLst>
            <a:outerShdw blurRad="50800" dist="127000" dir="2700000" algn="t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2038494"/>
            <a:ext cx="2591871" cy="3406486"/>
          </a:xfrm>
          <a:prstGeom prst="rect">
            <a:avLst/>
          </a:prstGeom>
        </p:spPr>
      </p:pic>
      <p:sp>
        <p:nvSpPr>
          <p:cNvPr id="8" name="Snip and Round Single Corner Rectangle 7"/>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5"/>
          <p:cNvSpPr>
            <a:spLocks noGrp="1"/>
          </p:cNvSpPr>
          <p:nvPr>
            <p:ph type="title"/>
          </p:nvPr>
        </p:nvSpPr>
        <p:spPr>
          <a:xfrm>
            <a:off x="1785941" y="0"/>
            <a:ext cx="10406059" cy="1189038"/>
          </a:xfrm>
        </p:spPr>
        <p:txBody>
          <a:bodyPr/>
          <a:lstStyle/>
          <a:p>
            <a:r>
              <a:rPr lang="en-US" altLang="en-US" sz="3600" b="1" dirty="0">
                <a:cs typeface="Arial" panose="020B0604020202020204" pitchFamily="34" charset="0"/>
              </a:rPr>
              <a:t>Common Rifle Action Types</a:t>
            </a:r>
            <a:endParaRPr lang="en-US" altLang="en-US" sz="3600" b="1" dirty="0"/>
          </a:p>
        </p:txBody>
      </p:sp>
      <p:sp>
        <p:nvSpPr>
          <p:cNvPr id="7" name="Content Placeholder 6"/>
          <p:cNvSpPr>
            <a:spLocks noGrp="1"/>
          </p:cNvSpPr>
          <p:nvPr>
            <p:ph sz="half" idx="1"/>
          </p:nvPr>
        </p:nvSpPr>
        <p:spPr>
          <a:xfrm>
            <a:off x="3429000" y="1981200"/>
            <a:ext cx="3962400" cy="3657600"/>
          </a:xfrm>
        </p:spPr>
        <p:txBody>
          <a:bodyPr rtlCol="0">
            <a:normAutofit/>
          </a:bodyPr>
          <a:lstStyle/>
          <a:p>
            <a:pPr fontAlgn="auto">
              <a:spcAft>
                <a:spcPts val="0"/>
              </a:spcAft>
              <a:defRPr/>
            </a:pPr>
            <a:r>
              <a:rPr lang="en-US" sz="3200" b="1" dirty="0">
                <a:cs typeface="Arial" panose="020B0604020202020204" pitchFamily="34" charset="0"/>
              </a:rPr>
              <a:t>Most Common</a:t>
            </a:r>
          </a:p>
          <a:p>
            <a:pPr algn="ctr" fontAlgn="auto">
              <a:spcAft>
                <a:spcPts val="0"/>
              </a:spcAft>
              <a:defRPr/>
            </a:pPr>
            <a:endParaRPr lang="en-US" sz="1600" b="1" dirty="0">
              <a:cs typeface="Arial" panose="020B0604020202020204" pitchFamily="34" charset="0"/>
            </a:endParaRP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Bolt-Action</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Semi-Automatic</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Lever-Action</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Slide-Action</a:t>
            </a:r>
          </a:p>
        </p:txBody>
      </p:sp>
      <p:sp>
        <p:nvSpPr>
          <p:cNvPr id="8" name="Content Placeholder 7"/>
          <p:cNvSpPr>
            <a:spLocks noGrp="1"/>
          </p:cNvSpPr>
          <p:nvPr>
            <p:ph sz="half" idx="2"/>
          </p:nvPr>
        </p:nvSpPr>
        <p:spPr>
          <a:xfrm>
            <a:off x="7391400" y="1981200"/>
            <a:ext cx="3810000" cy="3657600"/>
          </a:xfrm>
        </p:spPr>
        <p:txBody>
          <a:bodyPr rtlCol="0">
            <a:normAutofit/>
          </a:bodyPr>
          <a:lstStyle/>
          <a:p>
            <a:pPr fontAlgn="auto">
              <a:spcAft>
                <a:spcPts val="0"/>
              </a:spcAft>
              <a:defRPr/>
            </a:pPr>
            <a:r>
              <a:rPr lang="en-US" sz="3600" b="1" dirty="0">
                <a:cs typeface="Arial" panose="020B0604020202020204" pitchFamily="34" charset="0"/>
              </a:rPr>
              <a:t>Less Common</a:t>
            </a:r>
          </a:p>
          <a:p>
            <a:pPr algn="ctr" fontAlgn="auto">
              <a:spcAft>
                <a:spcPts val="0"/>
              </a:spcAft>
              <a:defRPr/>
            </a:pPr>
            <a:endParaRPr lang="en-US" sz="1700" b="1" dirty="0">
              <a:cs typeface="Arial" panose="020B0604020202020204" pitchFamily="34" charset="0"/>
            </a:endParaRPr>
          </a:p>
          <a:p>
            <a:pPr algn="ctr" fontAlgn="auto">
              <a:spcAft>
                <a:spcPts val="0"/>
              </a:spcAft>
              <a:defRPr/>
            </a:pPr>
            <a:endParaRPr lang="en-US" sz="100" b="1" dirty="0"/>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Falling Block</a:t>
            </a:r>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Rolling Block</a:t>
            </a:r>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Hinge-Action</a:t>
            </a:r>
          </a:p>
        </p:txBody>
      </p:sp>
      <p:sp>
        <p:nvSpPr>
          <p:cNvPr id="9" name="Snip and Round Single Corner Rectangle 8"/>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500"/>
                                        <p:tgtEl>
                                          <p:spTgt spid="7">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fade">
                                      <p:cBhvr>
                                        <p:cTn id="31"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2144971" y="1066800"/>
            <a:ext cx="9677400" cy="4424363"/>
          </a:xfrm>
        </p:spPr>
        <p:txBody>
          <a:bodyPr/>
          <a:lstStyle/>
          <a:p>
            <a:pPr algn="ctr"/>
            <a:r>
              <a:rPr lang="en-US" sz="3600" b="1" dirty="0">
                <a:solidFill>
                  <a:schemeClr val="tx1"/>
                </a:solidFill>
              </a:rPr>
              <a:t>Non-Live Fire</a:t>
            </a:r>
          </a:p>
          <a:p>
            <a:pPr algn="ctr"/>
            <a:endParaRPr lang="en-US" b="1" dirty="0">
              <a:solidFill>
                <a:schemeClr val="tx1"/>
              </a:solidFill>
            </a:endParaRP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Range Safety Officer</a:t>
            </a: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Home Firearm Safety</a:t>
            </a: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Refuse To Be A Victim</a:t>
            </a: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NRA Online Hunter Education</a:t>
            </a: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Basic Shotgun Shell Reloading</a:t>
            </a: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Basic Metallic Cartridge Reloading</a:t>
            </a:r>
          </a:p>
        </p:txBody>
      </p:sp>
      <p:sp>
        <p:nvSpPr>
          <p:cNvPr id="2" name="Title 1"/>
          <p:cNvSpPr>
            <a:spLocks noGrp="1"/>
          </p:cNvSpPr>
          <p:nvPr>
            <p:ph type="title"/>
          </p:nvPr>
        </p:nvSpPr>
        <p:spPr/>
        <p:txBody>
          <a:bodyPr/>
          <a:lstStyle/>
          <a:p>
            <a:r>
              <a:rPr lang="en-US" altLang="en-US" cap="small" dirty="0">
                <a:latin typeface="Arial" panose="020B0604020202020204" pitchFamily="34" charset="0"/>
                <a:cs typeface="Arial" panose="020B0604020202020204" pitchFamily="34" charset="0"/>
              </a:rPr>
              <a:t>NRA Training Opportunities</a:t>
            </a:r>
            <a:endParaRPr lang="en-US" dirty="0"/>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2921245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cap="small" dirty="0">
                <a:latin typeface="Arial" panose="020B0604020202020204" pitchFamily="34" charset="0"/>
                <a:cs typeface="Arial" panose="020B0604020202020204" pitchFamily="34" charset="0"/>
              </a:rPr>
              <a:t>NRA Training Opportunities</a:t>
            </a:r>
            <a:endParaRPr lang="en-US" dirty="0"/>
          </a:p>
        </p:txBody>
      </p:sp>
      <p:sp>
        <p:nvSpPr>
          <p:cNvPr id="5" name="Content Placeholder 4"/>
          <p:cNvSpPr>
            <a:spLocks noGrp="1"/>
          </p:cNvSpPr>
          <p:nvPr>
            <p:ph idx="1"/>
          </p:nvPr>
        </p:nvSpPr>
        <p:spPr>
          <a:xfrm>
            <a:off x="2760256" y="990600"/>
            <a:ext cx="8446829" cy="5029200"/>
          </a:xfrm>
        </p:spPr>
        <p:txBody>
          <a:bodyPr/>
          <a:lstStyle/>
          <a:p>
            <a:pPr algn="ctr" eaLnBrk="1" fontAlgn="auto" hangingPunct="1">
              <a:lnSpc>
                <a:spcPct val="110000"/>
              </a:lnSpc>
              <a:spcAft>
                <a:spcPts val="0"/>
              </a:spcAft>
              <a:defRPr/>
            </a:pPr>
            <a:r>
              <a:rPr lang="en-US" sz="3600" dirty="0"/>
              <a:t>Live Fire Courses</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NRA CCW</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Defensive Pistol</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a:t>
            </a:r>
            <a:r>
              <a:rPr lang="en-US" sz="2600" dirty="0" err="1">
                <a:latin typeface="Arial" pitchFamily="34" charset="0"/>
                <a:cs typeface="Arial" pitchFamily="34" charset="0"/>
              </a:rPr>
              <a:t>Muzzleloading</a:t>
            </a:r>
            <a:r>
              <a:rPr lang="en-US" sz="2600" dirty="0">
                <a:latin typeface="Arial" pitchFamily="34" charset="0"/>
                <a:cs typeface="Arial" pitchFamily="34" charset="0"/>
              </a:rPr>
              <a:t> </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Rifle Shooting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Pistol Shooting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Shotgun Shooting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Shotgun Shell Reloading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Personal Protection In The Home</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Personal Protection Outside The Home</a:t>
            </a:r>
          </a:p>
          <a:p>
            <a:endParaRPr lang="en-US" dirty="0"/>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677070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Competitive Shooting</a:t>
            </a:r>
            <a:endParaRPr lang="en-US" altLang="en-US" sz="7200" dirty="0"/>
          </a:p>
        </p:txBody>
      </p:sp>
      <p:sp>
        <p:nvSpPr>
          <p:cNvPr id="220163" name="Subtitle 1"/>
          <p:cNvSpPr>
            <a:spLocks noGrp="1"/>
          </p:cNvSpPr>
          <p:nvPr>
            <p:ph idx="1"/>
          </p:nvPr>
        </p:nvSpPr>
        <p:spPr>
          <a:xfrm>
            <a:off x="1981200" y="1143000"/>
            <a:ext cx="8861425" cy="4424363"/>
          </a:xfrm>
        </p:spPr>
        <p:txBody>
          <a:bodyPr/>
          <a:lstStyle/>
          <a:p>
            <a:pPr marL="171450"/>
            <a:r>
              <a:rPr lang="en-US" altLang="en-US" sz="2600" b="0" i="0" dirty="0"/>
              <a:t>   NRA's Competitive Shooting Division offers a wide range of activities in all types of shooting, for everyone from the novice to the world-class competitor. The NRA sanctions over 11,000 shooting tournaments and sponsors over 50 national championships each year.</a:t>
            </a:r>
          </a:p>
          <a:p>
            <a:pPr marL="171450"/>
            <a:r>
              <a:rPr lang="en-US" altLang="en-US" sz="2600" b="0" i="0" dirty="0">
                <a:cs typeface="Arial" panose="020B0604020202020204" pitchFamily="34" charset="0"/>
              </a:rPr>
              <a:t>   </a:t>
            </a:r>
            <a:r>
              <a:rPr lang="en-US" altLang="en-US" sz="2600" b="0" i="0" dirty="0"/>
              <a:t>NRA’s Competitive Shooting website, compete.nra.org, lists the different types of NRA Competitive Shooting Programs.</a:t>
            </a:r>
          </a:p>
        </p:txBody>
      </p:sp>
      <p:sp>
        <p:nvSpPr>
          <p:cNvPr id="220164" name="Content Placeholder 2"/>
          <p:cNvSpPr>
            <a:spLocks noGrp="1"/>
          </p:cNvSpPr>
          <p:nvPr>
            <p:ph sz="half" idx="4294967295"/>
          </p:nvPr>
        </p:nvSpPr>
        <p:spPr>
          <a:xfrm>
            <a:off x="2133600" y="3835544"/>
            <a:ext cx="6248400" cy="1828800"/>
          </a:xfrm>
        </p:spPr>
        <p:txBody>
          <a:bodyPr/>
          <a:lstStyle/>
          <a:p>
            <a:r>
              <a:rPr lang="en-US" altLang="en-US" sz="2600" dirty="0"/>
              <a:t>   The website also contains a link to the NRA’s Shooting Sports USA digital magazine along with links to other NRA digital publications.</a:t>
            </a:r>
          </a:p>
        </p:txBody>
      </p:sp>
      <p:pic>
        <p:nvPicPr>
          <p:cNvPr id="220166" name="Picture 3" descr="https://encrypted-tbn2.gstatic.com/images?q=tbn:ANd9GcTX4zDNwxi5lwYFab24ueSX30VFzBnAL6xgGZh8-aibrvUD4tJ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9257" y="4052888"/>
            <a:ext cx="1651560" cy="227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368446" y="20638"/>
            <a:ext cx="9823555" cy="1168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4000" b="1" dirty="0"/>
              <a:t>NRA Clubs &amp; Associations</a:t>
            </a:r>
            <a:endParaRPr lang="en-US" sz="8000" b="1" dirty="0"/>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706892">
            <a:off x="9784080" y="892789"/>
            <a:ext cx="1706894" cy="251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57A4EC2A-738C-4018-956D-07F0EFB94841}"/>
              </a:ext>
            </a:extLst>
          </p:cNvPr>
          <p:cNvSpPr txBox="1">
            <a:spLocks/>
          </p:cNvSpPr>
          <p:nvPr/>
        </p:nvSpPr>
        <p:spPr bwMode="auto">
          <a:xfrm>
            <a:off x="2593296" y="2130389"/>
            <a:ext cx="6813654" cy="99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b="0" dirty="0">
                <a:latin typeface="Arial" charset="0"/>
              </a:rPr>
              <a:t>The NRA Clubs &amp; Associations Department provides services and assistance to a network of over 15,000 NRA affiliated clubs, associations, </a:t>
            </a:r>
            <a:endParaRPr lang="en-US" altLang="en-US" b="0" dirty="0">
              <a:latin typeface="Arial" charset="0"/>
            </a:endParaRPr>
          </a:p>
        </p:txBody>
      </p:sp>
      <p:sp>
        <p:nvSpPr>
          <p:cNvPr id="11" name="Content Placeholder 2">
            <a:extLst>
              <a:ext uri="{FF2B5EF4-FFF2-40B4-BE49-F238E27FC236}">
                <a16:creationId xmlns:a16="http://schemas.microsoft.com/office/drawing/2014/main" id="{8FE193F3-A6B9-4592-B58E-D88307EAB216}"/>
              </a:ext>
            </a:extLst>
          </p:cNvPr>
          <p:cNvSpPr txBox="1">
            <a:spLocks/>
          </p:cNvSpPr>
          <p:nvPr/>
        </p:nvSpPr>
        <p:spPr bwMode="auto">
          <a:xfrm>
            <a:off x="2593296" y="3110570"/>
            <a:ext cx="9099654" cy="254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b="0" dirty="0">
                <a:latin typeface="Arial" charset="0"/>
              </a:rPr>
              <a:t>and businesses.  Visit their website, clubs.nra.org, for more activities, information and a way to search for an NRA affiliated club near you.</a:t>
            </a:r>
          </a:p>
          <a:p>
            <a:r>
              <a:rPr lang="en-US" altLang="en-US" sz="2400" b="0" dirty="0">
                <a:latin typeface="Arial" charset="0"/>
              </a:rPr>
              <a:t>	It is at the NRA affiliated clubs where you can find not only a place to shoot but also NRA classes, competitions and other event and activities. </a:t>
            </a:r>
          </a:p>
        </p:txBody>
      </p:sp>
      <p:sp>
        <p:nvSpPr>
          <p:cNvPr id="7" name="Snip and Round Single Corner Rectangle 6"/>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NRA Programs</a:t>
            </a:r>
            <a:endParaRPr lang="en-US" altLang="en-US" sz="7200"/>
          </a:p>
        </p:txBody>
      </p:sp>
      <p:sp>
        <p:nvSpPr>
          <p:cNvPr id="224259" name="Subtitle 1"/>
          <p:cNvSpPr>
            <a:spLocks noGrp="1"/>
          </p:cNvSpPr>
          <p:nvPr>
            <p:ph idx="1"/>
          </p:nvPr>
        </p:nvSpPr>
        <p:spPr>
          <a:xfrm>
            <a:off x="2057400" y="1219200"/>
            <a:ext cx="8610600" cy="5045075"/>
          </a:xfrm>
        </p:spPr>
        <p:txBody>
          <a:bodyPr/>
          <a:lstStyle/>
          <a:p>
            <a:pPr marL="0" indent="0">
              <a:buFont typeface="Arial" panose="020B0604020202020204" pitchFamily="34" charset="0"/>
              <a:buNone/>
            </a:pPr>
            <a:r>
              <a:rPr lang="en-US" altLang="en-US" sz="2800" b="0" dirty="0">
                <a:cs typeface="Arial" panose="020B0604020202020204" pitchFamily="34" charset="0"/>
              </a:rPr>
              <a:t>  This course and the materials you have used have all been developed by the NRA.  Your instructors have been trained and certified by the NRA and they are part of a worldwide team of thousands of NRA Certified Instructors.</a:t>
            </a:r>
          </a:p>
          <a:p>
            <a:pPr marL="0" indent="0">
              <a:buFont typeface="Arial" panose="020B0604020202020204" pitchFamily="34" charset="0"/>
              <a:buNone/>
            </a:pPr>
            <a:r>
              <a:rPr lang="en-US" altLang="en-US" sz="2800" b="0" dirty="0">
                <a:cs typeface="Arial" panose="020B0604020202020204" pitchFamily="34" charset="0"/>
              </a:rPr>
              <a:t>  The NRA offers programs that include basic and advanced firearms training programs for every shooting discipline, Instructor and Coach training, numerous youth programs and activities, Competitive shooting programs, Women’s programs, Law enforcement training and much more!</a:t>
            </a:r>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91" b="9113"/>
          <a:stretch/>
        </p:blipFill>
        <p:spPr>
          <a:xfrm>
            <a:off x="1783556" y="-19050"/>
            <a:ext cx="10408444" cy="6877050"/>
          </a:xfrm>
          <a:prstGeom prst="rect">
            <a:avLst/>
          </a:prstGeom>
        </p:spPr>
      </p:pic>
      <p:sp>
        <p:nvSpPr>
          <p:cNvPr id="8" name="Subtitle 1"/>
          <p:cNvSpPr txBox="1">
            <a:spLocks/>
          </p:cNvSpPr>
          <p:nvPr/>
        </p:nvSpPr>
        <p:spPr bwMode="auto">
          <a:xfrm>
            <a:off x="2057401" y="-4208"/>
            <a:ext cx="10125338" cy="684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3550" indent="-463550" eaLnBrk="1" hangingPunct="1">
              <a:lnSpc>
                <a:spcPct val="90000"/>
              </a:lnSpc>
              <a:buFontTx/>
              <a:buNone/>
              <a:defRPr/>
            </a:pPr>
            <a:r>
              <a:rPr lang="en-US" altLang="en-US" sz="4000" b="1" dirty="0">
                <a:solidFill>
                  <a:schemeClr val="tx1"/>
                </a:solidFill>
                <a:latin typeface="+mj-lt"/>
                <a:cs typeface="Arial" charset="0"/>
              </a:rPr>
              <a:t>NRA History and Goals</a:t>
            </a:r>
          </a:p>
          <a:p>
            <a:pPr marL="463550" indent="-463550" algn="l" eaLnBrk="1" hangingPunct="1">
              <a:lnSpc>
                <a:spcPct val="90000"/>
              </a:lnSpc>
              <a:buFontTx/>
              <a:buNone/>
              <a:defRPr/>
            </a:pPr>
            <a:endParaRPr lang="en-US" altLang="en-US" sz="1600" b="1" dirty="0">
              <a:cs typeface="Arial" charset="0"/>
            </a:endParaRPr>
          </a:p>
          <a:p>
            <a:pPr marL="463550" indent="-6350" algn="l" eaLnBrk="1" hangingPunct="1">
              <a:lnSpc>
                <a:spcPct val="90000"/>
              </a:lnSpc>
              <a:buFontTx/>
              <a:buNone/>
              <a:defRPr/>
            </a:pPr>
            <a:r>
              <a:rPr lang="en-US" altLang="en-US" sz="2600" b="1" dirty="0">
                <a:solidFill>
                  <a:schemeClr val="tx1"/>
                </a:solidFill>
                <a:cs typeface="Arial" charset="0"/>
              </a:rPr>
              <a:t>The NRA was established in 1871, originally to promote marksmanship training.</a:t>
            </a:r>
          </a:p>
          <a:p>
            <a:pPr marL="463550" indent="-6350" algn="l" eaLnBrk="1" hangingPunct="1">
              <a:lnSpc>
                <a:spcPct val="90000"/>
              </a:lnSpc>
              <a:buFontTx/>
              <a:buNone/>
              <a:defRPr/>
            </a:pPr>
            <a:endParaRPr lang="en-US" altLang="en-US" sz="2400" b="1" dirty="0">
              <a:solidFill>
                <a:schemeClr val="tx1"/>
              </a:solidFill>
              <a:cs typeface="Arial" charset="0"/>
            </a:endParaRPr>
          </a:p>
          <a:p>
            <a:pPr algn="l" eaLnBrk="1" hangingPunct="1">
              <a:lnSpc>
                <a:spcPct val="90000"/>
              </a:lnSpc>
              <a:buFontTx/>
              <a:buNone/>
              <a:defRPr/>
            </a:pPr>
            <a:r>
              <a:rPr lang="en-US" altLang="en-US" sz="2400" b="1" dirty="0">
                <a:solidFill>
                  <a:schemeClr val="tx1"/>
                </a:solidFill>
                <a:cs typeface="Arial" charset="0"/>
              </a:rPr>
              <a:t>  </a:t>
            </a:r>
            <a:r>
              <a:rPr lang="en-US" altLang="en-US" sz="2400" b="1" i="1" u="sng" dirty="0">
                <a:solidFill>
                  <a:schemeClr val="tx1"/>
                </a:solidFill>
                <a:cs typeface="Arial" charset="0"/>
              </a:rPr>
              <a:t>NRA’s  basic goals are to:</a:t>
            </a:r>
          </a:p>
          <a:p>
            <a:pPr marL="914400" lvl="1" indent="-457200" algn="l">
              <a:buFont typeface="Arial" panose="020B0604020202020204" pitchFamily="34" charset="0"/>
              <a:buChar char="•"/>
              <a:defRPr/>
            </a:pPr>
            <a:r>
              <a:rPr lang="en-US" altLang="en-US" sz="2400" b="0" dirty="0">
                <a:solidFill>
                  <a:schemeClr val="tx1"/>
                </a:solidFill>
                <a:cs typeface="Arial" charset="0"/>
              </a:rPr>
              <a:t>Protect and defend the Constitution of the United States, especially in regard to the Second Amendment.</a:t>
            </a:r>
          </a:p>
          <a:p>
            <a:pPr marL="914400" lvl="1" indent="-457200" algn="l">
              <a:buFont typeface="Arial" panose="020B0604020202020204" pitchFamily="34" charset="0"/>
              <a:buChar char="•"/>
              <a:defRPr/>
            </a:pPr>
            <a:r>
              <a:rPr lang="en-US" altLang="en-US" sz="2400" b="0" dirty="0">
                <a:solidFill>
                  <a:schemeClr val="tx1"/>
                </a:solidFill>
                <a:cs typeface="Arial" charset="0"/>
              </a:rPr>
              <a:t>Promote public safety, law and order, and the national defense.</a:t>
            </a:r>
          </a:p>
          <a:p>
            <a:pPr marL="914400" lvl="1" indent="-457200" algn="l">
              <a:buFont typeface="Arial" panose="020B0604020202020204" pitchFamily="34" charset="0"/>
              <a:buChar char="•"/>
              <a:defRPr/>
            </a:pPr>
            <a:r>
              <a:rPr lang="en-US" altLang="en-US" sz="2400" b="0" dirty="0">
                <a:solidFill>
                  <a:schemeClr val="tx1"/>
                </a:solidFill>
                <a:cs typeface="Arial" charset="0"/>
              </a:rPr>
              <a:t>Train members of law enforcement agencies, the armed forces, and people of good repute in the safe handling and  effective use of firearms.</a:t>
            </a:r>
          </a:p>
          <a:p>
            <a:pPr marL="914400" lvl="1" indent="-457200" algn="l">
              <a:buFont typeface="Arial" panose="020B0604020202020204" pitchFamily="34" charset="0"/>
              <a:buChar char="•"/>
              <a:defRPr/>
            </a:pPr>
            <a:r>
              <a:rPr lang="en-US" altLang="en-US" sz="2400" b="0" dirty="0">
                <a:solidFill>
                  <a:schemeClr val="tx1"/>
                </a:solidFill>
                <a:cs typeface="Arial" charset="0"/>
              </a:rPr>
              <a:t>Foster and promote the shooting sports at local, state, regional, national and international levels.</a:t>
            </a:r>
          </a:p>
          <a:p>
            <a:pPr marL="914400" lvl="1" indent="-457200" algn="l">
              <a:buFont typeface="Arial" panose="020B0604020202020204" pitchFamily="34" charset="0"/>
              <a:buChar char="•"/>
              <a:defRPr/>
            </a:pPr>
            <a:r>
              <a:rPr lang="en-US" altLang="en-US" sz="2400" b="0" dirty="0">
                <a:solidFill>
                  <a:schemeClr val="tx1"/>
                </a:solidFill>
                <a:cs typeface="Arial" charset="0"/>
              </a:rPr>
              <a:t>Promote hunter safety and proper wildlife management.</a:t>
            </a:r>
          </a:p>
        </p:txBody>
      </p:sp>
      <p:sp>
        <p:nvSpPr>
          <p:cNvPr id="7" name="Snip and Round Single Corner Rectangle 6"/>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EA9E6A3-57A4-424C-8668-23CE41F23F96}"/>
              </a:ext>
            </a:extLst>
          </p:cNvPr>
          <p:cNvSpPr txBox="1">
            <a:spLocks/>
          </p:cNvSpPr>
          <p:nvPr/>
        </p:nvSpPr>
        <p:spPr bwMode="auto">
          <a:xfrm>
            <a:off x="2181726" y="1524000"/>
            <a:ext cx="9562925" cy="478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400" b="1" dirty="0">
                <a:cs typeface="Arial" charset="0"/>
              </a:rPr>
              <a:t>Magazine Choice</a:t>
            </a:r>
            <a:r>
              <a:rPr lang="en-US" altLang="en-US" sz="2400" dirty="0">
                <a:cs typeface="Arial" charset="0"/>
              </a:rPr>
              <a:t>: </a:t>
            </a:r>
            <a:r>
              <a:rPr lang="en-US" altLang="en-US" sz="2400" b="0" dirty="0">
                <a:cs typeface="Arial" charset="0"/>
              </a:rPr>
              <a:t>Subscription to </a:t>
            </a:r>
            <a:r>
              <a:rPr lang="en-US" altLang="en-US" sz="2400" b="0" i="1" dirty="0">
                <a:cs typeface="Arial" charset="0"/>
              </a:rPr>
              <a:t>American Rifleman, American Hunter, Shooting Illustrated, </a:t>
            </a:r>
            <a:r>
              <a:rPr lang="en-US" altLang="en-US" sz="2400" b="0" dirty="0">
                <a:cs typeface="Arial" charset="0"/>
              </a:rPr>
              <a:t>or</a:t>
            </a:r>
            <a:r>
              <a:rPr lang="en-US" altLang="en-US" sz="2400" b="0" i="1" dirty="0">
                <a:cs typeface="Arial" charset="0"/>
              </a:rPr>
              <a:t> America's 1st Freedom</a:t>
            </a:r>
            <a:r>
              <a:rPr lang="en-US" altLang="en-US" sz="2400" b="0" dirty="0">
                <a:cs typeface="Arial" charset="0"/>
              </a:rPr>
              <a:t>.</a:t>
            </a:r>
          </a:p>
          <a:p>
            <a:r>
              <a:rPr lang="en-US" altLang="en-US" sz="2400" b="1" dirty="0">
                <a:cs typeface="Arial" charset="0"/>
              </a:rPr>
              <a:t>Members Only Discounts and Services</a:t>
            </a:r>
            <a:r>
              <a:rPr lang="en-US" altLang="en-US" sz="2400" dirty="0">
                <a:cs typeface="Arial" charset="0"/>
              </a:rPr>
              <a:t>: </a:t>
            </a:r>
            <a:r>
              <a:rPr lang="en-US" altLang="en-US" sz="2400" b="0" dirty="0">
                <a:cs typeface="Arial" charset="0"/>
              </a:rPr>
              <a:t>Discounts for travel through NRA Travel Center, NRA Coffee Club, and NRA Identity Protection.</a:t>
            </a:r>
            <a:br>
              <a:rPr lang="en-US" altLang="en-US" sz="2400" dirty="0">
                <a:cs typeface="Arial" charset="0"/>
              </a:rPr>
            </a:br>
            <a:endParaRPr lang="en-US" altLang="en-US" sz="2400" dirty="0">
              <a:cs typeface="Arial" charset="0"/>
            </a:endParaRPr>
          </a:p>
          <a:p>
            <a:pPr marL="342900" indent="-342900">
              <a:buFont typeface="Arial" panose="020B0604020202020204" pitchFamily="34" charset="0"/>
              <a:buChar char="•"/>
            </a:pPr>
            <a:r>
              <a:rPr lang="en-US" altLang="en-US" sz="2400" b="0" dirty="0">
                <a:cs typeface="Arial" charset="0"/>
              </a:rPr>
              <a:t>SPECIAL SAVINGS from NRA Member Partners</a:t>
            </a:r>
          </a:p>
          <a:p>
            <a:pPr marL="342900" indent="-342900">
              <a:buFont typeface="Arial" panose="020B0604020202020204" pitchFamily="34" charset="0"/>
              <a:buChar char="•"/>
            </a:pPr>
            <a:r>
              <a:rPr lang="en-US" altLang="en-US" sz="2400" b="0" dirty="0">
                <a:cs typeface="Arial" charset="0"/>
              </a:rPr>
              <a:t>FREE ADMISSION to NRA’s Guns,</a:t>
            </a:r>
            <a:br>
              <a:rPr lang="en-US" altLang="en-US" sz="2400" b="0" dirty="0">
                <a:cs typeface="Arial" charset="0"/>
              </a:rPr>
            </a:br>
            <a:r>
              <a:rPr lang="en-US" altLang="en-US" sz="2400" b="0" dirty="0">
                <a:cs typeface="Arial" charset="0"/>
              </a:rPr>
              <a:t>Gear &amp; Outfitter Show</a:t>
            </a:r>
          </a:p>
          <a:p>
            <a:pPr marL="342900" indent="-342900">
              <a:buFont typeface="Arial" panose="020B0604020202020204" pitchFamily="34" charset="0"/>
              <a:buChar char="•"/>
            </a:pPr>
            <a:r>
              <a:rPr lang="en-US" altLang="en-US" sz="2400" b="0" dirty="0">
                <a:cs typeface="Arial" charset="0"/>
              </a:rPr>
              <a:t>AND MORE!</a:t>
            </a:r>
          </a:p>
          <a:p>
            <a:pPr marL="342900" indent="-342900">
              <a:buFont typeface="Arial" panose="020B0604020202020204" pitchFamily="34" charset="0"/>
              <a:buChar char="•"/>
            </a:pPr>
            <a:endParaRPr lang="en-US" altLang="en-US" sz="2400" dirty="0">
              <a:cs typeface="Arial" charset="0"/>
            </a:endParaRPr>
          </a:p>
          <a:p>
            <a:pPr>
              <a:lnSpc>
                <a:spcPct val="100000"/>
              </a:lnSpc>
            </a:pPr>
            <a:endParaRPr lang="en-US" altLang="en-US" sz="2400" b="1" i="1" dirty="0">
              <a:cs typeface="Arial" charset="0"/>
            </a:endParaRPr>
          </a:p>
          <a:p>
            <a:pPr>
              <a:lnSpc>
                <a:spcPct val="100000"/>
              </a:lnSpc>
            </a:pPr>
            <a:r>
              <a:rPr lang="en-US" altLang="en-US" sz="2400" b="1" dirty="0">
                <a:cs typeface="Arial" charset="0"/>
              </a:rPr>
              <a:t>More benefits may be found at </a:t>
            </a:r>
            <a:r>
              <a:rPr lang="en-US" altLang="en-US" sz="2400" b="1" u="sng" dirty="0">
                <a:solidFill>
                  <a:srgbClr val="0070C0"/>
                </a:solidFill>
                <a:cs typeface="Arial" charset="0"/>
              </a:rPr>
              <a:t>http://benefits.nra.org</a:t>
            </a:r>
          </a:p>
          <a:p>
            <a:pPr>
              <a:lnSpc>
                <a:spcPct val="100000"/>
              </a:lnSpc>
            </a:pPr>
            <a:endParaRPr lang="en-US" altLang="en-US" sz="2400" dirty="0">
              <a:cs typeface="Arial"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3632834"/>
            <a:ext cx="3519430" cy="18535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865" y="60740"/>
            <a:ext cx="1310860" cy="131086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60740"/>
            <a:ext cx="1310860" cy="1310860"/>
          </a:xfrm>
          <a:prstGeom prst="rect">
            <a:avLst/>
          </a:prstGeom>
        </p:spPr>
      </p:pic>
      <p:sp>
        <p:nvSpPr>
          <p:cNvPr id="13" name="Title 3"/>
          <p:cNvSpPr txBox="1">
            <a:spLocks/>
          </p:cNvSpPr>
          <p:nvPr/>
        </p:nvSpPr>
        <p:spPr bwMode="auto">
          <a:xfrm>
            <a:off x="2209800" y="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latin typeface="+mn-lt"/>
                <a:cs typeface="Arial" panose="020B0604020202020204" pitchFamily="34" charset="0"/>
              </a:rPr>
              <a:t>Benefits of NRA Membership</a:t>
            </a:r>
            <a:endParaRPr lang="en-US" sz="3600" b="1" cap="small" dirty="0">
              <a:latin typeface="+mn-lt"/>
              <a:cs typeface="Arial" pitchFamily="34" charset="0"/>
            </a:endParaRPr>
          </a:p>
        </p:txBody>
      </p:sp>
      <p:sp>
        <p:nvSpPr>
          <p:cNvPr id="12" name="Snip and Round Single Corner Rectangle 11"/>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r>
              <a:rPr lang="en-US" altLang="en-US"/>
              <a:t>Course Review &amp; Exam</a:t>
            </a:r>
          </a:p>
        </p:txBody>
      </p:sp>
      <p:sp>
        <p:nvSpPr>
          <p:cNvPr id="230403" name="Subtitle 1"/>
          <p:cNvSpPr>
            <a:spLocks noGrp="1"/>
          </p:cNvSpPr>
          <p:nvPr>
            <p:ph idx="1"/>
          </p:nvPr>
        </p:nvSpPr>
        <p:spPr>
          <a:xfrm>
            <a:off x="3478471" y="2057400"/>
            <a:ext cx="7010400" cy="3949572"/>
          </a:xfrm>
        </p:spPr>
        <p:txBody>
          <a:bodyPr/>
          <a:lstStyle/>
          <a:p>
            <a:r>
              <a:rPr lang="en-US" altLang="en-US" dirty="0"/>
              <a:t>Review</a:t>
            </a:r>
          </a:p>
          <a:p>
            <a:r>
              <a:rPr lang="en-US" altLang="en-US" dirty="0"/>
              <a:t>Grade Exams</a:t>
            </a:r>
          </a:p>
          <a:p>
            <a:r>
              <a:rPr lang="en-US" altLang="en-US" dirty="0"/>
              <a:t>Evaluations</a:t>
            </a:r>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dirty="0"/>
              <a:t>NRA Rules For Safe Gun Handling</a:t>
            </a:r>
          </a:p>
        </p:txBody>
      </p:sp>
      <p:sp>
        <p:nvSpPr>
          <p:cNvPr id="2" name="Content Placeholder 1"/>
          <p:cNvSpPr>
            <a:spLocks noGrp="1"/>
          </p:cNvSpPr>
          <p:nvPr>
            <p:ph idx="1"/>
          </p:nvPr>
        </p:nvSpPr>
        <p:spPr>
          <a:xfrm>
            <a:off x="2754571" y="1582609"/>
            <a:ext cx="8458200" cy="4424363"/>
          </a:xfrm>
        </p:spPr>
        <p:txBody>
          <a:bodyPr/>
          <a:lstStyle/>
          <a:p>
            <a:pPr marL="1428750" indent="-1428750"/>
            <a:r>
              <a:rPr lang="en-US" i="1" u="sng" dirty="0"/>
              <a:t>ALWAYS</a:t>
            </a:r>
            <a:r>
              <a:rPr lang="en-US" dirty="0"/>
              <a:t> </a:t>
            </a:r>
            <a:r>
              <a:rPr lang="en-US" sz="3000" dirty="0"/>
              <a:t>KEEP THE GUN POINTED IN A SAFE DIRECTION</a:t>
            </a:r>
          </a:p>
          <a:p>
            <a:endParaRPr lang="en-US" dirty="0"/>
          </a:p>
          <a:p>
            <a:pPr marL="1428750" indent="-1428750"/>
            <a:r>
              <a:rPr lang="en-US" i="1" u="sng" dirty="0"/>
              <a:t>ALWAYS</a:t>
            </a:r>
            <a:r>
              <a:rPr lang="en-US" dirty="0"/>
              <a:t> </a:t>
            </a:r>
            <a:r>
              <a:rPr lang="en-US" sz="3000" dirty="0"/>
              <a:t>KEEP YOUR FINGER OFF THE TRIGGER UNTIL READY TO SHOOT</a:t>
            </a:r>
          </a:p>
          <a:p>
            <a:endParaRPr lang="en-US" dirty="0"/>
          </a:p>
          <a:p>
            <a:pPr marL="1428750" indent="-1428750"/>
            <a:r>
              <a:rPr lang="en-US" i="1" u="sng" dirty="0"/>
              <a:t>ALWAYS</a:t>
            </a:r>
            <a:r>
              <a:rPr lang="en-US" dirty="0"/>
              <a:t> </a:t>
            </a:r>
            <a:r>
              <a:rPr lang="en-US" sz="3000" dirty="0"/>
              <a:t>KEEP THE GUN UNLOADED UNTIL READY TO USE</a:t>
            </a:r>
          </a:p>
          <a:p>
            <a:endParaRPr lang="en-US" dirty="0"/>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49529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dirty="0"/>
              <a:t>LESSON V: Continued Opportunities for</a:t>
            </a:r>
            <a:br>
              <a:rPr lang="en-US" altLang="en-US" dirty="0"/>
            </a:br>
            <a:r>
              <a:rPr lang="en-US" altLang="en-US" dirty="0"/>
              <a:t>Skill Development</a:t>
            </a:r>
          </a:p>
        </p:txBody>
      </p:sp>
      <p:sp>
        <p:nvSpPr>
          <p:cNvPr id="232451" name="Subtitle 1"/>
          <p:cNvSpPr>
            <a:spLocks noGrp="1"/>
          </p:cNvSpPr>
          <p:nvPr>
            <p:ph idx="1"/>
          </p:nvPr>
        </p:nvSpPr>
        <p:spPr/>
        <p:txBody>
          <a:bodyPr/>
          <a:lstStyle/>
          <a:p>
            <a:r>
              <a:rPr lang="en-US" altLang="en-US" dirty="0"/>
              <a:t>Learning Objectives:</a:t>
            </a:r>
          </a:p>
          <a:p>
            <a:r>
              <a:rPr lang="en-US" altLang="en-US" dirty="0"/>
              <a:t>     </a:t>
            </a:r>
            <a:r>
              <a:rPr lang="en-US" altLang="en-US" sz="3000" i="1" dirty="0"/>
              <a:t>As a result of your participation in this lesson you will be able to:</a:t>
            </a:r>
          </a:p>
          <a:p>
            <a:pPr marL="914400" lvl="1" indent="-457200">
              <a:buFont typeface="Arial" panose="020B0604020202020204" pitchFamily="34" charset="0"/>
              <a:buChar char="•"/>
            </a:pPr>
            <a:r>
              <a:rPr lang="en-US" altLang="en-US" sz="2800" b="0" i="0" dirty="0"/>
              <a:t>Identify several ways to pursue rifle shooting activities after the course.</a:t>
            </a:r>
          </a:p>
          <a:p>
            <a:pPr marL="914400" lvl="1" indent="-457200">
              <a:buFont typeface="Arial" panose="020B0604020202020204" pitchFamily="34" charset="0"/>
              <a:buChar char="•"/>
            </a:pPr>
            <a:r>
              <a:rPr lang="en-US" altLang="en-US" sz="2800" b="0" i="0" dirty="0"/>
              <a:t>Successfully complete the NRA Basic Rifle Shooting Course written examination.</a:t>
            </a:r>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z="3600" b="1" dirty="0"/>
              <a:t>Main Parts Of A Rifle</a:t>
            </a:r>
            <a:endParaRPr lang="en-US" altLang="en-US" sz="3600" dirty="0"/>
          </a:p>
        </p:txBody>
      </p:sp>
      <p:sp>
        <p:nvSpPr>
          <p:cNvPr id="52227" name="Content Placeholder 3"/>
          <p:cNvSpPr>
            <a:spLocks noGrp="1"/>
          </p:cNvSpPr>
          <p:nvPr>
            <p:ph idx="1"/>
          </p:nvPr>
        </p:nvSpPr>
        <p:spPr>
          <a:xfrm>
            <a:off x="2133600" y="4419600"/>
            <a:ext cx="9525000" cy="1905000"/>
          </a:xfrm>
        </p:spPr>
        <p:txBody>
          <a:bodyPr/>
          <a:lstStyle/>
          <a:p>
            <a:pPr marL="0" indent="0">
              <a:buFont typeface="Arial" panose="020B0604020202020204" pitchFamily="34" charset="0"/>
              <a:buNone/>
            </a:pPr>
            <a:r>
              <a:rPr lang="en-US" altLang="en-US" sz="3000" dirty="0"/>
              <a:t>  </a:t>
            </a:r>
            <a:r>
              <a:rPr lang="en-US" altLang="en-US" sz="3000" dirty="0">
                <a:cs typeface="Arial" panose="020B0604020202020204" pitchFamily="34" charset="0"/>
              </a:rPr>
              <a:t>A rifle is a type of firearm designed to be fired with two hands, having a relatively long rifled barrel and a buttstock intended to be placed against the shoulder. </a:t>
            </a:r>
            <a:r>
              <a:rPr lang="en-US" altLang="en-US" sz="3000" dirty="0">
                <a:solidFill>
                  <a:srgbClr val="FF0000"/>
                </a:solidFill>
                <a:cs typeface="Arial" panose="020B0604020202020204" pitchFamily="34" charset="0"/>
              </a:rPr>
              <a:t>BOLT ACTION ARE GENERALLY THE STRONGEST TYPE OF RIFLE.</a:t>
            </a:r>
          </a:p>
        </p:txBody>
      </p:sp>
      <p:pic>
        <p:nvPicPr>
          <p:cNvPr id="5222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0800" y="2542901"/>
            <a:ext cx="8612188" cy="179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144000" y="2224088"/>
            <a:ext cx="1447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solidFill>
                  <a:srgbClr val="FF0000"/>
                </a:solidFill>
                <a:latin typeface="Arial" panose="020B0604020202020204" pitchFamily="34" charset="0"/>
                <a:cs typeface="Arial" panose="020B0604020202020204" pitchFamily="34" charset="0"/>
              </a:rPr>
              <a:t>BARREL</a:t>
            </a:r>
          </a:p>
        </p:txBody>
      </p:sp>
      <p:sp>
        <p:nvSpPr>
          <p:cNvPr id="8" name="TextBox 7"/>
          <p:cNvSpPr txBox="1">
            <a:spLocks noChangeArrowheads="1"/>
          </p:cNvSpPr>
          <p:nvPr/>
        </p:nvSpPr>
        <p:spPr bwMode="auto">
          <a:xfrm>
            <a:off x="5536790" y="3810000"/>
            <a:ext cx="1447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solidFill>
                  <a:srgbClr val="FF0000"/>
                </a:solidFill>
                <a:latin typeface="Arial" panose="020B0604020202020204" pitchFamily="34" charset="0"/>
                <a:cs typeface="Arial" panose="020B0604020202020204" pitchFamily="34" charset="0"/>
              </a:rPr>
              <a:t>STOCK</a:t>
            </a:r>
          </a:p>
        </p:txBody>
      </p:sp>
      <p:sp>
        <p:nvSpPr>
          <p:cNvPr id="10" name="TextBox 9"/>
          <p:cNvSpPr txBox="1">
            <a:spLocks noChangeArrowheads="1"/>
          </p:cNvSpPr>
          <p:nvPr/>
        </p:nvSpPr>
        <p:spPr bwMode="auto">
          <a:xfrm>
            <a:off x="2827338" y="1143000"/>
            <a:ext cx="37036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solidFill>
                  <a:srgbClr val="FF0000"/>
                </a:solidFill>
                <a:latin typeface="Arial" panose="020B0604020202020204" pitchFamily="34" charset="0"/>
                <a:cs typeface="Arial" panose="020B0604020202020204" pitchFamily="34" charset="0"/>
              </a:rPr>
              <a:t>ACTION</a:t>
            </a:r>
          </a:p>
          <a:p>
            <a:pPr eaLnBrk="1" hangingPunct="1">
              <a:lnSpc>
                <a:spcPct val="100000"/>
              </a:lnSpc>
              <a:spcBef>
                <a:spcPct val="0"/>
              </a:spcBef>
              <a:buFontTx/>
              <a:buNone/>
            </a:pPr>
            <a:r>
              <a:rPr lang="en-US" altLang="en-US" sz="1800" dirty="0">
                <a:solidFill>
                  <a:srgbClr val="FF0000"/>
                </a:solidFill>
                <a:latin typeface="Arial" panose="020B0604020202020204" pitchFamily="34" charset="0"/>
                <a:cs typeface="Arial" panose="020B0604020202020204" pitchFamily="34" charset="0"/>
              </a:rPr>
              <a:t>(</a:t>
            </a:r>
            <a:r>
              <a:rPr lang="en-US" altLang="en-US" sz="1400" dirty="0">
                <a:solidFill>
                  <a:srgbClr val="FF0000"/>
                </a:solidFill>
                <a:latin typeface="Arial" panose="020B0604020202020204" pitchFamily="34" charset="0"/>
                <a:cs typeface="Arial" panose="020B0604020202020204" pitchFamily="34" charset="0"/>
              </a:rPr>
              <a:t>Group of Moving Parts Used to Load, Fire and Unload A Rifle</a:t>
            </a:r>
            <a:r>
              <a:rPr lang="en-US" altLang="en-US" sz="1800" dirty="0">
                <a:solidFill>
                  <a:srgbClr val="FF0000"/>
                </a:solidFill>
                <a:latin typeface="Arial" panose="020B0604020202020204" pitchFamily="34" charset="0"/>
                <a:cs typeface="Arial" panose="020B0604020202020204" pitchFamily="34" charset="0"/>
              </a:rPr>
              <a:t>)</a:t>
            </a:r>
          </a:p>
        </p:txBody>
      </p:sp>
      <p:cxnSp>
        <p:nvCxnSpPr>
          <p:cNvPr id="3" name="Elbow Connector 2"/>
          <p:cNvCxnSpPr/>
          <p:nvPr/>
        </p:nvCxnSpPr>
        <p:spPr>
          <a:xfrm rot="16200000" flipH="1">
            <a:off x="4239581" y="2262819"/>
            <a:ext cx="924395" cy="716756"/>
          </a:xfrm>
          <a:prstGeom prst="bentConnector3">
            <a:avLst>
              <a:gd name="adj1" fmla="val 9999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753600" y="2655888"/>
            <a:ext cx="0" cy="42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800600" y="3733800"/>
            <a:ext cx="736190" cy="2913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629400" y="3483969"/>
            <a:ext cx="533400" cy="3954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Snip and Round Single Corner Rectangle 13"/>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Content Placeholder 5"/>
          <p:cNvSpPr>
            <a:spLocks noGrp="1"/>
          </p:cNvSpPr>
          <p:nvPr>
            <p:ph idx="1"/>
          </p:nvPr>
        </p:nvSpPr>
        <p:spPr>
          <a:xfrm>
            <a:off x="2057400" y="1627187"/>
            <a:ext cx="9677400" cy="3554413"/>
          </a:xfrm>
        </p:spPr>
        <p:txBody>
          <a:bodyPr anchor="ctr"/>
          <a:lstStyle/>
          <a:p>
            <a:pPr algn="ctr"/>
            <a:r>
              <a:rPr lang="en-US" altLang="en-US" b="0" dirty="0">
                <a:latin typeface="Arial" panose="020B0604020202020204" pitchFamily="34" charset="0"/>
              </a:rPr>
              <a:t>What Are Your Questions?</a:t>
            </a:r>
          </a:p>
        </p:txBody>
      </p:sp>
      <p:sp>
        <p:nvSpPr>
          <p:cNvPr id="5" name="Snip and Round Single Corner Rectangle 4"/>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Dismissal</a:t>
            </a:r>
            <a:endParaRPr lang="en-US" altLang="en-US" sz="7200" dirty="0"/>
          </a:p>
        </p:txBody>
      </p:sp>
      <p:sp>
        <p:nvSpPr>
          <p:cNvPr id="263171" name="Subtitle 1"/>
          <p:cNvSpPr>
            <a:spLocks noGrp="1"/>
          </p:cNvSpPr>
          <p:nvPr>
            <p:ph idx="1"/>
          </p:nvPr>
        </p:nvSpPr>
        <p:spPr>
          <a:xfrm>
            <a:off x="2259271" y="2057400"/>
            <a:ext cx="9448800" cy="2895600"/>
          </a:xfrm>
        </p:spPr>
        <p:txBody>
          <a:bodyPr anchor="ctr"/>
          <a:lstStyle/>
          <a:p>
            <a:pPr marL="0" indent="0">
              <a:buFont typeface="Arial" panose="020B0604020202020204" pitchFamily="34" charset="0"/>
              <a:buNone/>
            </a:pPr>
            <a:r>
              <a:rPr lang="en-US" altLang="en-US" dirty="0">
                <a:cs typeface="Arial" panose="020B0604020202020204" pitchFamily="34" charset="0"/>
              </a:rPr>
              <a:t>We would like to thank the NRA Foundation and its generous donors for helping make this course possible.</a:t>
            </a:r>
          </a:p>
          <a:p>
            <a:pPr marL="0" indent="0">
              <a:buFont typeface="Arial" panose="020B0604020202020204" pitchFamily="34" charset="0"/>
              <a:buNone/>
            </a:pPr>
            <a:endParaRPr lang="en-US" altLang="en-US" dirty="0">
              <a:cs typeface="Arial" panose="020B0604020202020204" pitchFamily="34" charset="0"/>
            </a:endParaRPr>
          </a:p>
          <a:p>
            <a:pPr marL="0" indent="0">
              <a:buFont typeface="Arial" panose="020B0604020202020204" pitchFamily="34" charset="0"/>
              <a:buNone/>
            </a:pPr>
            <a:r>
              <a:rPr lang="en-US" altLang="en-US" dirty="0">
                <a:cs typeface="Arial" panose="020B0604020202020204" pitchFamily="34" charset="0"/>
              </a:rPr>
              <a:t>We want to thank you for your participation in this course</a:t>
            </a:r>
          </a:p>
        </p:txBody>
      </p:sp>
      <p:sp>
        <p:nvSpPr>
          <p:cNvPr id="5" name="Snip and Round Single Corner Rectangle 4"/>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350393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9822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2700" y="10668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85000"/>
                  </a:schemeClr>
                </a:solidFill>
                <a:latin typeface="Arial" panose="020B0604020202020204" pitchFamily="34" charset="0"/>
                <a:cs typeface="Arial" panose="020B0604020202020204" pitchFamily="34" charset="0"/>
              </a:rPr>
              <a:t>LESSON VI:</a:t>
            </a:r>
            <a:br>
              <a:rPr lang="en-US" altLang="en-US" sz="3600" b="1" u="sng" dirty="0">
                <a:solidFill>
                  <a:schemeClr val="bg1">
                    <a:lumMod val="85000"/>
                  </a:schemeClr>
                </a:solidFill>
                <a:latin typeface="Arial" panose="020B0604020202020204" pitchFamily="34" charset="0"/>
                <a:cs typeface="Arial" panose="020B0604020202020204" pitchFamily="34" charset="0"/>
              </a:rPr>
            </a:b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Kneeling, Sitting</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and Prone Positions</a:t>
            </a:r>
            <a:endParaRPr lang="en-US" altLang="en-US" sz="3600" b="1" u="sng" dirty="0">
              <a:solidFill>
                <a:schemeClr val="bg1">
                  <a:lumMod val="95000"/>
                </a:schemeClr>
              </a:solidFill>
              <a:latin typeface="Arial" panose="020B0604020202020204" pitchFamily="34" charset="0"/>
              <a:cs typeface="Arial" panose="020B0604020202020204" pitchFamily="34" charset="0"/>
            </a:endParaRPr>
          </a:p>
        </p:txBody>
      </p:sp>
      <p:sp>
        <p:nvSpPr>
          <p:cNvPr id="4" name="Snip and Round Single Corner Rectangle 3"/>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95378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a:t>LESSON VI: Kneeling, Sitting</a:t>
            </a:r>
            <a:br>
              <a:rPr lang="en-US" altLang="en-US"/>
            </a:br>
            <a:r>
              <a:rPr lang="en-US" altLang="en-US"/>
              <a:t>and Prone Positions</a:t>
            </a:r>
            <a:endParaRPr lang="en-US" altLang="en-US" dirty="0"/>
          </a:p>
        </p:txBody>
      </p:sp>
      <p:sp>
        <p:nvSpPr>
          <p:cNvPr id="237571" name="Subtitle 1"/>
          <p:cNvSpPr>
            <a:spLocks noGrp="1"/>
          </p:cNvSpPr>
          <p:nvPr>
            <p:ph idx="1"/>
          </p:nvPr>
        </p:nvSpPr>
        <p:spPr/>
        <p:txBody>
          <a:bodyPr/>
          <a:lstStyle/>
          <a:p>
            <a:r>
              <a:rPr lang="en-US" altLang="en-US" dirty="0"/>
              <a:t>Learning Objectives:</a:t>
            </a:r>
          </a:p>
          <a:p>
            <a:r>
              <a:rPr lang="en-US" altLang="en-US" sz="3000" i="1" dirty="0"/>
              <a:t>     As a result of your participation in this lesson you will be able to:</a:t>
            </a:r>
          </a:p>
          <a:p>
            <a:pPr marL="914400" lvl="1" indent="-457200">
              <a:buFont typeface="Arial" panose="020B0604020202020204" pitchFamily="34" charset="0"/>
              <a:buChar char="•"/>
            </a:pPr>
            <a:r>
              <a:rPr lang="en-US" altLang="en-US" sz="2800" b="0" i="0" dirty="0"/>
              <a:t>Safely demonstrate the knowledge, skills and attitude necessary to assume the; Kneeling, Sitting, and Prone shooting positions.</a:t>
            </a:r>
          </a:p>
          <a:p>
            <a:pPr marL="914400" lvl="1" indent="-457200">
              <a:buFont typeface="Arial" panose="020B0604020202020204" pitchFamily="34" charset="0"/>
              <a:buChar char="•"/>
            </a:pPr>
            <a:r>
              <a:rPr lang="en-US" altLang="en-US" sz="2800" b="0" i="0" dirty="0"/>
              <a:t>Safely shoot a rifle for the Kneeling, Sitting, and Prone shooting positions, using the fundamentals of rifle shooting, at a target on range.</a:t>
            </a:r>
          </a:p>
          <a:p>
            <a:pPr lvl="1"/>
            <a:endParaRPr lang="en-US" altLang="en-US" dirty="0"/>
          </a:p>
        </p:txBody>
      </p:sp>
      <p:sp>
        <p:nvSpPr>
          <p:cNvPr id="7" name="Snip and Round Single Corner Rectangle 6"/>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Kneeling Shooting Position</a:t>
            </a:r>
            <a:endParaRPr lang="en-US" sz="3600" dirty="0"/>
          </a:p>
        </p:txBody>
      </p:sp>
      <p:sp>
        <p:nvSpPr>
          <p:cNvPr id="239619" name="Content Placeholder 2"/>
          <p:cNvSpPr>
            <a:spLocks noGrp="1"/>
          </p:cNvSpPr>
          <p:nvPr>
            <p:ph sz="half" idx="1"/>
          </p:nvPr>
        </p:nvSpPr>
        <p:spPr>
          <a:xfrm>
            <a:off x="2500606" y="1143000"/>
            <a:ext cx="1989138" cy="1143000"/>
          </a:xfrm>
        </p:spPr>
        <p:txBody>
          <a:bodyPr/>
          <a:lstStyle/>
          <a:p>
            <a:pPr algn="ctr"/>
            <a:r>
              <a:rPr lang="en-US" altLang="en-US" sz="2000" b="1" dirty="0">
                <a:cs typeface="Arial" panose="020B0604020202020204" pitchFamily="34" charset="0"/>
              </a:rPr>
              <a:t>Face the target with the rifle in both hands</a:t>
            </a:r>
            <a:endParaRPr lang="en-US" altLang="en-US" sz="2000" b="1" dirty="0"/>
          </a:p>
        </p:txBody>
      </p:sp>
      <p:sp>
        <p:nvSpPr>
          <p:cNvPr id="4" name="Content Placeholder 3"/>
          <p:cNvSpPr>
            <a:spLocks noGrp="1"/>
          </p:cNvSpPr>
          <p:nvPr>
            <p:ph sz="half" idx="10"/>
          </p:nvPr>
        </p:nvSpPr>
        <p:spPr>
          <a:xfrm>
            <a:off x="5368361" y="1143000"/>
            <a:ext cx="1951037" cy="990600"/>
          </a:xfrm>
        </p:spPr>
        <p:txBody>
          <a:bodyPr/>
          <a:lstStyle/>
          <a:p>
            <a:pPr algn="ctr"/>
            <a:r>
              <a:rPr lang="en-US" altLang="en-US" sz="2000" b="1" dirty="0">
                <a:cs typeface="Arial" panose="020B0604020202020204" pitchFamily="34" charset="0"/>
              </a:rPr>
              <a:t>Turn toward the firing-hand side</a:t>
            </a:r>
          </a:p>
        </p:txBody>
      </p:sp>
      <p:sp>
        <p:nvSpPr>
          <p:cNvPr id="5" name="Content Placeholder 4"/>
          <p:cNvSpPr>
            <a:spLocks noGrp="1"/>
          </p:cNvSpPr>
          <p:nvPr>
            <p:ph sz="half" idx="11"/>
          </p:nvPr>
        </p:nvSpPr>
        <p:spPr>
          <a:xfrm>
            <a:off x="7829334" y="1295400"/>
            <a:ext cx="3730625" cy="838200"/>
          </a:xfrm>
        </p:spPr>
        <p:txBody>
          <a:bodyPr/>
          <a:lstStyle/>
          <a:p>
            <a:pPr algn="ctr"/>
            <a:r>
              <a:rPr lang="en-US" altLang="en-US" sz="2000" b="1" dirty="0">
                <a:cs typeface="Arial" panose="020B0604020202020204" pitchFamily="34" charset="0"/>
              </a:rPr>
              <a:t>Drop to that knee,</a:t>
            </a:r>
            <a:br>
              <a:rPr lang="en-US" altLang="en-US" sz="2000" b="1" dirty="0">
                <a:cs typeface="Arial" panose="020B0604020202020204" pitchFamily="34" charset="0"/>
              </a:rPr>
            </a:br>
            <a:r>
              <a:rPr lang="en-US" altLang="en-US" sz="2000" b="1" dirty="0">
                <a:cs typeface="Arial" panose="020B0604020202020204" pitchFamily="34" charset="0"/>
              </a:rPr>
              <a:t>sitting on the foot</a:t>
            </a:r>
          </a:p>
        </p:txBody>
      </p:sp>
      <p:pic>
        <p:nvPicPr>
          <p:cNvPr id="23962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2255" y="2133601"/>
            <a:ext cx="1765840" cy="38064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1128" y="2133602"/>
            <a:ext cx="1805505" cy="380639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0843" y="2133600"/>
            <a:ext cx="3487608" cy="37814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 y="20638"/>
            <a:ext cx="12187237" cy="1168400"/>
          </a:xfrm>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Kneeling Shooting Position</a:t>
            </a:r>
            <a:endParaRPr lang="en-US" sz="3600" dirty="0"/>
          </a:p>
        </p:txBody>
      </p:sp>
      <p:sp>
        <p:nvSpPr>
          <p:cNvPr id="241667" name="Content Placeholder 9"/>
          <p:cNvSpPr>
            <a:spLocks noGrp="1"/>
          </p:cNvSpPr>
          <p:nvPr>
            <p:ph sz="half" idx="1"/>
          </p:nvPr>
        </p:nvSpPr>
        <p:spPr>
          <a:xfrm>
            <a:off x="2362200" y="1219200"/>
            <a:ext cx="4495800" cy="1905000"/>
          </a:xfrm>
        </p:spPr>
        <p:txBody>
          <a:bodyPr/>
          <a:lstStyle/>
          <a:p>
            <a:r>
              <a:rPr lang="en-US" altLang="en-US" sz="2100" b="1"/>
              <a:t>Move the support-side foot so that the lower leg on that side is vertical and place the support-arm elbow on the knee.</a:t>
            </a:r>
          </a:p>
        </p:txBody>
      </p:sp>
      <p:sp>
        <p:nvSpPr>
          <p:cNvPr id="11" name="Content Placeholder 10"/>
          <p:cNvSpPr>
            <a:spLocks noGrp="1"/>
          </p:cNvSpPr>
          <p:nvPr>
            <p:ph sz="half" idx="2"/>
          </p:nvPr>
        </p:nvSpPr>
        <p:spPr>
          <a:xfrm>
            <a:off x="7543800" y="1325525"/>
            <a:ext cx="4343400" cy="1295400"/>
          </a:xfrm>
        </p:spPr>
        <p:txBody>
          <a:bodyPr/>
          <a:lstStyle/>
          <a:p>
            <a:r>
              <a:rPr lang="en-US" altLang="en-US" sz="2100" b="1" dirty="0"/>
              <a:t>Bring the rifle to eye level and place the butt of the gun firmly into the shoulder.</a:t>
            </a:r>
          </a:p>
        </p:txBody>
      </p:sp>
      <p:pic>
        <p:nvPicPr>
          <p:cNvPr id="24167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2590800"/>
            <a:ext cx="2843988" cy="321280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2451064"/>
            <a:ext cx="2819400" cy="341633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Kneeling Shooting Position</a:t>
            </a:r>
            <a:endParaRPr lang="en-US" sz="3600" dirty="0"/>
          </a:p>
        </p:txBody>
      </p:sp>
      <p:sp>
        <p:nvSpPr>
          <p:cNvPr id="243715" name="Content Placeholder 17"/>
          <p:cNvSpPr>
            <a:spLocks noGrp="1"/>
          </p:cNvSpPr>
          <p:nvPr>
            <p:ph sz="half" idx="1"/>
          </p:nvPr>
        </p:nvSpPr>
        <p:spPr>
          <a:xfrm>
            <a:off x="2295525" y="1371600"/>
            <a:ext cx="4495800" cy="685800"/>
          </a:xfrm>
        </p:spPr>
        <p:txBody>
          <a:bodyPr/>
          <a:lstStyle/>
          <a:p>
            <a:pPr algn="ctr"/>
            <a:r>
              <a:rPr lang="en-US" altLang="en-US"/>
              <a:t>High foot position</a:t>
            </a:r>
          </a:p>
        </p:txBody>
      </p:sp>
      <p:sp>
        <p:nvSpPr>
          <p:cNvPr id="17413" name="Content Placeholder 18"/>
          <p:cNvSpPr>
            <a:spLocks noGrp="1"/>
          </p:cNvSpPr>
          <p:nvPr>
            <p:ph sz="half" idx="10"/>
          </p:nvPr>
        </p:nvSpPr>
        <p:spPr>
          <a:xfrm>
            <a:off x="8153400" y="1371600"/>
            <a:ext cx="3414713" cy="762000"/>
          </a:xfrm>
        </p:spPr>
        <p:txBody>
          <a:bodyPr/>
          <a:lstStyle/>
          <a:p>
            <a:pPr algn="ctr"/>
            <a:r>
              <a:rPr lang="en-US" altLang="en-US"/>
              <a:t>Low foot position</a:t>
            </a:r>
          </a:p>
        </p:txBody>
      </p:sp>
      <p:pic>
        <p:nvPicPr>
          <p:cNvPr id="243718" name="Content Placeholder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5525" y="2057400"/>
            <a:ext cx="4638675" cy="39624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Content Placeholder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078038"/>
            <a:ext cx="3505200" cy="394176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Elements of</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Kneeling Shooting Position</a:t>
            </a:r>
            <a:endParaRPr lang="en-US" altLang="en-US" sz="3200" dirty="0"/>
          </a:p>
        </p:txBody>
      </p:sp>
      <p:sp>
        <p:nvSpPr>
          <p:cNvPr id="245763" name="Subtitle 1"/>
          <p:cNvSpPr>
            <a:spLocks noGrp="1"/>
          </p:cNvSpPr>
          <p:nvPr>
            <p:ph idx="1"/>
          </p:nvPr>
        </p:nvSpPr>
        <p:spPr>
          <a:xfrm>
            <a:off x="2678371" y="1399550"/>
            <a:ext cx="8610600" cy="990600"/>
          </a:xfrm>
        </p:spPr>
        <p:txBody>
          <a:bodyPr/>
          <a:lstStyle/>
          <a:p>
            <a:pPr marL="0" indent="0" algn="ctr">
              <a:buFont typeface="Arial" panose="020B0604020202020204" pitchFamily="34" charset="0"/>
              <a:buNone/>
            </a:pPr>
            <a:r>
              <a:rPr lang="en-US" altLang="en-US" sz="3000" dirty="0">
                <a:cs typeface="Arial" panose="020B0604020202020204" pitchFamily="34" charset="0"/>
              </a:rPr>
              <a:t>A kneeling roll may also be used for support.</a:t>
            </a:r>
          </a:p>
        </p:txBody>
      </p:sp>
      <p:pic>
        <p:nvPicPr>
          <p:cNvPr id="245765" name="Content Placeholder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81200"/>
            <a:ext cx="3276600" cy="402022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518113"/>
            <a:ext cx="3398838" cy="2514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Sitting Shooting Position</a:t>
            </a:r>
            <a:endParaRPr lang="en-US" sz="3600" dirty="0"/>
          </a:p>
        </p:txBody>
      </p:sp>
      <p:sp>
        <p:nvSpPr>
          <p:cNvPr id="247812" name="Content Placeholder 2"/>
          <p:cNvSpPr>
            <a:spLocks noGrp="1"/>
          </p:cNvSpPr>
          <p:nvPr>
            <p:ph sz="half" idx="1"/>
          </p:nvPr>
        </p:nvSpPr>
        <p:spPr>
          <a:xfrm>
            <a:off x="2578100" y="1143000"/>
            <a:ext cx="2298700" cy="914400"/>
          </a:xfrm>
        </p:spPr>
        <p:txBody>
          <a:bodyPr/>
          <a:lstStyle/>
          <a:p>
            <a:pPr algn="ctr"/>
            <a:r>
              <a:rPr lang="en-US" altLang="en-US" sz="2000" b="1"/>
              <a:t>Face the target with the rifle in both hands.</a:t>
            </a:r>
          </a:p>
        </p:txBody>
      </p:sp>
      <p:sp>
        <p:nvSpPr>
          <p:cNvPr id="4" name="Content Placeholder 3"/>
          <p:cNvSpPr>
            <a:spLocks noGrp="1"/>
          </p:cNvSpPr>
          <p:nvPr>
            <p:ph sz="half" idx="10"/>
          </p:nvPr>
        </p:nvSpPr>
        <p:spPr>
          <a:xfrm>
            <a:off x="5715000" y="1143000"/>
            <a:ext cx="2438400" cy="1308100"/>
          </a:xfrm>
        </p:spPr>
        <p:txBody>
          <a:bodyPr/>
          <a:lstStyle/>
          <a:p>
            <a:pPr algn="ctr"/>
            <a:r>
              <a:rPr lang="en-US" altLang="en-US" sz="2000" b="1"/>
              <a:t>Turn away from the target toward your firing-hand side.</a:t>
            </a:r>
          </a:p>
        </p:txBody>
      </p:sp>
      <p:sp>
        <p:nvSpPr>
          <p:cNvPr id="5" name="Content Placeholder 4"/>
          <p:cNvSpPr>
            <a:spLocks noGrp="1"/>
          </p:cNvSpPr>
          <p:nvPr>
            <p:ph sz="half" idx="11"/>
          </p:nvPr>
        </p:nvSpPr>
        <p:spPr>
          <a:xfrm>
            <a:off x="8948737" y="1143000"/>
            <a:ext cx="2786063" cy="990600"/>
          </a:xfrm>
        </p:spPr>
        <p:txBody>
          <a:bodyPr/>
          <a:lstStyle/>
          <a:p>
            <a:pPr algn="ctr"/>
            <a:r>
              <a:rPr lang="en-US" altLang="en-US" sz="2000" b="1"/>
              <a:t>With the rifle in the support hand, sit</a:t>
            </a:r>
            <a:br>
              <a:rPr lang="en-US" altLang="en-US" sz="2000" b="1"/>
            </a:br>
            <a:r>
              <a:rPr lang="en-US" altLang="en-US" sz="2000" b="1"/>
              <a:t>on the ground.</a:t>
            </a:r>
          </a:p>
        </p:txBody>
      </p:sp>
      <p:pic>
        <p:nvPicPr>
          <p:cNvPr id="19461" name="Picture 5" descr="C:\Users\George Rogero\Documents\NEW RIFLE\NRA DVD\pictures\jpg\POSITIONS\SITTING\C SI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537" y="2133601"/>
            <a:ext cx="1935568" cy="3733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6" name="Picture 6" descr="C:\Users\George Rogero\Documents\NEW RIFLE\NRA DVD\pictures\jpg\POSITIONS\SITTING\A SIT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2133600"/>
            <a:ext cx="1686648" cy="370232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C:\Users\George Rogero\Documents\NEW RIFLE\NRA DVD\pictures\jpg\POSITIONS\SITTING\B SIT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599" y="2133600"/>
            <a:ext cx="1693801" cy="37080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94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1981200" y="0"/>
            <a:ext cx="8686800" cy="1122363"/>
          </a:xfrm>
        </p:spPr>
        <p:txBody>
          <a:bodyPr/>
          <a:lstStyle/>
          <a:p>
            <a:r>
              <a:rPr lang="en-US" altLang="en-US" sz="3600" b="1" dirty="0">
                <a:cs typeface="Arial" panose="020B0604020202020204" pitchFamily="34" charset="0"/>
              </a:rPr>
              <a:t>Rifle Action Parts</a:t>
            </a:r>
            <a:endParaRPr lang="en-US" altLang="en-US" sz="3600" b="1" dirty="0"/>
          </a:p>
        </p:txBody>
      </p:sp>
      <p:sp>
        <p:nvSpPr>
          <p:cNvPr id="6" name="Subtitle 1"/>
          <p:cNvSpPr>
            <a:spLocks noGrp="1"/>
          </p:cNvSpPr>
          <p:nvPr>
            <p:ph idx="1"/>
          </p:nvPr>
        </p:nvSpPr>
        <p:spPr>
          <a:xfrm>
            <a:off x="2971800" y="1295400"/>
            <a:ext cx="7696200" cy="5045075"/>
          </a:xfrm>
        </p:spPr>
        <p:txBody>
          <a:bodyPr/>
          <a:lstStyle/>
          <a:p>
            <a:r>
              <a:rPr lang="en-US" altLang="en-US" dirty="0"/>
              <a:t>Receiver</a:t>
            </a:r>
          </a:p>
          <a:p>
            <a:r>
              <a:rPr lang="en-US" altLang="en-US" dirty="0"/>
              <a:t>Trigger</a:t>
            </a:r>
          </a:p>
          <a:p>
            <a:r>
              <a:rPr lang="en-US" altLang="en-US" dirty="0"/>
              <a:t>Firing pin</a:t>
            </a:r>
          </a:p>
          <a:p>
            <a:r>
              <a:rPr lang="en-US" altLang="en-US" dirty="0"/>
              <a:t>Sear</a:t>
            </a:r>
          </a:p>
          <a:p>
            <a:r>
              <a:rPr lang="en-US" altLang="en-US" dirty="0"/>
              <a:t>Hammer</a:t>
            </a:r>
          </a:p>
          <a:p>
            <a:r>
              <a:rPr lang="en-US" altLang="en-US" dirty="0"/>
              <a:t>Hammer spur</a:t>
            </a:r>
          </a:p>
          <a:p>
            <a:r>
              <a:rPr lang="en-US" altLang="en-US" dirty="0"/>
              <a:t>Breech bolt or breech block</a:t>
            </a:r>
          </a:p>
          <a:p>
            <a:r>
              <a:rPr lang="en-US" altLang="en-US" dirty="0"/>
              <a:t>Extractor</a:t>
            </a:r>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Sitting Shooting Position</a:t>
            </a:r>
            <a:endParaRPr lang="en-US" sz="3600" dirty="0"/>
          </a:p>
        </p:txBody>
      </p:sp>
      <p:sp>
        <p:nvSpPr>
          <p:cNvPr id="249860" name="Content Placeholder 2"/>
          <p:cNvSpPr>
            <a:spLocks noGrp="1"/>
          </p:cNvSpPr>
          <p:nvPr>
            <p:ph sz="half" idx="1"/>
          </p:nvPr>
        </p:nvSpPr>
        <p:spPr>
          <a:xfrm>
            <a:off x="2274887" y="1143000"/>
            <a:ext cx="4202113" cy="1219200"/>
          </a:xfrm>
        </p:spPr>
        <p:txBody>
          <a:bodyPr/>
          <a:lstStyle/>
          <a:p>
            <a:pPr algn="ctr"/>
            <a:r>
              <a:rPr lang="en-US" altLang="en-US" sz="2000" b="1"/>
              <a:t>Extend the legs forward and cross the support-side ankle over the ankle on the firing-hand side.</a:t>
            </a:r>
          </a:p>
          <a:p>
            <a:pPr algn="ctr"/>
            <a:endParaRPr lang="en-US" altLang="en-US" sz="2000" b="1"/>
          </a:p>
        </p:txBody>
      </p:sp>
      <p:sp>
        <p:nvSpPr>
          <p:cNvPr id="4" name="Content Placeholder 3"/>
          <p:cNvSpPr>
            <a:spLocks noGrp="1"/>
          </p:cNvSpPr>
          <p:nvPr>
            <p:ph sz="half" idx="10"/>
          </p:nvPr>
        </p:nvSpPr>
        <p:spPr>
          <a:xfrm>
            <a:off x="7391400" y="1143000"/>
            <a:ext cx="4572000" cy="533400"/>
          </a:xfrm>
        </p:spPr>
        <p:txBody>
          <a:bodyPr rtlCol="0">
            <a:normAutofit fontScale="92500" lnSpcReduction="20000"/>
          </a:bodyPr>
          <a:lstStyle/>
          <a:p>
            <a:pPr algn="ctr" fontAlgn="auto">
              <a:spcAft>
                <a:spcPts val="0"/>
              </a:spcAft>
              <a:defRPr/>
            </a:pPr>
            <a:r>
              <a:rPr lang="en-US" altLang="en-US" sz="2000" b="1"/>
              <a:t>Place your elbows forward</a:t>
            </a:r>
            <a:br>
              <a:rPr lang="en-US" altLang="en-US" sz="2000" b="1"/>
            </a:br>
            <a:r>
              <a:rPr lang="en-US" altLang="en-US" sz="2000" b="1"/>
              <a:t>of your knees.</a:t>
            </a:r>
          </a:p>
        </p:txBody>
      </p:sp>
      <p:pic>
        <p:nvPicPr>
          <p:cNvPr id="249862" name="Picture 3" descr="C:\Users\George Rogero\Documents\NEW RIFLE\NRA DVD\pictures\jpg\POSITIONS\SITTING\D SI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488" y="2143144"/>
            <a:ext cx="3682058" cy="368205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C:\Users\George Rogero\Documents\NEW RIFLE\NRA DVD\pictures\jpg\POSITIONS\SITTING\E SIT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935180"/>
            <a:ext cx="2984077" cy="38671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Sitting Shooting Position</a:t>
            </a:r>
            <a:endParaRPr lang="en-US" sz="3600" dirty="0"/>
          </a:p>
        </p:txBody>
      </p:sp>
      <p:sp>
        <p:nvSpPr>
          <p:cNvPr id="251908" name="Content Placeholder 2"/>
          <p:cNvSpPr>
            <a:spLocks noGrp="1"/>
          </p:cNvSpPr>
          <p:nvPr>
            <p:ph sz="half" idx="1"/>
          </p:nvPr>
        </p:nvSpPr>
        <p:spPr>
          <a:xfrm>
            <a:off x="2209800" y="3228050"/>
            <a:ext cx="3810000" cy="990600"/>
          </a:xfrm>
        </p:spPr>
        <p:txBody>
          <a:bodyPr/>
          <a:lstStyle/>
          <a:p>
            <a:pPr algn="ctr"/>
            <a:r>
              <a:rPr lang="en-US" altLang="en-US" sz="2000" b="1" dirty="0"/>
              <a:t>Bring the rifle to eye level and place the butt of the gun firmly into the shoulder.</a:t>
            </a:r>
          </a:p>
          <a:p>
            <a:pPr algn="ctr"/>
            <a:endParaRPr lang="en-US" altLang="en-US" sz="2000" b="1" dirty="0"/>
          </a:p>
          <a:p>
            <a:pPr algn="ctr"/>
            <a:r>
              <a:rPr lang="en-US" altLang="en-US" sz="2000" b="1" i="1" dirty="0">
                <a:solidFill>
                  <a:srgbClr val="FF0000"/>
                </a:solidFill>
              </a:rPr>
              <a:t>Both Elbows are on the Knees!</a:t>
            </a:r>
          </a:p>
        </p:txBody>
      </p:sp>
      <p:pic>
        <p:nvPicPr>
          <p:cNvPr id="251909" name="Picture 2" descr="C:\Users\George Rogero\Documents\NEW RIFLE\NRA DVD\pictures\jpg\POSITIONS\SITTING\F SI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752600"/>
            <a:ext cx="3375025" cy="4038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Prone Shooting Position</a:t>
            </a:r>
            <a:endParaRPr lang="en-US" sz="3600" dirty="0"/>
          </a:p>
        </p:txBody>
      </p:sp>
      <p:sp>
        <p:nvSpPr>
          <p:cNvPr id="253956" name="Content Placeholder 2"/>
          <p:cNvSpPr>
            <a:spLocks noGrp="1"/>
          </p:cNvSpPr>
          <p:nvPr>
            <p:ph sz="half" idx="1"/>
          </p:nvPr>
        </p:nvSpPr>
        <p:spPr>
          <a:xfrm>
            <a:off x="2324795" y="1219200"/>
            <a:ext cx="2057400" cy="1066800"/>
          </a:xfrm>
        </p:spPr>
        <p:txBody>
          <a:bodyPr/>
          <a:lstStyle/>
          <a:p>
            <a:pPr algn="ctr"/>
            <a:r>
              <a:rPr lang="en-US" altLang="en-US" sz="2000" b="1" dirty="0"/>
              <a:t>Face the target with the rifle in both hands.</a:t>
            </a:r>
          </a:p>
        </p:txBody>
      </p:sp>
      <p:sp>
        <p:nvSpPr>
          <p:cNvPr id="4" name="Content Placeholder 3"/>
          <p:cNvSpPr>
            <a:spLocks noGrp="1"/>
          </p:cNvSpPr>
          <p:nvPr>
            <p:ph sz="half" idx="10"/>
          </p:nvPr>
        </p:nvSpPr>
        <p:spPr>
          <a:xfrm>
            <a:off x="4667250" y="1219200"/>
            <a:ext cx="2628900" cy="1371600"/>
          </a:xfrm>
        </p:spPr>
        <p:txBody>
          <a:bodyPr/>
          <a:lstStyle/>
          <a:p>
            <a:pPr algn="ctr"/>
            <a:r>
              <a:rPr lang="en-US" altLang="en-US" sz="2000" b="1" dirty="0"/>
              <a:t>With the rifle in the shooting hand, lower your body to your knees.</a:t>
            </a:r>
          </a:p>
        </p:txBody>
      </p:sp>
      <p:sp>
        <p:nvSpPr>
          <p:cNvPr id="5" name="Content Placeholder 4"/>
          <p:cNvSpPr>
            <a:spLocks noGrp="1"/>
          </p:cNvSpPr>
          <p:nvPr>
            <p:ph sz="half" idx="11"/>
          </p:nvPr>
        </p:nvSpPr>
        <p:spPr>
          <a:xfrm>
            <a:off x="8153400" y="1295400"/>
            <a:ext cx="3690938" cy="1066800"/>
          </a:xfrm>
        </p:spPr>
        <p:txBody>
          <a:bodyPr/>
          <a:lstStyle/>
          <a:p>
            <a:pPr algn="ctr"/>
            <a:r>
              <a:rPr lang="en-US" altLang="en-US" sz="2000" b="1"/>
              <a:t>Extend your firing hand forward and lower your</a:t>
            </a:r>
            <a:br>
              <a:rPr lang="en-US" altLang="en-US" sz="2000" b="1"/>
            </a:br>
            <a:r>
              <a:rPr lang="en-US" altLang="en-US" sz="2000" b="1"/>
              <a:t>body fully to the ground.</a:t>
            </a:r>
          </a:p>
        </p:txBody>
      </p:sp>
      <p:pic>
        <p:nvPicPr>
          <p:cNvPr id="71682" name="Picture 2" descr="C:\Users\George Rogero\Documents\NEW RIFLE\NRA DVD\pictures\jpg\POSITIONS\PRONE\C P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362200"/>
            <a:ext cx="3233965" cy="3505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60" name="Picture 3" descr="C:\Users\George Rogero\Documents\NEW RIFLE\NRA DVD\pictures\jpg\POSITIONS\PRONE\A PR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3395" y="2495731"/>
            <a:ext cx="1313059" cy="337166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C:\Users\George Rogero\Documents\NEW RIFLE\NRA DVD\pictures\jpg\POSITIONS\PRONE\B PRO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2532815"/>
            <a:ext cx="1669143" cy="337166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Prone Shooting Position</a:t>
            </a:r>
            <a:endParaRPr lang="en-US" sz="3600" dirty="0"/>
          </a:p>
        </p:txBody>
      </p:sp>
      <p:sp>
        <p:nvSpPr>
          <p:cNvPr id="256004" name="Content Placeholder 2"/>
          <p:cNvSpPr>
            <a:spLocks noGrp="1"/>
          </p:cNvSpPr>
          <p:nvPr>
            <p:ph sz="half" idx="1"/>
          </p:nvPr>
        </p:nvSpPr>
        <p:spPr>
          <a:xfrm>
            <a:off x="2544403" y="1507141"/>
            <a:ext cx="2603500" cy="838200"/>
          </a:xfrm>
        </p:spPr>
        <p:txBody>
          <a:bodyPr/>
          <a:lstStyle/>
          <a:p>
            <a:pPr algn="ctr"/>
            <a:r>
              <a:rPr lang="en-US" altLang="en-US" sz="2000" b="1" dirty="0"/>
              <a:t>Extend your firing hand forward.</a:t>
            </a:r>
          </a:p>
        </p:txBody>
      </p:sp>
      <p:sp>
        <p:nvSpPr>
          <p:cNvPr id="4" name="Content Placeholder 3"/>
          <p:cNvSpPr>
            <a:spLocks noGrp="1"/>
          </p:cNvSpPr>
          <p:nvPr>
            <p:ph sz="half" idx="10"/>
          </p:nvPr>
        </p:nvSpPr>
        <p:spPr>
          <a:xfrm>
            <a:off x="6705600" y="1314450"/>
            <a:ext cx="4343400" cy="609600"/>
          </a:xfrm>
        </p:spPr>
        <p:txBody>
          <a:bodyPr/>
          <a:lstStyle/>
          <a:p>
            <a:pPr algn="ctr"/>
            <a:r>
              <a:rPr lang="en-US" altLang="en-US" sz="2000" b="1" dirty="0"/>
              <a:t>Lower your body fully to the ground.</a:t>
            </a:r>
          </a:p>
        </p:txBody>
      </p:sp>
      <p:sp>
        <p:nvSpPr>
          <p:cNvPr id="5" name="Content Placeholder 4"/>
          <p:cNvSpPr>
            <a:spLocks noGrp="1"/>
          </p:cNvSpPr>
          <p:nvPr>
            <p:ph sz="half" idx="11"/>
          </p:nvPr>
        </p:nvSpPr>
        <p:spPr>
          <a:xfrm>
            <a:off x="2838450" y="5528278"/>
            <a:ext cx="3810000" cy="529240"/>
          </a:xfrm>
        </p:spPr>
        <p:txBody>
          <a:bodyPr anchor="ctr"/>
          <a:lstStyle/>
          <a:p>
            <a:pPr algn="ctr"/>
            <a:r>
              <a:rPr lang="en-US" altLang="en-US" sz="2000" b="1" dirty="0"/>
              <a:t>Extend your support arm forward.</a:t>
            </a:r>
          </a:p>
        </p:txBody>
      </p:sp>
      <p:pic>
        <p:nvPicPr>
          <p:cNvPr id="72706" name="Picture 2" descr="C:\Users\George Rogero\Documents\NEW RIFLE\NRA DVD\pictures\jpg\POSITIONS\PRONE\F P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218650"/>
            <a:ext cx="4343400" cy="181503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3" descr="C:\Users\George Rogero\Documents\NEW RIFLE\NRA DVD\pictures\jpg\POSITIONS\PRONE\D PR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179116"/>
            <a:ext cx="2663107" cy="231304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C:\Users\George Rogero\Documents\NEW RIFLE\NRA DVD\pictures\jpg\POSITIONS\PRONE\E PRO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696515"/>
            <a:ext cx="4343400" cy="2066021"/>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27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Prone Shooting Position</a:t>
            </a:r>
            <a:endParaRPr lang="en-US" sz="3600" dirty="0"/>
          </a:p>
        </p:txBody>
      </p:sp>
      <p:sp>
        <p:nvSpPr>
          <p:cNvPr id="258052" name="Content Placeholder 2"/>
          <p:cNvSpPr>
            <a:spLocks noGrp="1"/>
          </p:cNvSpPr>
          <p:nvPr>
            <p:ph sz="half" idx="1"/>
          </p:nvPr>
        </p:nvSpPr>
        <p:spPr>
          <a:xfrm>
            <a:off x="1981200" y="1295400"/>
            <a:ext cx="1231900" cy="2543921"/>
          </a:xfrm>
        </p:spPr>
        <p:txBody>
          <a:bodyPr anchor="ctr"/>
          <a:lstStyle/>
          <a:p>
            <a:pPr algn="ctr"/>
            <a:r>
              <a:rPr lang="en-US" altLang="en-US" dirty="0"/>
              <a:t>Flat Prone</a:t>
            </a:r>
          </a:p>
        </p:txBody>
      </p:sp>
      <p:sp>
        <p:nvSpPr>
          <p:cNvPr id="4" name="Content Placeholder 3"/>
          <p:cNvSpPr>
            <a:spLocks noGrp="1"/>
          </p:cNvSpPr>
          <p:nvPr>
            <p:ph sz="half" idx="10"/>
          </p:nvPr>
        </p:nvSpPr>
        <p:spPr>
          <a:xfrm>
            <a:off x="7418162" y="2971800"/>
            <a:ext cx="3687762" cy="685800"/>
          </a:xfrm>
        </p:spPr>
        <p:txBody>
          <a:bodyPr/>
          <a:lstStyle/>
          <a:p>
            <a:pPr algn="ctr"/>
            <a:r>
              <a:rPr lang="en-US" altLang="en-US" dirty="0"/>
              <a:t>Rollover Prone</a:t>
            </a:r>
          </a:p>
        </p:txBody>
      </p:sp>
      <p:pic>
        <p:nvPicPr>
          <p:cNvPr id="73730" name="Picture 2" descr="C:\Users\George Rogero\Documents\NEW RIFLE\NRA DVD\pictures\jpg\POSITIONS\PRONE\ROLLOVER P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093" y="3657600"/>
            <a:ext cx="4787900" cy="237028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5" name="Picture 3" descr="C:\Users\George Rogero\Documents\NEW RIFLE\NRA DVD\pictures\jpg\POSITIONS\PRONE\FLAT PR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100" y="1270000"/>
            <a:ext cx="2690411" cy="2569321"/>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411671" y="1271588"/>
            <a:ext cx="9144000" cy="4424362"/>
          </a:xfrm>
        </p:spPr>
        <p:txBody>
          <a:bodyPr rtlCol="0">
            <a:normAutofit fontScale="92500"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6" name="Snip and Round Single Corner Rectangle 5"/>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421380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p:txBody>
          <a:bodyPr/>
          <a:lstStyle/>
          <a:p>
            <a:r>
              <a:rPr lang="en-US" altLang="en-US"/>
              <a:t>Lesson VI Summary &amp; Review</a:t>
            </a:r>
          </a:p>
        </p:txBody>
      </p:sp>
      <p:sp>
        <p:nvSpPr>
          <p:cNvPr id="260099" name="Subtitle 1"/>
          <p:cNvSpPr>
            <a:spLocks noGrp="1"/>
          </p:cNvSpPr>
          <p:nvPr>
            <p:ph idx="1"/>
          </p:nvPr>
        </p:nvSpPr>
        <p:spPr/>
        <p:txBody>
          <a:bodyPr/>
          <a:lstStyle/>
          <a:p>
            <a:r>
              <a:rPr lang="en-US" altLang="en-US" sz="3000" i="1" dirty="0"/>
              <a:t>As a result of your participation in this lesson, you are now able to:</a:t>
            </a:r>
          </a:p>
          <a:p>
            <a:pPr marL="800100" lvl="1" indent="-342900">
              <a:buFont typeface="Arial" panose="020B0604020202020204" pitchFamily="34" charset="0"/>
              <a:buChar char="•"/>
            </a:pPr>
            <a:r>
              <a:rPr lang="en-US" altLang="en-US" sz="2400" b="0" i="0" dirty="0"/>
              <a:t>Safely demonstrate the knowledge, skills and attitude necessary to assume the; Kneeling, Sitting, and Prone shooting positions.</a:t>
            </a:r>
          </a:p>
          <a:p>
            <a:pPr marL="800100" lvl="1" indent="-342900">
              <a:buFont typeface="Arial" panose="020B0604020202020204" pitchFamily="34" charset="0"/>
              <a:buChar char="•"/>
            </a:pPr>
            <a:r>
              <a:rPr lang="en-US" altLang="en-US" sz="2400" b="0" i="0" dirty="0"/>
              <a:t>Safely shoot a rifle for the Kneeling, Sitting, and Prone shooting positions, using the fundamentals of rifle shooting, at a target on range.</a:t>
            </a:r>
          </a:p>
        </p:txBody>
      </p:sp>
      <p:sp>
        <p:nvSpPr>
          <p:cNvPr id="6" name="Snip and Round Single Corner Rectangle 5"/>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p:txBody>
          <a:bodyPr/>
          <a:lstStyle/>
          <a:p>
            <a:r>
              <a:rPr lang="en-US" altLang="en-US"/>
              <a:t>Questions</a:t>
            </a:r>
            <a:endParaRPr lang="en-US" altLang="en-US" dirty="0"/>
          </a:p>
        </p:txBody>
      </p:sp>
      <p:sp>
        <p:nvSpPr>
          <p:cNvPr id="262147" name="Subtitle 1"/>
          <p:cNvSpPr>
            <a:spLocks noGrp="1"/>
          </p:cNvSpPr>
          <p:nvPr>
            <p:ph idx="1"/>
          </p:nvPr>
        </p:nvSpPr>
        <p:spPr>
          <a:xfrm>
            <a:off x="2144971" y="1271588"/>
            <a:ext cx="9677400" cy="4424363"/>
          </a:xfrm>
        </p:spPr>
        <p:txBody>
          <a:bodyPr anchor="ctr"/>
          <a:lstStyle/>
          <a:p>
            <a:pPr algn="ctr"/>
            <a:r>
              <a:rPr lang="en-US" altLang="en-US" sz="3600" i="1" dirty="0"/>
              <a:t>What Are Your Questions?</a:t>
            </a:r>
          </a:p>
        </p:txBody>
      </p:sp>
      <p:sp>
        <p:nvSpPr>
          <p:cNvPr id="6" name="Snip and Round Single Corner Rectangle 5"/>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p:txBody>
          <a:bodyPr/>
          <a:lstStyle/>
          <a:p>
            <a:r>
              <a:rPr lang="en-US" altLang="en-US" sz="3600" b="1" dirty="0">
                <a:cs typeface="Arial" panose="020B0604020202020204" pitchFamily="34" charset="0"/>
              </a:rPr>
              <a:t>Dismissal</a:t>
            </a:r>
            <a:endParaRPr lang="en-US" altLang="en-US" sz="7200" dirty="0"/>
          </a:p>
        </p:txBody>
      </p:sp>
      <p:sp>
        <p:nvSpPr>
          <p:cNvPr id="263171" name="Subtitle 1"/>
          <p:cNvSpPr>
            <a:spLocks noGrp="1"/>
          </p:cNvSpPr>
          <p:nvPr>
            <p:ph idx="1"/>
          </p:nvPr>
        </p:nvSpPr>
        <p:spPr>
          <a:xfrm>
            <a:off x="2209800" y="1752601"/>
            <a:ext cx="9144000" cy="2895600"/>
          </a:xfrm>
        </p:spPr>
        <p:txBody>
          <a:bodyPr anchor="ctr"/>
          <a:lstStyle/>
          <a:p>
            <a:pPr marL="0" indent="0">
              <a:buFont typeface="Arial" panose="020B0604020202020204" pitchFamily="34" charset="0"/>
              <a:buNone/>
            </a:pPr>
            <a:r>
              <a:rPr lang="en-US" altLang="en-US" dirty="0">
                <a:cs typeface="Arial" panose="020B0604020202020204" pitchFamily="34" charset="0"/>
              </a:rPr>
              <a:t>We would like to thank the NRA Foundation and its generous donors for helping make this course possible.</a:t>
            </a:r>
          </a:p>
          <a:p>
            <a:pPr marL="0" indent="0">
              <a:buFont typeface="Arial" panose="020B0604020202020204" pitchFamily="34" charset="0"/>
              <a:buNone/>
            </a:pPr>
            <a:endParaRPr lang="en-US" altLang="en-US" dirty="0">
              <a:cs typeface="Arial" panose="020B0604020202020204" pitchFamily="34" charset="0"/>
            </a:endParaRPr>
          </a:p>
          <a:p>
            <a:pPr marL="0" indent="0">
              <a:buFont typeface="Arial" panose="020B0604020202020204" pitchFamily="34" charset="0"/>
              <a:buNone/>
            </a:pPr>
            <a:r>
              <a:rPr lang="en-US" altLang="en-US" dirty="0">
                <a:cs typeface="Arial" panose="020B0604020202020204" pitchFamily="34" charset="0"/>
              </a:rPr>
              <a:t>We want to thank you for your participation in this course</a:t>
            </a:r>
          </a:p>
        </p:txBody>
      </p:sp>
      <p:sp>
        <p:nvSpPr>
          <p:cNvPr id="6" name="Snip and Round Single Corner Rectangle 5"/>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091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lstStyle/>
          <a:p>
            <a:r>
              <a:rPr lang="en-US" altLang="en-US" sz="3600" b="1" dirty="0">
                <a:cs typeface="Arial" panose="020B0604020202020204" pitchFamily="34" charset="0"/>
              </a:rPr>
              <a:t>Rifle Action Parts</a:t>
            </a:r>
            <a:endParaRPr lang="en-US" altLang="en-US" sz="3600" b="1" dirty="0"/>
          </a:p>
        </p:txBody>
      </p:sp>
      <p:sp>
        <p:nvSpPr>
          <p:cNvPr id="6" name="Subtitle 1"/>
          <p:cNvSpPr>
            <a:spLocks noGrp="1"/>
          </p:cNvSpPr>
          <p:nvPr>
            <p:ph idx="1"/>
          </p:nvPr>
        </p:nvSpPr>
        <p:spPr>
          <a:xfrm>
            <a:off x="2971800" y="1431925"/>
            <a:ext cx="7696200" cy="5045075"/>
          </a:xfrm>
        </p:spPr>
        <p:txBody>
          <a:bodyPr/>
          <a:lstStyle/>
          <a:p>
            <a:r>
              <a:rPr lang="en-US" altLang="en-US" dirty="0"/>
              <a:t>Ejector</a:t>
            </a:r>
          </a:p>
          <a:p>
            <a:r>
              <a:rPr lang="en-US" altLang="en-US" dirty="0"/>
              <a:t>Ejection port</a:t>
            </a:r>
          </a:p>
          <a:p>
            <a:r>
              <a:rPr lang="en-US" altLang="en-US" dirty="0"/>
              <a:t>Trigger guard</a:t>
            </a:r>
          </a:p>
          <a:p>
            <a:r>
              <a:rPr lang="en-US" altLang="en-US" dirty="0"/>
              <a:t>Rear sight/scope</a:t>
            </a:r>
          </a:p>
          <a:p>
            <a:r>
              <a:rPr lang="en-US" altLang="en-US" dirty="0"/>
              <a:t>Safety</a:t>
            </a:r>
          </a:p>
          <a:p>
            <a:r>
              <a:rPr lang="en-US" altLang="en-US" dirty="0"/>
              <a:t>Magazine</a:t>
            </a:r>
          </a:p>
          <a:p>
            <a:r>
              <a:rPr lang="en-US" altLang="en-US" dirty="0"/>
              <a:t>Magazine release</a:t>
            </a:r>
          </a:p>
          <a:p>
            <a:endParaRPr lang="en-US" altLang="en-US" dirty="0"/>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04566" y="2628900"/>
            <a:ext cx="861474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4" name="Content Placeholder 23"/>
          <p:cNvSpPr>
            <a:spLocks noGrp="1"/>
          </p:cNvSpPr>
          <p:nvPr>
            <p:ph idx="1"/>
          </p:nvPr>
        </p:nvSpPr>
        <p:spPr>
          <a:xfrm>
            <a:off x="2412929" y="1135062"/>
            <a:ext cx="8610600" cy="5045075"/>
          </a:xfrm>
        </p:spPr>
        <p:txBody>
          <a:bodyPr/>
          <a:lstStyle/>
          <a:p>
            <a:pPr marL="0" indent="0" algn="ctr">
              <a:buFont typeface="Arial" panose="020B0604020202020204" pitchFamily="34" charset="0"/>
              <a:buNone/>
            </a:pPr>
            <a:r>
              <a:rPr lang="en-US" altLang="en-US" sz="3600" b="1" dirty="0"/>
              <a:t>A barrel is the metal tube through</a:t>
            </a:r>
            <a:br>
              <a:rPr lang="en-US" altLang="en-US" sz="3600" b="1" dirty="0"/>
            </a:br>
            <a:r>
              <a:rPr lang="en-US" altLang="en-US" sz="3600" b="1" dirty="0"/>
              <a:t>which the bullet passes.</a:t>
            </a:r>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sz="1600" dirty="0"/>
          </a:p>
          <a:p>
            <a:pPr marL="0" indent="0">
              <a:buFont typeface="Arial" panose="020B0604020202020204" pitchFamily="34" charset="0"/>
              <a:buNone/>
            </a:pPr>
            <a:r>
              <a:rPr lang="en-US" altLang="en-US" dirty="0"/>
              <a:t>			</a:t>
            </a:r>
            <a:endParaRPr lang="en-US" altLang="en-US" b="1" dirty="0"/>
          </a:p>
        </p:txBody>
      </p:sp>
      <p:sp>
        <p:nvSpPr>
          <p:cNvPr id="26" name="TextBox 25"/>
          <p:cNvSpPr txBox="1">
            <a:spLocks noChangeArrowheads="1"/>
          </p:cNvSpPr>
          <p:nvPr/>
        </p:nvSpPr>
        <p:spPr bwMode="auto">
          <a:xfrm>
            <a:off x="10237787" y="3571610"/>
            <a:ext cx="1192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Arial" panose="020B0604020202020204" pitchFamily="34" charset="0"/>
              </a:rPr>
              <a:t>Muzzle</a:t>
            </a:r>
          </a:p>
        </p:txBody>
      </p:sp>
      <p:cxnSp>
        <p:nvCxnSpPr>
          <p:cNvPr id="8" name="Straight Arrow Connector 7"/>
          <p:cNvCxnSpPr/>
          <p:nvPr/>
        </p:nvCxnSpPr>
        <p:spPr>
          <a:xfrm flipH="1" flipV="1">
            <a:off x="8837612" y="3793066"/>
            <a:ext cx="762000" cy="147137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 name="TextBox 22"/>
          <p:cNvSpPr txBox="1">
            <a:spLocks noChangeArrowheads="1"/>
          </p:cNvSpPr>
          <p:nvPr/>
        </p:nvSpPr>
        <p:spPr bwMode="auto">
          <a:xfrm>
            <a:off x="8472488" y="5304631"/>
            <a:ext cx="2660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latin typeface="Arial" panose="020B0604020202020204" pitchFamily="34" charset="0"/>
              </a:rPr>
              <a:t>Bore/</a:t>
            </a:r>
            <a:br>
              <a:rPr lang="en-US" altLang="en-US" sz="2400" dirty="0">
                <a:latin typeface="Arial" panose="020B0604020202020204" pitchFamily="34" charset="0"/>
              </a:rPr>
            </a:br>
            <a:r>
              <a:rPr lang="en-US" altLang="en-US" sz="2400" dirty="0">
                <a:latin typeface="Arial" panose="020B0604020202020204" pitchFamily="34" charset="0"/>
              </a:rPr>
              <a:t>Measure Caliber</a:t>
            </a:r>
          </a:p>
        </p:txBody>
      </p:sp>
      <p:sp>
        <p:nvSpPr>
          <p:cNvPr id="58375" name="Title 5"/>
          <p:cNvSpPr>
            <a:spLocks noGrp="1"/>
          </p:cNvSpPr>
          <p:nvPr>
            <p:ph type="title"/>
          </p:nvPr>
        </p:nvSpPr>
        <p:spPr>
          <a:xfrm>
            <a:off x="1775342" y="0"/>
            <a:ext cx="10416658" cy="1135062"/>
          </a:xfrm>
        </p:spPr>
        <p:txBody>
          <a:bodyPr/>
          <a:lstStyle/>
          <a:p>
            <a:r>
              <a:rPr lang="en-US" altLang="en-US" sz="3600" b="1" dirty="0"/>
              <a:t>Parts Of A Rifle Barrel</a:t>
            </a:r>
          </a:p>
        </p:txBody>
      </p:sp>
      <p:cxnSp>
        <p:nvCxnSpPr>
          <p:cNvPr id="27" name="Straight Arrow Connector 26"/>
          <p:cNvCxnSpPr>
            <a:stCxn id="28" idx="1"/>
          </p:cNvCxnSpPr>
          <p:nvPr/>
        </p:nvCxnSpPr>
        <p:spPr>
          <a:xfrm flipH="1">
            <a:off x="6403976" y="2696173"/>
            <a:ext cx="628507" cy="113129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8" name="TextBox 27"/>
          <p:cNvSpPr txBox="1">
            <a:spLocks noChangeArrowheads="1"/>
          </p:cNvSpPr>
          <p:nvPr/>
        </p:nvSpPr>
        <p:spPr bwMode="auto">
          <a:xfrm>
            <a:off x="7032483" y="2342230"/>
            <a:ext cx="9813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a:latin typeface="Arial" panose="020B0604020202020204" pitchFamily="34" charset="0"/>
              </a:rPr>
              <a:t>Rifling</a:t>
            </a:r>
            <a:br>
              <a:rPr lang="en-US" altLang="en-US" sz="2000" dirty="0">
                <a:latin typeface="Arial" panose="020B0604020202020204" pitchFamily="34" charset="0"/>
              </a:rPr>
            </a:br>
            <a:r>
              <a:rPr lang="en-US" altLang="en-US" sz="2000" dirty="0">
                <a:latin typeface="Arial" panose="020B0604020202020204" pitchFamily="34" charset="0"/>
              </a:rPr>
              <a:t>Land</a:t>
            </a:r>
          </a:p>
        </p:txBody>
      </p:sp>
      <p:cxnSp>
        <p:nvCxnSpPr>
          <p:cNvPr id="30" name="Straight Arrow Connector 29"/>
          <p:cNvCxnSpPr>
            <a:stCxn id="31" idx="1"/>
          </p:cNvCxnSpPr>
          <p:nvPr/>
        </p:nvCxnSpPr>
        <p:spPr>
          <a:xfrm flipH="1">
            <a:off x="7651751" y="2696173"/>
            <a:ext cx="865513" cy="101699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p:cNvSpPr txBox="1">
            <a:spLocks noChangeArrowheads="1"/>
          </p:cNvSpPr>
          <p:nvPr/>
        </p:nvSpPr>
        <p:spPr bwMode="auto">
          <a:xfrm>
            <a:off x="8517264" y="2342230"/>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a:latin typeface="Arial" panose="020B0604020202020204" pitchFamily="34" charset="0"/>
              </a:rPr>
              <a:t>Rifling</a:t>
            </a:r>
          </a:p>
          <a:p>
            <a:pPr eaLnBrk="1" hangingPunct="1">
              <a:lnSpc>
                <a:spcPct val="100000"/>
              </a:lnSpc>
              <a:spcBef>
                <a:spcPct val="0"/>
              </a:spcBef>
              <a:buFontTx/>
              <a:buNone/>
            </a:pPr>
            <a:r>
              <a:rPr lang="en-US" altLang="en-US" sz="2000" dirty="0">
                <a:latin typeface="Arial" panose="020B0604020202020204" pitchFamily="34" charset="0"/>
              </a:rPr>
              <a:t>Groove</a:t>
            </a:r>
          </a:p>
        </p:txBody>
      </p:sp>
      <p:sp>
        <p:nvSpPr>
          <p:cNvPr id="19" name="Arc 18"/>
          <p:cNvSpPr/>
          <p:nvPr/>
        </p:nvSpPr>
        <p:spPr bwMode="auto">
          <a:xfrm rot="5400000">
            <a:off x="9770585" y="3519967"/>
            <a:ext cx="547693" cy="822960"/>
          </a:xfrm>
          <a:prstGeom prst="arc">
            <a:avLst/>
          </a:prstGeom>
          <a:noFill/>
          <a:ln w="38100" cap="flat" cmpd="sng" algn="ctr">
            <a:solidFill>
              <a:srgbClr val="00429A"/>
            </a:solidFill>
            <a:prstDash val="solid"/>
            <a:round/>
            <a:headEnd type="none" w="med" len="med"/>
            <a:tailEnd type="none" w="med" len="med"/>
          </a:ln>
          <a:effectLst/>
          <a:scene3d>
            <a:camera prst="orthographicFront">
              <a:rot lat="0" lon="0" rev="0"/>
            </a:camera>
            <a:lightRig rig="threePt" dir="t"/>
          </a:scene3d>
        </p:spPr>
        <p:txBody>
          <a:bodyPr/>
          <a:lstStyle/>
          <a:p>
            <a:pPr eaLnBrk="1" hangingPunct="1">
              <a:defRPr/>
            </a:pPr>
            <a:endParaRPr lang="en-US" dirty="0">
              <a:latin typeface="Arial" panose="020B0604020202020204" pitchFamily="34" charset="0"/>
            </a:endParaRPr>
          </a:p>
        </p:txBody>
      </p:sp>
      <p:sp>
        <p:nvSpPr>
          <p:cNvPr id="22" name="Arc 21"/>
          <p:cNvSpPr/>
          <p:nvPr/>
        </p:nvSpPr>
        <p:spPr bwMode="auto">
          <a:xfrm rot="5400000">
            <a:off x="9770110" y="2965450"/>
            <a:ext cx="548640" cy="822960"/>
          </a:xfrm>
          <a:prstGeom prst="arc">
            <a:avLst/>
          </a:prstGeom>
          <a:noFill/>
          <a:ln w="38100" cap="flat" cmpd="sng" algn="ctr">
            <a:solidFill>
              <a:srgbClr val="054AA5"/>
            </a:solidFill>
            <a:prstDash val="solid"/>
            <a:round/>
            <a:headEnd type="none" w="med" len="med"/>
            <a:tailEnd type="none" w="med" len="med"/>
          </a:ln>
          <a:effectLst/>
          <a:scene3d>
            <a:camera prst="orthographicFront">
              <a:rot lat="10800000" lon="0" rev="0"/>
            </a:camera>
            <a:lightRig rig="threePt" dir="t"/>
          </a:scene3d>
        </p:spPr>
        <p:txBody>
          <a:bodyPr/>
          <a:lstStyle/>
          <a:p>
            <a:pPr eaLnBrk="1" hangingPunct="1">
              <a:defRPr/>
            </a:pPr>
            <a:endParaRPr lang="en-US" dirty="0">
              <a:latin typeface="Arial" panose="020B0604020202020204" pitchFamily="34" charset="0"/>
            </a:endParaRPr>
          </a:p>
        </p:txBody>
      </p:sp>
      <p:sp>
        <p:nvSpPr>
          <p:cNvPr id="3" name="TextBox 2"/>
          <p:cNvSpPr txBox="1"/>
          <p:nvPr/>
        </p:nvSpPr>
        <p:spPr>
          <a:xfrm>
            <a:off x="2546350" y="5832772"/>
            <a:ext cx="3048000" cy="461665"/>
          </a:xfrm>
          <a:prstGeom prst="rect">
            <a:avLst/>
          </a:prstGeom>
          <a:noFill/>
        </p:spPr>
        <p:txBody>
          <a:bodyPr wrap="square" rtlCol="0">
            <a:spAutoFit/>
          </a:bodyPr>
          <a:lstStyle/>
          <a:p>
            <a:r>
              <a:rPr lang="en-US" altLang="en-US" dirty="0">
                <a:latin typeface="+mn-lt"/>
              </a:rPr>
              <a:t>Front Sight Not Shown</a:t>
            </a:r>
            <a:endParaRPr lang="en-US" dirty="0"/>
          </a:p>
        </p:txBody>
      </p: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28"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Content Placeholder 2"/>
          <p:cNvSpPr>
            <a:spLocks noGrp="1"/>
          </p:cNvSpPr>
          <p:nvPr>
            <p:ph idx="1"/>
          </p:nvPr>
        </p:nvSpPr>
        <p:spPr>
          <a:xfrm>
            <a:off x="2743200" y="1471229"/>
            <a:ext cx="8534400" cy="5105400"/>
          </a:xfrm>
        </p:spPr>
        <p:txBody>
          <a:bodyPr/>
          <a:lstStyle/>
          <a:p>
            <a:pPr>
              <a:spcBef>
                <a:spcPct val="0"/>
              </a:spcBef>
              <a:buFontTx/>
              <a:buNone/>
            </a:pPr>
            <a:r>
              <a:rPr lang="en-US" altLang="en-US" i="1" dirty="0">
                <a:cs typeface="Arial" panose="020B0604020202020204" pitchFamily="34" charset="0"/>
              </a:rPr>
              <a:t>				</a:t>
            </a:r>
            <a:r>
              <a:rPr lang="en-US" altLang="en-US" b="1" i="1" dirty="0">
                <a:cs typeface="Arial" panose="020B0604020202020204" pitchFamily="34" charset="0"/>
              </a:rPr>
              <a:t>RIFLING</a:t>
            </a:r>
          </a:p>
          <a:p>
            <a:pPr>
              <a:spcBef>
                <a:spcPct val="0"/>
              </a:spcBef>
              <a:buFontTx/>
              <a:buNone/>
            </a:pPr>
            <a:r>
              <a:rPr lang="en-US" altLang="en-US" sz="2400" dirty="0">
                <a:cs typeface="Arial" panose="020B0604020202020204" pitchFamily="34" charset="0"/>
              </a:rPr>
              <a:t>				SPIRALING </a:t>
            </a:r>
            <a:r>
              <a:rPr lang="en-US" altLang="en-US" sz="2400" i="1" dirty="0">
                <a:cs typeface="Arial" panose="020B0604020202020204" pitchFamily="34" charset="0"/>
              </a:rPr>
              <a:t>LANDS</a:t>
            </a:r>
            <a:r>
              <a:rPr lang="en-US" altLang="en-US" sz="2400" dirty="0">
                <a:cs typeface="Arial" panose="020B0604020202020204" pitchFamily="34" charset="0"/>
              </a:rPr>
              <a:t> AND </a:t>
            </a:r>
            <a:r>
              <a:rPr lang="en-US" altLang="en-US" sz="2400" i="1" dirty="0">
                <a:cs typeface="Arial" panose="020B0604020202020204" pitchFamily="34" charset="0"/>
              </a:rPr>
              <a:t>GROOVES</a:t>
            </a:r>
            <a:r>
              <a:rPr lang="en-US" altLang="en-US" sz="2400" dirty="0">
                <a:cs typeface="Arial" panose="020B0604020202020204" pitchFamily="34" charset="0"/>
              </a:rPr>
              <a:t> </a:t>
            </a:r>
            <a:br>
              <a:rPr lang="en-US" altLang="en-US" sz="2400" dirty="0">
                <a:cs typeface="Arial" panose="020B0604020202020204" pitchFamily="34" charset="0"/>
              </a:rPr>
            </a:br>
            <a:r>
              <a:rPr lang="en-US" altLang="en-US" sz="2400" dirty="0">
                <a:cs typeface="Arial" panose="020B0604020202020204" pitchFamily="34" charset="0"/>
              </a:rPr>
              <a:t>			THAT ENGRAVE THE BULLET AND</a:t>
            </a:r>
            <a:br>
              <a:rPr lang="en-US" altLang="en-US" sz="2400" dirty="0">
                <a:cs typeface="Arial" panose="020B0604020202020204" pitchFamily="34" charset="0"/>
              </a:rPr>
            </a:br>
            <a:r>
              <a:rPr lang="en-US" altLang="en-US" sz="2400" dirty="0">
                <a:cs typeface="Arial" panose="020B0604020202020204" pitchFamily="34" charset="0"/>
              </a:rPr>
              <a:t>			GIVE IT SPIN AS IT TRAVELS </a:t>
            </a:r>
            <a:br>
              <a:rPr lang="en-US" altLang="en-US" sz="2400" dirty="0">
                <a:cs typeface="Arial" panose="020B0604020202020204" pitchFamily="34" charset="0"/>
              </a:rPr>
            </a:br>
            <a:r>
              <a:rPr lang="en-US" altLang="en-US" sz="2400" dirty="0">
                <a:cs typeface="Arial" panose="020B0604020202020204" pitchFamily="34" charset="0"/>
              </a:rPr>
              <a:t>			THROUGH THE BORE</a:t>
            </a: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1400" dirty="0">
              <a:cs typeface="Arial" panose="020B0604020202020204" pitchFamily="34" charset="0"/>
            </a:endParaRPr>
          </a:p>
          <a:p>
            <a:pPr>
              <a:spcBef>
                <a:spcPct val="0"/>
              </a:spcBef>
              <a:buFontTx/>
              <a:buNone/>
            </a:pPr>
            <a:endParaRPr lang="en-US" altLang="en-US" sz="1200" dirty="0">
              <a:cs typeface="Arial" panose="020B0604020202020204" pitchFamily="34" charset="0"/>
            </a:endParaRPr>
          </a:p>
          <a:p>
            <a:pPr algn="ctr">
              <a:spcBef>
                <a:spcPct val="0"/>
              </a:spcBef>
              <a:buFontTx/>
              <a:buNone/>
            </a:pPr>
            <a:r>
              <a:rPr lang="en-US" altLang="en-US" sz="2500" b="1" dirty="0"/>
              <a:t>    CALIBER</a:t>
            </a:r>
            <a:br>
              <a:rPr lang="en-US" altLang="en-US" sz="2500" b="1" dirty="0"/>
            </a:br>
            <a:r>
              <a:rPr lang="en-US" altLang="en-US" sz="2500" b="1" dirty="0"/>
              <a:t>MEASUREMENT OF DIAMETER OF BARREL</a:t>
            </a:r>
            <a:br>
              <a:rPr lang="en-US" altLang="en-US" sz="2500" b="1" dirty="0"/>
            </a:br>
            <a:r>
              <a:rPr lang="en-US" altLang="en-US" sz="2500" b="1" dirty="0"/>
              <a:t>MM/CAL   6 mm Remington = .244 Remington</a:t>
            </a:r>
            <a:endParaRPr lang="en-US" altLang="en-US" sz="2400" dirty="0"/>
          </a:p>
        </p:txBody>
      </p:sp>
      <p:pic>
        <p:nvPicPr>
          <p:cNvPr id="60418"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153950" y="3352800"/>
            <a:ext cx="643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p:txBody>
          <a:bodyPr/>
          <a:lstStyle/>
          <a:p>
            <a:r>
              <a:rPr lang="en-US" altLang="en-US" sz="3600" b="1" dirty="0"/>
              <a:t>Lands and Grooves</a:t>
            </a:r>
          </a:p>
        </p:txBody>
      </p:sp>
      <p:sp>
        <p:nvSpPr>
          <p:cNvPr id="60421" name="TextBox 8"/>
          <p:cNvSpPr txBox="1">
            <a:spLocks noChangeArrowheads="1"/>
          </p:cNvSpPr>
          <p:nvPr/>
        </p:nvSpPr>
        <p:spPr bwMode="auto">
          <a:xfrm>
            <a:off x="8268928" y="3306096"/>
            <a:ext cx="91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LAND</a:t>
            </a:r>
          </a:p>
        </p:txBody>
      </p:sp>
      <p:sp>
        <p:nvSpPr>
          <p:cNvPr id="10" name="TextBox 9"/>
          <p:cNvSpPr txBox="1">
            <a:spLocks noChangeArrowheads="1"/>
          </p:cNvSpPr>
          <p:nvPr/>
        </p:nvSpPr>
        <p:spPr bwMode="auto">
          <a:xfrm>
            <a:off x="6577784" y="3333136"/>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GROOVE</a:t>
            </a:r>
          </a:p>
        </p:txBody>
      </p:sp>
      <p:cxnSp>
        <p:nvCxnSpPr>
          <p:cNvPr id="11" name="Straight Arrow Connector 10"/>
          <p:cNvCxnSpPr/>
          <p:nvPr/>
        </p:nvCxnSpPr>
        <p:spPr>
          <a:xfrm flipH="1">
            <a:off x="8142744" y="3640138"/>
            <a:ext cx="290056" cy="70326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7543800" y="3669686"/>
            <a:ext cx="127000" cy="58005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60425"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206863" y="1152525"/>
            <a:ext cx="3885724"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3654544" y="2401528"/>
            <a:ext cx="9057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1200" dirty="0">
                <a:latin typeface="Arial" panose="020B0604020202020204" pitchFamily="34" charset="0"/>
                <a:cs typeface="Arial" panose="020B0604020202020204" pitchFamily="34" charset="0"/>
              </a:rPr>
              <a:t>GROOVE</a:t>
            </a:r>
          </a:p>
        </p:txBody>
      </p:sp>
      <p:cxnSp>
        <p:nvCxnSpPr>
          <p:cNvPr id="16" name="Straight Arrow Connector 15"/>
          <p:cNvCxnSpPr/>
          <p:nvPr/>
        </p:nvCxnSpPr>
        <p:spPr>
          <a:xfrm>
            <a:off x="4227872" y="2635901"/>
            <a:ext cx="432533" cy="17366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0428" name="TextBox 16"/>
          <p:cNvSpPr txBox="1">
            <a:spLocks noChangeArrowheads="1"/>
          </p:cNvSpPr>
          <p:nvPr/>
        </p:nvSpPr>
        <p:spPr bwMode="auto">
          <a:xfrm>
            <a:off x="3379788" y="2170851"/>
            <a:ext cx="692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dirty="0">
                <a:latin typeface="Arial" panose="020B0604020202020204" pitchFamily="34" charset="0"/>
                <a:cs typeface="Arial" panose="020B0604020202020204" pitchFamily="34" charset="0"/>
              </a:rPr>
              <a:t>LAND</a:t>
            </a:r>
          </a:p>
        </p:txBody>
      </p:sp>
      <p:cxnSp>
        <p:nvCxnSpPr>
          <p:cNvPr id="18" name="Straight Arrow Connector 17"/>
          <p:cNvCxnSpPr/>
          <p:nvPr/>
        </p:nvCxnSpPr>
        <p:spPr>
          <a:xfrm flipH="1">
            <a:off x="3517529" y="2447850"/>
            <a:ext cx="137014" cy="51785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895600" y="1981200"/>
            <a:ext cx="8437563" cy="2482265"/>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2"/>
          <p:cNvSpPr>
            <a:spLocks noGrp="1"/>
          </p:cNvSpPr>
          <p:nvPr>
            <p:ph type="title"/>
          </p:nvPr>
        </p:nvSpPr>
        <p:spPr/>
        <p:txBody>
          <a:bodyPr/>
          <a:lstStyle/>
          <a:p>
            <a:r>
              <a:rPr lang="en-US" altLang="en-US" sz="3600" b="1" dirty="0"/>
              <a:t>Rifle Stock</a:t>
            </a:r>
          </a:p>
        </p:txBody>
      </p:sp>
      <p:sp>
        <p:nvSpPr>
          <p:cNvPr id="25606" name="Rectangle 6"/>
          <p:cNvSpPr>
            <a:spLocks noChangeArrowheads="1"/>
          </p:cNvSpPr>
          <p:nvPr/>
        </p:nvSpPr>
        <p:spPr bwMode="auto">
          <a:xfrm>
            <a:off x="8095193" y="1198745"/>
            <a:ext cx="2094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Fore-end / Forearm</a:t>
            </a:r>
          </a:p>
        </p:txBody>
      </p:sp>
      <p:sp>
        <p:nvSpPr>
          <p:cNvPr id="25608" name="Rectangle 8"/>
          <p:cNvSpPr>
            <a:spLocks noChangeArrowheads="1"/>
          </p:cNvSpPr>
          <p:nvPr/>
        </p:nvSpPr>
        <p:spPr bwMode="auto">
          <a:xfrm>
            <a:off x="5534474" y="4650814"/>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Pistol Grip</a:t>
            </a:r>
          </a:p>
        </p:txBody>
      </p:sp>
      <p:sp>
        <p:nvSpPr>
          <p:cNvPr id="25610" name="Rectangle 10"/>
          <p:cNvSpPr>
            <a:spLocks noChangeArrowheads="1"/>
          </p:cNvSpPr>
          <p:nvPr/>
        </p:nvSpPr>
        <p:spPr bwMode="auto">
          <a:xfrm>
            <a:off x="1969042" y="4431952"/>
            <a:ext cx="11849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3000"/>
              </a:lnSpc>
              <a:spcBef>
                <a:spcPct val="0"/>
              </a:spcBef>
              <a:buFontTx/>
              <a:buNone/>
            </a:pPr>
            <a:r>
              <a:rPr lang="en-US" altLang="en-US" sz="1800" dirty="0" err="1">
                <a:latin typeface="Arial" panose="020B0604020202020204" pitchFamily="34" charset="0"/>
              </a:rPr>
              <a:t>Buttpad</a:t>
            </a:r>
            <a:r>
              <a:rPr lang="en-US" altLang="en-US" sz="1800" dirty="0">
                <a:latin typeface="Arial" panose="020B0604020202020204" pitchFamily="34" charset="0"/>
              </a:rPr>
              <a:t> /</a:t>
            </a:r>
          </a:p>
          <a:p>
            <a:pPr algn="ctr" eaLnBrk="1" hangingPunct="1">
              <a:lnSpc>
                <a:spcPts val="3000"/>
              </a:lnSpc>
              <a:spcBef>
                <a:spcPct val="0"/>
              </a:spcBef>
              <a:buFontTx/>
              <a:buNone/>
            </a:pPr>
            <a:r>
              <a:rPr lang="en-US" altLang="en-US" sz="1800" dirty="0" err="1">
                <a:latin typeface="Arial" panose="020B0604020202020204" pitchFamily="34" charset="0"/>
              </a:rPr>
              <a:t>Buttplate</a:t>
            </a:r>
            <a:endParaRPr lang="en-US" altLang="en-US" sz="1800" dirty="0">
              <a:latin typeface="Arial" panose="020B0604020202020204" pitchFamily="34" charset="0"/>
            </a:endParaRPr>
          </a:p>
        </p:txBody>
      </p:sp>
      <p:sp>
        <p:nvSpPr>
          <p:cNvPr id="25612" name="Rectangle 14"/>
          <p:cNvSpPr>
            <a:spLocks noChangeArrowheads="1"/>
          </p:cNvSpPr>
          <p:nvPr/>
        </p:nvSpPr>
        <p:spPr bwMode="auto">
          <a:xfrm>
            <a:off x="4237704" y="374791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Butt</a:t>
            </a:r>
          </a:p>
        </p:txBody>
      </p:sp>
      <p:cxnSp>
        <p:nvCxnSpPr>
          <p:cNvPr id="17" name="Straight Arrow Connector 16"/>
          <p:cNvCxnSpPr/>
          <p:nvPr/>
        </p:nvCxnSpPr>
        <p:spPr>
          <a:xfrm flipH="1">
            <a:off x="8534400" y="1825412"/>
            <a:ext cx="369658" cy="7580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H="1" flipV="1">
            <a:off x="3890731" y="3546976"/>
            <a:ext cx="401869" cy="26670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3" name="Rectangle 9"/>
          <p:cNvSpPr>
            <a:spLocks noChangeArrowheads="1"/>
          </p:cNvSpPr>
          <p:nvPr/>
        </p:nvSpPr>
        <p:spPr bwMode="auto">
          <a:xfrm>
            <a:off x="3643066" y="1701020"/>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Comb</a:t>
            </a:r>
            <a:endParaRPr lang="en-US" altLang="en-US" dirty="0">
              <a:latin typeface="Arial" panose="020B0604020202020204" pitchFamily="34" charset="0"/>
            </a:endParaRPr>
          </a:p>
        </p:txBody>
      </p:sp>
      <p:cxnSp>
        <p:nvCxnSpPr>
          <p:cNvPr id="44" name="Straight Arrow Connector 43"/>
          <p:cNvCxnSpPr/>
          <p:nvPr/>
        </p:nvCxnSpPr>
        <p:spPr>
          <a:xfrm flipH="1">
            <a:off x="4030663" y="2186392"/>
            <a:ext cx="1" cy="48776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Elbow Connector 5"/>
          <p:cNvCxnSpPr/>
          <p:nvPr/>
        </p:nvCxnSpPr>
        <p:spPr>
          <a:xfrm rot="16200000" flipV="1">
            <a:off x="5753631" y="4194145"/>
            <a:ext cx="646638" cy="266700"/>
          </a:xfrm>
          <a:prstGeom prst="bentConnector3">
            <a:avLst>
              <a:gd name="adj1" fmla="val 10008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rot="5400000" flipH="1" flipV="1">
            <a:off x="2214152" y="3703728"/>
            <a:ext cx="1105008" cy="410288"/>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Snip and Round Single Corner Rectangle 14"/>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2"/>
          <p:cNvSpPr>
            <a:spLocks noGrp="1"/>
          </p:cNvSpPr>
          <p:nvPr>
            <p:ph type="title"/>
          </p:nvPr>
        </p:nvSpPr>
        <p:spPr/>
        <p:txBody>
          <a:bodyPr/>
          <a:lstStyle/>
          <a:p>
            <a:r>
              <a:rPr lang="en-US" altLang="en-US" sz="3600" b="1" dirty="0"/>
              <a:t>Rifle Stock</a:t>
            </a:r>
          </a:p>
        </p:txBody>
      </p:sp>
      <p:pic>
        <p:nvPicPr>
          <p:cNvPr id="62468"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895600" y="2438400"/>
            <a:ext cx="8437563" cy="1761149"/>
          </a:xfrm>
          <a:effectLst>
            <a:outerShdw blurRad="50800" dist="76200" dir="2700000" algn="tl" rotWithShape="0">
              <a:prstClr val="black">
                <a:alpha val="40000"/>
              </a:prstClr>
            </a:outerShdw>
          </a:effectLst>
        </p:spPr>
      </p:pic>
      <p:sp>
        <p:nvSpPr>
          <p:cNvPr id="25606" name="Rectangle 6"/>
          <p:cNvSpPr>
            <a:spLocks noChangeArrowheads="1"/>
          </p:cNvSpPr>
          <p:nvPr/>
        </p:nvSpPr>
        <p:spPr bwMode="auto">
          <a:xfrm>
            <a:off x="8289925" y="1161148"/>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Fore-end / Forearm</a:t>
            </a:r>
          </a:p>
        </p:txBody>
      </p:sp>
      <p:sp>
        <p:nvSpPr>
          <p:cNvPr id="25607" name="Rectangle 7"/>
          <p:cNvSpPr>
            <a:spLocks noChangeArrowheads="1"/>
          </p:cNvSpPr>
          <p:nvPr/>
        </p:nvSpPr>
        <p:spPr bwMode="auto">
          <a:xfrm>
            <a:off x="4217875" y="426274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Butt</a:t>
            </a:r>
            <a:endParaRPr lang="en-US" altLang="en-US" dirty="0">
              <a:latin typeface="Arial" panose="020B0604020202020204" pitchFamily="34" charset="0"/>
            </a:endParaRPr>
          </a:p>
        </p:txBody>
      </p:sp>
      <p:sp>
        <p:nvSpPr>
          <p:cNvPr id="25609" name="Rectangle 9"/>
          <p:cNvSpPr>
            <a:spLocks noChangeArrowheads="1"/>
          </p:cNvSpPr>
          <p:nvPr/>
        </p:nvSpPr>
        <p:spPr bwMode="auto">
          <a:xfrm>
            <a:off x="5709649" y="4122741"/>
            <a:ext cx="757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Wrist</a:t>
            </a:r>
            <a:endParaRPr lang="en-US" altLang="en-US" dirty="0">
              <a:latin typeface="Arial" panose="020B0604020202020204" pitchFamily="34" charset="0"/>
            </a:endParaRPr>
          </a:p>
        </p:txBody>
      </p:sp>
      <p:sp>
        <p:nvSpPr>
          <p:cNvPr id="25610" name="Rectangle 10"/>
          <p:cNvSpPr>
            <a:spLocks noChangeArrowheads="1"/>
          </p:cNvSpPr>
          <p:nvPr/>
        </p:nvSpPr>
        <p:spPr bwMode="auto">
          <a:xfrm>
            <a:off x="1969750" y="4624999"/>
            <a:ext cx="11849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3000"/>
              </a:lnSpc>
              <a:spcBef>
                <a:spcPct val="0"/>
              </a:spcBef>
              <a:buFontTx/>
              <a:buNone/>
            </a:pPr>
            <a:r>
              <a:rPr lang="en-US" altLang="en-US" sz="1800" dirty="0" err="1">
                <a:latin typeface="Arial" panose="020B0604020202020204" pitchFamily="34" charset="0"/>
              </a:rPr>
              <a:t>Buttpad</a:t>
            </a:r>
            <a:r>
              <a:rPr lang="en-US" altLang="en-US" sz="1800" dirty="0">
                <a:latin typeface="Arial" panose="020B0604020202020204" pitchFamily="34" charset="0"/>
              </a:rPr>
              <a:t> /</a:t>
            </a:r>
          </a:p>
          <a:p>
            <a:pPr algn="ctr" eaLnBrk="1" hangingPunct="1">
              <a:lnSpc>
                <a:spcPts val="3000"/>
              </a:lnSpc>
              <a:spcBef>
                <a:spcPct val="0"/>
              </a:spcBef>
              <a:buFontTx/>
              <a:buNone/>
            </a:pPr>
            <a:r>
              <a:rPr lang="en-US" altLang="en-US" sz="1800" dirty="0" err="1">
                <a:latin typeface="Arial" panose="020B0604020202020204" pitchFamily="34" charset="0"/>
              </a:rPr>
              <a:t>Buttplate</a:t>
            </a:r>
            <a:endParaRPr lang="en-US" altLang="en-US" sz="1800" dirty="0">
              <a:latin typeface="Arial" panose="020B0604020202020204" pitchFamily="34" charset="0"/>
            </a:endParaRPr>
          </a:p>
        </p:txBody>
      </p:sp>
      <p:cxnSp>
        <p:nvCxnSpPr>
          <p:cNvPr id="16" name="Straight Arrow Connector 15"/>
          <p:cNvCxnSpPr/>
          <p:nvPr/>
        </p:nvCxnSpPr>
        <p:spPr>
          <a:xfrm flipH="1">
            <a:off x="8040370" y="1801483"/>
            <a:ext cx="838200" cy="136842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flipV="1">
            <a:off x="5163263" y="3430571"/>
            <a:ext cx="558933" cy="70343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flipV="1">
            <a:off x="3951923" y="3824406"/>
            <a:ext cx="308133" cy="4612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4" name="Rectangle 9"/>
          <p:cNvSpPr>
            <a:spLocks noChangeArrowheads="1"/>
          </p:cNvSpPr>
          <p:nvPr/>
        </p:nvSpPr>
        <p:spPr bwMode="auto">
          <a:xfrm>
            <a:off x="3720852" y="2145268"/>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Comb</a:t>
            </a:r>
            <a:endParaRPr lang="en-US" altLang="en-US" dirty="0">
              <a:latin typeface="Arial" panose="020B0604020202020204" pitchFamily="34" charset="0"/>
            </a:endParaRPr>
          </a:p>
        </p:txBody>
      </p:sp>
      <p:cxnSp>
        <p:nvCxnSpPr>
          <p:cNvPr id="35" name="Straight Arrow Connector 34"/>
          <p:cNvCxnSpPr/>
          <p:nvPr/>
        </p:nvCxnSpPr>
        <p:spPr>
          <a:xfrm>
            <a:off x="4140198" y="2502201"/>
            <a:ext cx="0" cy="56515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 name="Elbow Connector 4"/>
          <p:cNvCxnSpPr/>
          <p:nvPr/>
        </p:nvCxnSpPr>
        <p:spPr>
          <a:xfrm rot="5400000" flipH="1" flipV="1">
            <a:off x="2276319" y="3943503"/>
            <a:ext cx="952806" cy="381000"/>
          </a:xfrm>
          <a:prstGeom prst="bentConnector3">
            <a:avLst>
              <a:gd name="adj1" fmla="val 9998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8043242" y="2963852"/>
            <a:ext cx="124203" cy="20005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9324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686262"/>
            <a:ext cx="4136242" cy="5790738"/>
          </a:xfrm>
          <a:prstGeom prst="rect">
            <a:avLst/>
          </a:prstGeom>
        </p:spPr>
      </p:pic>
      <p:sp>
        <p:nvSpPr>
          <p:cNvPr id="2" name="Subtitle 1"/>
          <p:cNvSpPr>
            <a:spLocks noGrp="1"/>
          </p:cNvSpPr>
          <p:nvPr>
            <p:ph idx="1"/>
          </p:nvPr>
        </p:nvSpPr>
        <p:spPr>
          <a:xfrm>
            <a:off x="6727042" y="1524000"/>
            <a:ext cx="4779158" cy="4424363"/>
          </a:xfrm>
        </p:spPr>
        <p:txBody>
          <a:bodyPr rtlCol="0">
            <a:normAutofit fontScale="25000" lnSpcReduction="20000"/>
          </a:bodyPr>
          <a:lstStyle/>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PISTOL HELD WITH PROPER GRIP</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FEET SHOULDER WIDTH APART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WEIGHT EVENLY DISTRIBUTED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LEGS STRAIGHT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BACK STRAIGHT OR LEANING SLIGHTLY FORWARD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HEAD ERECT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ARMS FULLY EXTENDED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PISTOL BROUGHT TO EYE LEVEL</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SHOOTER IS RELAXED AND COMFORTABLE</a:t>
            </a:r>
            <a:endParaRPr lang="en-US" sz="6400" dirty="0">
              <a:latin typeface="Arial" pitchFamily="34" charset="0"/>
              <a:cs typeface="Arial" pitchFamily="34" charset="0"/>
            </a:endParaRPr>
          </a:p>
          <a:p>
            <a:pPr algn="l" eaLnBrk="1" fontAlgn="auto" hangingPunct="1">
              <a:lnSpc>
                <a:spcPct val="90000"/>
              </a:lnSpc>
              <a:spcAft>
                <a:spcPts val="0"/>
              </a:spcAft>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defRPr/>
            </a:pPr>
            <a:endParaRPr lang="en-US" sz="2400" dirty="0"/>
          </a:p>
          <a:p>
            <a:pPr algn="l" eaLnBrk="1" fontAlgn="auto" hangingPunct="1">
              <a:spcAft>
                <a:spcPts val="0"/>
              </a:spcAft>
              <a:defRPr/>
            </a:pPr>
            <a:endParaRPr lang="en-US" sz="2400" dirty="0"/>
          </a:p>
          <a:p>
            <a:pPr algn="l" eaLnBrk="1" fontAlgn="auto" hangingPunct="1">
              <a:spcAft>
                <a:spcPts val="0"/>
              </a:spcAft>
              <a:defRPr/>
            </a:pPr>
            <a:r>
              <a:rPr lang="en-US" sz="1600" dirty="0"/>
              <a:t> </a:t>
            </a:r>
          </a:p>
          <a:p>
            <a:pPr algn="l" eaLnBrk="1" fontAlgn="auto" hangingPunct="1">
              <a:spcAft>
                <a:spcPts val="0"/>
              </a:spcAft>
              <a:defRPr/>
            </a:pPr>
            <a:endParaRPr lang="en-US" sz="1600" dirty="0"/>
          </a:p>
          <a:p>
            <a:pPr algn="l" eaLnBrk="1" fontAlgn="auto" hangingPunct="1">
              <a:spcAft>
                <a:spcPts val="0"/>
              </a:spcAft>
              <a:buFont typeface="Arial" panose="020B0604020202020204" pitchFamily="34" charset="0"/>
              <a:buChar char="•"/>
              <a:defRPr/>
            </a:pPr>
            <a:endParaRPr lang="en-US" sz="2400" dirty="0"/>
          </a:p>
        </p:txBody>
      </p:sp>
      <p:sp>
        <p:nvSpPr>
          <p:cNvPr id="20" name="Title 3"/>
          <p:cNvSpPr txBox="1">
            <a:spLocks/>
          </p:cNvSpPr>
          <p:nvPr/>
        </p:nvSpPr>
        <p:spPr bwMode="auto">
          <a:xfrm>
            <a:off x="1524000" y="14514"/>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Tutorial Slide 1</a:t>
            </a:r>
            <a:endParaRPr lang="en-US" sz="2400" b="1" cap="small" dirty="0">
              <a:latin typeface="Arial" pitchFamily="34" charset="0"/>
              <a:cs typeface="Arial" pitchFamily="34" charset="0"/>
            </a:endParaRPr>
          </a:p>
        </p:txBody>
      </p:sp>
      <p:sp>
        <p:nvSpPr>
          <p:cNvPr id="7" name="Snip and Round Single Corner Rectangle 6"/>
          <p:cNvSpPr/>
          <p:nvPr/>
        </p:nvSpPr>
        <p:spPr>
          <a:xfrm>
            <a:off x="285750" y="2942302"/>
            <a:ext cx="108585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ounded Rectangle 3"/>
          <p:cNvSpPr/>
          <p:nvPr/>
        </p:nvSpPr>
        <p:spPr>
          <a:xfrm>
            <a:off x="3276600" y="686262"/>
            <a:ext cx="2231242" cy="579073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85900" y="6200001"/>
            <a:ext cx="1600200" cy="461665"/>
          </a:xfrm>
          <a:prstGeom prst="rect">
            <a:avLst/>
          </a:prstGeom>
          <a:noFill/>
          <a:ln>
            <a:solidFill>
              <a:srgbClr val="00B050"/>
            </a:solidFill>
          </a:ln>
        </p:spPr>
        <p:txBody>
          <a:bodyPr wrap="square" rtlCol="0">
            <a:spAutoFit/>
          </a:bodyPr>
          <a:lstStyle/>
          <a:p>
            <a:r>
              <a:rPr lang="en-US" sz="1200" dirty="0">
                <a:latin typeface="+mn-lt"/>
              </a:rPr>
              <a:t>Cleaner pictures throughout the slides</a:t>
            </a:r>
          </a:p>
        </p:txBody>
      </p:sp>
      <p:sp>
        <p:nvSpPr>
          <p:cNvPr id="6" name="Rounded Rectangle 5"/>
          <p:cNvSpPr/>
          <p:nvPr/>
        </p:nvSpPr>
        <p:spPr>
          <a:xfrm>
            <a:off x="6422242" y="1371600"/>
            <a:ext cx="5083958" cy="407693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612630" y="489555"/>
            <a:ext cx="1600200" cy="646331"/>
          </a:xfrm>
          <a:prstGeom prst="rect">
            <a:avLst/>
          </a:prstGeom>
          <a:noFill/>
          <a:ln>
            <a:solidFill>
              <a:srgbClr val="00B050"/>
            </a:solidFill>
          </a:ln>
        </p:spPr>
        <p:txBody>
          <a:bodyPr wrap="square" rtlCol="0">
            <a:spAutoFit/>
          </a:bodyPr>
          <a:lstStyle/>
          <a:p>
            <a:r>
              <a:rPr lang="en-US" sz="1200" dirty="0">
                <a:latin typeface="+mn-lt"/>
              </a:rPr>
              <a:t>Fewer Click-Thru lists, facilitating more efficient instructing.</a:t>
            </a:r>
          </a:p>
        </p:txBody>
      </p:sp>
      <p:sp>
        <p:nvSpPr>
          <p:cNvPr id="9" name="Rounded Rectangle 8"/>
          <p:cNvSpPr/>
          <p:nvPr/>
        </p:nvSpPr>
        <p:spPr>
          <a:xfrm>
            <a:off x="152400" y="1661885"/>
            <a:ext cx="1371600" cy="336284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5750" y="5268831"/>
            <a:ext cx="2203450" cy="646331"/>
          </a:xfrm>
          <a:prstGeom prst="rect">
            <a:avLst/>
          </a:prstGeom>
          <a:noFill/>
          <a:ln>
            <a:solidFill>
              <a:srgbClr val="00B050"/>
            </a:solidFill>
          </a:ln>
        </p:spPr>
        <p:txBody>
          <a:bodyPr wrap="square" rtlCol="0">
            <a:spAutoFit/>
          </a:bodyPr>
          <a:lstStyle/>
          <a:p>
            <a:r>
              <a:rPr lang="en-US" sz="1200" dirty="0">
                <a:latin typeface="+mn-lt"/>
              </a:rPr>
              <a:t>Hyperlinked Lessons available directly from within slide presentation mode.</a:t>
            </a:r>
          </a:p>
        </p:txBody>
      </p:sp>
      <p:sp>
        <p:nvSpPr>
          <p:cNvPr id="11" name="Rounded Rectangle 10"/>
          <p:cNvSpPr/>
          <p:nvPr/>
        </p:nvSpPr>
        <p:spPr>
          <a:xfrm>
            <a:off x="59090" y="110538"/>
            <a:ext cx="1981200" cy="13716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72176" y="1157868"/>
            <a:ext cx="1181100" cy="830997"/>
          </a:xfrm>
          <a:prstGeom prst="rect">
            <a:avLst/>
          </a:prstGeom>
          <a:noFill/>
          <a:ln>
            <a:solidFill>
              <a:srgbClr val="00B050"/>
            </a:solidFill>
          </a:ln>
        </p:spPr>
        <p:txBody>
          <a:bodyPr wrap="square" rtlCol="0">
            <a:spAutoFit/>
          </a:bodyPr>
          <a:lstStyle/>
          <a:p>
            <a:r>
              <a:rPr lang="en-US" sz="1200" dirty="0"/>
              <a:t>NRA Training logo &amp; Course Name on all slides</a:t>
            </a:r>
          </a:p>
        </p:txBody>
      </p:sp>
      <p:cxnSp>
        <p:nvCxnSpPr>
          <p:cNvPr id="19" name="Straight Connector 18"/>
          <p:cNvCxnSpPr>
            <a:endCxn id="6" idx="0"/>
          </p:cNvCxnSpPr>
          <p:nvPr/>
        </p:nvCxnSpPr>
        <p:spPr>
          <a:xfrm flipH="1">
            <a:off x="8964221" y="817934"/>
            <a:ext cx="643181" cy="55366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5" idx="0"/>
          </p:cNvCxnSpPr>
          <p:nvPr/>
        </p:nvCxnSpPr>
        <p:spPr>
          <a:xfrm flipH="1">
            <a:off x="2286000" y="5402997"/>
            <a:ext cx="990600" cy="79700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9" idx="2"/>
            <a:endCxn id="12" idx="0"/>
          </p:cNvCxnSpPr>
          <p:nvPr/>
        </p:nvCxnSpPr>
        <p:spPr>
          <a:xfrm>
            <a:off x="838200" y="5024734"/>
            <a:ext cx="549275" cy="24409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a:stCxn id="11" idx="3"/>
            <a:endCxn id="14" idx="0"/>
          </p:cNvCxnSpPr>
          <p:nvPr/>
        </p:nvCxnSpPr>
        <p:spPr>
          <a:xfrm>
            <a:off x="2040290" y="796338"/>
            <a:ext cx="522436" cy="36153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080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33" name="Content Placeholder 2"/>
          <p:cNvSpPr>
            <a:spLocks noGrp="1"/>
          </p:cNvSpPr>
          <p:nvPr>
            <p:ph idx="1"/>
          </p:nvPr>
        </p:nvSpPr>
        <p:spPr>
          <a:xfrm>
            <a:off x="2304612" y="1098173"/>
            <a:ext cx="8610600" cy="1981200"/>
          </a:xfrm>
        </p:spPr>
        <p:txBody>
          <a:bodyPr/>
          <a:lstStyle/>
          <a:p>
            <a:pPr marL="0" indent="0">
              <a:buFont typeface="Arial" panose="020B0604020202020204" pitchFamily="34" charset="0"/>
              <a:buNone/>
            </a:pPr>
            <a:r>
              <a:rPr lang="en-US" altLang="en-US" sz="2000" dirty="0"/>
              <a:t>A Bolt-action rifle is a firearm in which a cylindrical bolt with a protruding handle is manually moved forward and rearward to feed, chamber, extract and eject cartridges, as well as cock the action.  The bolt handle is most commonly turned down to lock the action, and lifted to unlock and open it.</a:t>
            </a:r>
          </a:p>
          <a:p>
            <a:pPr marL="0" indent="0">
              <a:buFont typeface="Arial" panose="020B0604020202020204" pitchFamily="34" charset="0"/>
              <a:buNone/>
            </a:pPr>
            <a:endParaRPr lang="en-US" altLang="en-US" dirty="0"/>
          </a:p>
        </p:txBody>
      </p:sp>
      <p:pic>
        <p:nvPicPr>
          <p:cNvPr id="64514" name="Picture 2765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val="0"/>
              </a:ext>
            </a:extLst>
          </a:blip>
          <a:stretch>
            <a:fillRect/>
          </a:stretch>
        </p:blipFill>
        <p:spPr bwMode="auto">
          <a:xfrm>
            <a:off x="1798532" y="2226000"/>
            <a:ext cx="9435279" cy="235153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239000" y="3491745"/>
            <a:ext cx="449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solidFill>
                  <a:srgbClr val="FF0000"/>
                </a:solidFill>
                <a:latin typeface="Arial" panose="020B0604020202020204" pitchFamily="34" charset="0"/>
                <a:cs typeface="Arial" panose="020B0604020202020204" pitchFamily="34" charset="0"/>
              </a:rPr>
              <a:t>RECEIVER  (Backbone of a rifle)</a:t>
            </a:r>
            <a:endParaRPr lang="en-US" altLang="en-US" sz="2200" dirty="0">
              <a:solidFill>
                <a:srgbClr val="FF0000"/>
              </a:solidFill>
              <a:latin typeface="Arial" panose="020B0604020202020204" pitchFamily="34" charset="0"/>
              <a:cs typeface="Arial" panose="020B0604020202020204" pitchFamily="34" charset="0"/>
            </a:endParaRPr>
          </a:p>
        </p:txBody>
      </p:sp>
      <p:cxnSp>
        <p:nvCxnSpPr>
          <p:cNvPr id="12" name="Straight Arrow Connector 11"/>
          <p:cNvCxnSpPr/>
          <p:nvPr/>
        </p:nvCxnSpPr>
        <p:spPr>
          <a:xfrm flipH="1" flipV="1">
            <a:off x="6072616" y="2971800"/>
            <a:ext cx="1198134" cy="65268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p:cNvSpPr txBox="1">
            <a:spLocks noChangeArrowheads="1"/>
          </p:cNvSpPr>
          <p:nvPr/>
        </p:nvSpPr>
        <p:spPr bwMode="auto">
          <a:xfrm>
            <a:off x="2136033" y="2438400"/>
            <a:ext cx="207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Bolt/Bolt Handle</a:t>
            </a:r>
            <a:endParaRPr lang="en-US" altLang="en-US" sz="2200" dirty="0">
              <a:latin typeface="Arial" panose="020B0604020202020204" pitchFamily="34" charset="0"/>
              <a:cs typeface="Arial" panose="020B0604020202020204" pitchFamily="34" charset="0"/>
            </a:endParaRPr>
          </a:p>
        </p:txBody>
      </p:sp>
      <p:pic>
        <p:nvPicPr>
          <p:cNvPr id="64519" name="Picture 276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664996" y="5329023"/>
            <a:ext cx="649295" cy="5745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20" name="Picture 2766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rot="193843">
            <a:off x="4579493" y="4606205"/>
            <a:ext cx="2764390" cy="12985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7666"/>
          <p:cNvSpPr txBox="1">
            <a:spLocks noChangeArrowheads="1"/>
          </p:cNvSpPr>
          <p:nvPr/>
        </p:nvSpPr>
        <p:spPr bwMode="auto">
          <a:xfrm>
            <a:off x="4864006" y="5707443"/>
            <a:ext cx="795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BOLT</a:t>
            </a:r>
          </a:p>
        </p:txBody>
      </p:sp>
      <p:sp>
        <p:nvSpPr>
          <p:cNvPr id="54" name="TextBox 53"/>
          <p:cNvSpPr txBox="1">
            <a:spLocks noChangeArrowheads="1"/>
          </p:cNvSpPr>
          <p:nvPr/>
        </p:nvSpPr>
        <p:spPr bwMode="auto">
          <a:xfrm>
            <a:off x="2563504" y="5541883"/>
            <a:ext cx="1821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BOLT HANDLE</a:t>
            </a:r>
          </a:p>
        </p:txBody>
      </p:sp>
      <p:sp>
        <p:nvSpPr>
          <p:cNvPr id="55" name="TextBox 54"/>
          <p:cNvSpPr txBox="1">
            <a:spLocks noChangeArrowheads="1"/>
          </p:cNvSpPr>
          <p:nvPr/>
        </p:nvSpPr>
        <p:spPr bwMode="auto">
          <a:xfrm>
            <a:off x="7753749" y="6216134"/>
            <a:ext cx="201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LOCKING LUGS </a:t>
            </a:r>
            <a:endParaRPr lang="en-US" altLang="en-US" sz="2200" dirty="0">
              <a:latin typeface="Arial" panose="020B0604020202020204" pitchFamily="34" charset="0"/>
              <a:cs typeface="Arial" panose="020B0604020202020204" pitchFamily="34" charset="0"/>
            </a:endParaRPr>
          </a:p>
        </p:txBody>
      </p:sp>
      <p:cxnSp>
        <p:nvCxnSpPr>
          <p:cNvPr id="18" name="Straight Arrow Connector 17"/>
          <p:cNvCxnSpPr/>
          <p:nvPr/>
        </p:nvCxnSpPr>
        <p:spPr>
          <a:xfrm>
            <a:off x="3978042" y="2807732"/>
            <a:ext cx="885964" cy="43425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flipV="1">
            <a:off x="4336553" y="5085933"/>
            <a:ext cx="366892" cy="48742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p:nvCxnSpPr>
        <p:spPr>
          <a:xfrm flipV="1">
            <a:off x="5602605" y="5288284"/>
            <a:ext cx="661025" cy="4667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p:cNvCxnSpPr/>
          <p:nvPr/>
        </p:nvCxnSpPr>
        <p:spPr>
          <a:xfrm flipV="1">
            <a:off x="8763000" y="5653365"/>
            <a:ext cx="457200" cy="54955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TextBox 21"/>
          <p:cNvSpPr txBox="1">
            <a:spLocks noChangeArrowheads="1"/>
          </p:cNvSpPr>
          <p:nvPr/>
        </p:nvSpPr>
        <p:spPr bwMode="auto">
          <a:xfrm>
            <a:off x="2466537" y="4972487"/>
            <a:ext cx="1924050"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000"/>
              </a:lnSpc>
              <a:spcBef>
                <a:spcPct val="0"/>
              </a:spcBef>
              <a:buFontTx/>
              <a:buNone/>
            </a:pPr>
            <a:r>
              <a:rPr lang="en-US" altLang="en-US" sz="1800" dirty="0">
                <a:latin typeface="Arial" panose="020B0604020202020204" pitchFamily="34" charset="0"/>
                <a:cs typeface="Arial" panose="020B0604020202020204" pitchFamily="34" charset="0"/>
              </a:rPr>
              <a:t>BOLT SHROUD</a:t>
            </a:r>
          </a:p>
        </p:txBody>
      </p:sp>
      <p:sp>
        <p:nvSpPr>
          <p:cNvPr id="30" name="TextBox 29"/>
          <p:cNvSpPr txBox="1">
            <a:spLocks noChangeArrowheads="1"/>
          </p:cNvSpPr>
          <p:nvPr/>
        </p:nvSpPr>
        <p:spPr bwMode="auto">
          <a:xfrm>
            <a:off x="5278670" y="3947862"/>
            <a:ext cx="330943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000"/>
              </a:lnSpc>
              <a:spcBef>
                <a:spcPct val="0"/>
              </a:spcBef>
              <a:buFontTx/>
              <a:buNone/>
            </a:pPr>
            <a:r>
              <a:rPr lang="en-US" altLang="en-US" sz="1800" dirty="0">
                <a:latin typeface="Arial" panose="020B0604020202020204" pitchFamily="34" charset="0"/>
                <a:cs typeface="Arial" panose="020B0604020202020204" pitchFamily="34" charset="0"/>
              </a:rPr>
              <a:t>FLOORPLATE to </a:t>
            </a:r>
            <a:r>
              <a:rPr lang="en-US" altLang="en-US" sz="1800" dirty="0">
                <a:solidFill>
                  <a:srgbClr val="FF0000"/>
                </a:solidFill>
                <a:latin typeface="Arial" panose="020B0604020202020204" pitchFamily="34" charset="0"/>
                <a:cs typeface="Arial" panose="020B0604020202020204" pitchFamily="34" charset="0"/>
              </a:rPr>
              <a:t>MAGAZINE</a:t>
            </a:r>
            <a:endParaRPr lang="en-US" altLang="en-US" sz="2200" dirty="0">
              <a:solidFill>
                <a:srgbClr val="FF0000"/>
              </a:solidFill>
              <a:latin typeface="Arial" panose="020B0604020202020204" pitchFamily="34" charset="0"/>
              <a:cs typeface="Arial" panose="020B0604020202020204" pitchFamily="34" charset="0"/>
            </a:endParaRPr>
          </a:p>
        </p:txBody>
      </p:sp>
      <p:cxnSp>
        <p:nvCxnSpPr>
          <p:cNvPr id="31" name="Straight Arrow Connector 30"/>
          <p:cNvCxnSpPr/>
          <p:nvPr/>
        </p:nvCxnSpPr>
        <p:spPr>
          <a:xfrm flipH="1" flipV="1">
            <a:off x="5711836" y="3445161"/>
            <a:ext cx="265968" cy="49426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4532" name="Title 1"/>
          <p:cNvSpPr>
            <a:spLocks noGrp="1"/>
          </p:cNvSpPr>
          <p:nvPr>
            <p:ph type="title"/>
          </p:nvPr>
        </p:nvSpPr>
        <p:spPr/>
        <p:txBody>
          <a:bodyPr/>
          <a:lstStyle/>
          <a:p>
            <a:r>
              <a:rPr lang="en-US" altLang="en-US" sz="3600" b="1"/>
              <a:t>Parts of a Bolt Action Rifle</a:t>
            </a:r>
          </a:p>
        </p:txBody>
      </p:sp>
      <p:cxnSp>
        <p:nvCxnSpPr>
          <p:cNvPr id="14" name="Elbow Connector 13"/>
          <p:cNvCxnSpPr>
            <a:stCxn id="22" idx="0"/>
          </p:cNvCxnSpPr>
          <p:nvPr/>
        </p:nvCxnSpPr>
        <p:spPr>
          <a:xfrm rot="5400000" flipH="1" flipV="1">
            <a:off x="4069012" y="4040875"/>
            <a:ext cx="291163" cy="157206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664736" y="5321300"/>
            <a:ext cx="665893" cy="60182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nip and Round Single Corner Rectangle 2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99 -0.00185 L 0.18971 -0.04467 " pathEditMode="relative" rAng="0" ptsTypes="AA">
                                      <p:cBhvr>
                                        <p:cTn id="6" dur="2000" fill="hold"/>
                                        <p:tgtEl>
                                          <p:spTgt spid="64519"/>
                                        </p:tgtEl>
                                        <p:attrNameLst>
                                          <p:attrName>ppt_x</p:attrName>
                                          <p:attrName>ppt_y</p:attrName>
                                        </p:attrNameLst>
                                      </p:cBhvr>
                                      <p:rCtr x="9974" y="-2153"/>
                                    </p:animMotion>
                                  </p:childTnLst>
                                </p:cTn>
                              </p:par>
                              <p:par>
                                <p:cTn id="7" presetID="6" presetClass="emph" presetSubtype="0" fill="hold" nodeType="withEffect">
                                  <p:stCondLst>
                                    <p:cond delay="0"/>
                                  </p:stCondLst>
                                  <p:childTnLst>
                                    <p:animScale>
                                      <p:cBhvr>
                                        <p:cTn id="8" dur="2000" fill="hold"/>
                                        <p:tgtEl>
                                          <p:spTgt spid="64519"/>
                                        </p:tgtEl>
                                      </p:cBhvr>
                                      <p:by x="200000" y="200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p:cNvSpPr>
            <a:spLocks noGrp="1"/>
          </p:cNvSpPr>
          <p:nvPr>
            <p:ph type="title"/>
          </p:nvPr>
        </p:nvSpPr>
        <p:spPr>
          <a:xfrm>
            <a:off x="1524000" y="20638"/>
            <a:ext cx="9144000" cy="1122362"/>
          </a:xfrm>
        </p:spPr>
        <p:txBody>
          <a:bodyPr/>
          <a:lstStyle/>
          <a:p>
            <a:r>
              <a:rPr lang="en-US" altLang="en-US" sz="3600" b="1"/>
              <a:t>Parts of a Semi-Automatic Rifle</a:t>
            </a:r>
          </a:p>
        </p:txBody>
      </p:sp>
      <p:sp>
        <p:nvSpPr>
          <p:cNvPr id="66563" name="Content Placeholder 1"/>
          <p:cNvSpPr>
            <a:spLocks noGrp="1"/>
          </p:cNvSpPr>
          <p:nvPr>
            <p:ph idx="1"/>
          </p:nvPr>
        </p:nvSpPr>
        <p:spPr>
          <a:xfrm>
            <a:off x="2010569" y="1115218"/>
            <a:ext cx="9144000" cy="4424363"/>
          </a:xfrm>
        </p:spPr>
        <p:txBody>
          <a:bodyPr/>
          <a:lstStyle/>
          <a:p>
            <a:pPr marL="0" indent="0">
              <a:buFont typeface="Arial" panose="020B0604020202020204" pitchFamily="34" charset="0"/>
              <a:buNone/>
            </a:pPr>
            <a:r>
              <a:rPr lang="en-US" altLang="en-US" dirty="0"/>
              <a:t> </a:t>
            </a:r>
            <a:r>
              <a:rPr lang="en-US" altLang="en-US" sz="2400" dirty="0"/>
              <a:t>A semi-automatic rifle is a firearm that, each time the trigger is pulled, fires a single cartridge, automatically extracts and ejects the empty case, and inserts a new cartridge into the chamber.</a:t>
            </a:r>
          </a:p>
        </p:txBody>
      </p:sp>
      <p:pic>
        <p:nvPicPr>
          <p:cNvPr id="66564"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86000" y="3202537"/>
            <a:ext cx="8534400" cy="1535601"/>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818925" y="2031773"/>
            <a:ext cx="1158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sp>
        <p:nvSpPr>
          <p:cNvPr id="9" name="TextBox 8"/>
          <p:cNvSpPr txBox="1">
            <a:spLocks noChangeArrowheads="1"/>
          </p:cNvSpPr>
          <p:nvPr/>
        </p:nvSpPr>
        <p:spPr bwMode="auto">
          <a:xfrm>
            <a:off x="3519261" y="4445000"/>
            <a:ext cx="15954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a:t>
            </a:r>
          </a:p>
        </p:txBody>
      </p:sp>
      <p:sp>
        <p:nvSpPr>
          <p:cNvPr id="16" name="TextBox 15"/>
          <p:cNvSpPr txBox="1">
            <a:spLocks noChangeArrowheads="1"/>
          </p:cNvSpPr>
          <p:nvPr/>
        </p:nvSpPr>
        <p:spPr bwMode="auto">
          <a:xfrm>
            <a:off x="2834658" y="5027184"/>
            <a:ext cx="2667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GUARD </a:t>
            </a:r>
          </a:p>
        </p:txBody>
      </p:sp>
      <p:sp>
        <p:nvSpPr>
          <p:cNvPr id="20" name="TextBox 19"/>
          <p:cNvSpPr txBox="1">
            <a:spLocks noChangeArrowheads="1"/>
          </p:cNvSpPr>
          <p:nvPr/>
        </p:nvSpPr>
        <p:spPr bwMode="auto">
          <a:xfrm>
            <a:off x="5655424" y="4838258"/>
            <a:ext cx="3352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MAGAZINE RELEASE </a:t>
            </a:r>
          </a:p>
        </p:txBody>
      </p:sp>
      <p:sp>
        <p:nvSpPr>
          <p:cNvPr id="22" name="TextBox 21"/>
          <p:cNvSpPr txBox="1">
            <a:spLocks noChangeArrowheads="1"/>
          </p:cNvSpPr>
          <p:nvPr/>
        </p:nvSpPr>
        <p:spPr bwMode="auto">
          <a:xfrm>
            <a:off x="8764814" y="2539757"/>
            <a:ext cx="1371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BARREL</a:t>
            </a:r>
          </a:p>
        </p:txBody>
      </p:sp>
      <p:sp>
        <p:nvSpPr>
          <p:cNvPr id="24" name="TextBox 23"/>
          <p:cNvSpPr txBox="1">
            <a:spLocks noChangeArrowheads="1"/>
          </p:cNvSpPr>
          <p:nvPr/>
        </p:nvSpPr>
        <p:spPr bwMode="auto">
          <a:xfrm>
            <a:off x="7869464" y="4161356"/>
            <a:ext cx="1790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solidFill>
                  <a:srgbClr val="FF0000"/>
                </a:solidFill>
                <a:latin typeface="Arial" panose="020B0604020202020204" pitchFamily="34" charset="0"/>
                <a:cs typeface="Arial" panose="020B0604020202020204" pitchFamily="34" charset="0"/>
              </a:rPr>
              <a:t>MAGAZINE </a:t>
            </a:r>
          </a:p>
        </p:txBody>
      </p:sp>
      <p:sp>
        <p:nvSpPr>
          <p:cNvPr id="26" name="TextBox 25"/>
          <p:cNvSpPr txBox="1">
            <a:spLocks noChangeArrowheads="1"/>
          </p:cNvSpPr>
          <p:nvPr/>
        </p:nvSpPr>
        <p:spPr bwMode="auto">
          <a:xfrm>
            <a:off x="3173920" y="2609426"/>
            <a:ext cx="20574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REAR SIGHT</a:t>
            </a:r>
          </a:p>
        </p:txBody>
      </p:sp>
      <p:sp>
        <p:nvSpPr>
          <p:cNvPr id="66580" name="TextBox 27655"/>
          <p:cNvSpPr txBox="1">
            <a:spLocks noChangeArrowheads="1"/>
          </p:cNvSpPr>
          <p:nvPr/>
        </p:nvSpPr>
        <p:spPr bwMode="auto">
          <a:xfrm>
            <a:off x="3455988" y="5586913"/>
            <a:ext cx="7059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0" dirty="0">
                <a:latin typeface="Arial" panose="020B0604020202020204" pitchFamily="34" charset="0"/>
              </a:rPr>
              <a:t>Gas-operated and blowback-operated</a:t>
            </a:r>
          </a:p>
        </p:txBody>
      </p:sp>
      <p:cxnSp>
        <p:nvCxnSpPr>
          <p:cNvPr id="30" name="Straight Arrow Connector 29"/>
          <p:cNvCxnSpPr/>
          <p:nvPr/>
        </p:nvCxnSpPr>
        <p:spPr>
          <a:xfrm flipV="1">
            <a:off x="4977606" y="4072713"/>
            <a:ext cx="320107" cy="39982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a:cxnSpLocks/>
          </p:cNvCxnSpPr>
          <p:nvPr/>
        </p:nvCxnSpPr>
        <p:spPr>
          <a:xfrm flipV="1">
            <a:off x="5131372" y="4275709"/>
            <a:ext cx="244758" cy="72147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4992519" y="2982684"/>
            <a:ext cx="617253" cy="33106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22" idx="2"/>
          </p:cNvCxnSpPr>
          <p:nvPr/>
        </p:nvCxnSpPr>
        <p:spPr>
          <a:xfrm>
            <a:off x="9450614" y="2969969"/>
            <a:ext cx="188686" cy="65946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7" idx="2"/>
          </p:cNvCxnSpPr>
          <p:nvPr/>
        </p:nvCxnSpPr>
        <p:spPr>
          <a:xfrm flipH="1">
            <a:off x="10605238" y="2801711"/>
            <a:ext cx="793125" cy="75834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a:stCxn id="24" idx="1"/>
          </p:cNvCxnSpPr>
          <p:nvPr/>
        </p:nvCxnSpPr>
        <p:spPr>
          <a:xfrm flipH="1">
            <a:off x="6697989" y="4376463"/>
            <a:ext cx="1171475" cy="1146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cxnSpLocks/>
          </p:cNvCxnSpPr>
          <p:nvPr/>
        </p:nvCxnSpPr>
        <p:spPr>
          <a:xfrm flipV="1">
            <a:off x="5903971" y="4183924"/>
            <a:ext cx="68833" cy="59558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Snip and Round Single Corner Rectangle 20"/>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07560" y="3786188"/>
            <a:ext cx="8459479" cy="1624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itle 2"/>
          <p:cNvSpPr>
            <a:spLocks noGrp="1"/>
          </p:cNvSpPr>
          <p:nvPr>
            <p:ph type="title"/>
          </p:nvPr>
        </p:nvSpPr>
        <p:spPr>
          <a:xfrm>
            <a:off x="1524000" y="20638"/>
            <a:ext cx="9144000" cy="1122362"/>
          </a:xfrm>
        </p:spPr>
        <p:txBody>
          <a:bodyPr/>
          <a:lstStyle/>
          <a:p>
            <a:r>
              <a:rPr lang="en-US" altLang="en-US" sz="3600" b="1"/>
              <a:t>Parts of a Lever-Action Rifle</a:t>
            </a:r>
          </a:p>
        </p:txBody>
      </p:sp>
      <p:sp>
        <p:nvSpPr>
          <p:cNvPr id="68612" name="Subtitle 1"/>
          <p:cNvSpPr>
            <a:spLocks noGrp="1"/>
          </p:cNvSpPr>
          <p:nvPr>
            <p:ph idx="1"/>
          </p:nvPr>
        </p:nvSpPr>
        <p:spPr>
          <a:xfrm>
            <a:off x="2057400" y="1143000"/>
            <a:ext cx="8610600" cy="1905000"/>
          </a:xfrm>
        </p:spPr>
        <p:txBody>
          <a:bodyPr/>
          <a:lstStyle/>
          <a:p>
            <a:pPr marL="0" indent="0">
              <a:buFont typeface="Arial" panose="020B0604020202020204" pitchFamily="34" charset="0"/>
              <a:buNone/>
            </a:pPr>
            <a:r>
              <a:rPr lang="en-US" altLang="en-US" sz="3000" dirty="0"/>
              <a:t>  </a:t>
            </a:r>
            <a:r>
              <a:rPr lang="en-US" altLang="en-US" sz="2400" dirty="0"/>
              <a:t>A lever-action rifle is a firearm in which a lever positioned below the buttstock is manually lowered and raised to feed, chamber, extract and eject cartridges, as well as cock the action.</a:t>
            </a:r>
          </a:p>
        </p:txBody>
      </p:sp>
      <p:sp>
        <p:nvSpPr>
          <p:cNvPr id="6" name="TextBox 5"/>
          <p:cNvSpPr txBox="1">
            <a:spLocks noChangeArrowheads="1"/>
          </p:cNvSpPr>
          <p:nvPr/>
        </p:nvSpPr>
        <p:spPr bwMode="auto">
          <a:xfrm>
            <a:off x="5943600" y="4598194"/>
            <a:ext cx="152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a:t>
            </a:r>
          </a:p>
        </p:txBody>
      </p:sp>
      <p:cxnSp>
        <p:nvCxnSpPr>
          <p:cNvPr id="7" name="Straight Arrow Connector 6"/>
          <p:cNvCxnSpPr/>
          <p:nvPr/>
        </p:nvCxnSpPr>
        <p:spPr>
          <a:xfrm flipH="1" flipV="1">
            <a:off x="5147628" y="4507112"/>
            <a:ext cx="795972" cy="30618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TextBox 12"/>
          <p:cNvSpPr txBox="1">
            <a:spLocks noChangeArrowheads="1"/>
          </p:cNvSpPr>
          <p:nvPr/>
        </p:nvSpPr>
        <p:spPr bwMode="auto">
          <a:xfrm>
            <a:off x="6477000" y="2808287"/>
            <a:ext cx="1981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REAR SIGHT</a:t>
            </a:r>
          </a:p>
        </p:txBody>
      </p:sp>
      <p:cxnSp>
        <p:nvCxnSpPr>
          <p:cNvPr id="14" name="Straight Arrow Connector 13"/>
          <p:cNvCxnSpPr>
            <a:stCxn id="13" idx="2"/>
          </p:cNvCxnSpPr>
          <p:nvPr/>
        </p:nvCxnSpPr>
        <p:spPr>
          <a:xfrm flipH="1">
            <a:off x="6705600" y="3238500"/>
            <a:ext cx="762000" cy="55562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 name="TextBox 14"/>
          <p:cNvSpPr txBox="1">
            <a:spLocks noChangeArrowheads="1"/>
          </p:cNvSpPr>
          <p:nvPr/>
        </p:nvSpPr>
        <p:spPr bwMode="auto">
          <a:xfrm>
            <a:off x="10287000" y="2493168"/>
            <a:ext cx="152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cxnSp>
        <p:nvCxnSpPr>
          <p:cNvPr id="16" name="Straight Arrow Connector 15"/>
          <p:cNvCxnSpPr>
            <a:stCxn id="15" idx="2"/>
          </p:cNvCxnSpPr>
          <p:nvPr/>
        </p:nvCxnSpPr>
        <p:spPr>
          <a:xfrm flipH="1">
            <a:off x="10421938" y="3263106"/>
            <a:ext cx="627062" cy="64849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p:cNvSpPr txBox="1">
            <a:spLocks noChangeArrowheads="1"/>
          </p:cNvSpPr>
          <p:nvPr/>
        </p:nvSpPr>
        <p:spPr bwMode="auto">
          <a:xfrm>
            <a:off x="8077200" y="4876800"/>
            <a:ext cx="19224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solidFill>
                  <a:srgbClr val="FF0000"/>
                </a:solidFill>
                <a:latin typeface="Arial" panose="020B0604020202020204" pitchFamily="34" charset="0"/>
                <a:cs typeface="Arial" panose="020B0604020202020204" pitchFamily="34" charset="0"/>
              </a:rPr>
              <a:t>MAGAZINE </a:t>
            </a:r>
          </a:p>
        </p:txBody>
      </p:sp>
      <p:cxnSp>
        <p:nvCxnSpPr>
          <p:cNvPr id="18" name="Straight Arrow Connector 17"/>
          <p:cNvCxnSpPr/>
          <p:nvPr/>
        </p:nvCxnSpPr>
        <p:spPr>
          <a:xfrm flipV="1">
            <a:off x="9013825" y="4327525"/>
            <a:ext cx="96838" cy="54927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9" name="TextBox 18"/>
          <p:cNvSpPr txBox="1">
            <a:spLocks noChangeArrowheads="1"/>
          </p:cNvSpPr>
          <p:nvPr/>
        </p:nvSpPr>
        <p:spPr bwMode="auto">
          <a:xfrm>
            <a:off x="3486790" y="5539581"/>
            <a:ext cx="2298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FINGER LEVER</a:t>
            </a:r>
          </a:p>
        </p:txBody>
      </p:sp>
      <p:cxnSp>
        <p:nvCxnSpPr>
          <p:cNvPr id="20" name="Straight Arrow Connector 19"/>
          <p:cNvCxnSpPr>
            <a:stCxn id="19" idx="0"/>
          </p:cNvCxnSpPr>
          <p:nvPr/>
        </p:nvCxnSpPr>
        <p:spPr>
          <a:xfrm flipV="1">
            <a:off x="4636140" y="4845447"/>
            <a:ext cx="88260" cy="69413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3" name="TextBox 32"/>
          <p:cNvSpPr txBox="1">
            <a:spLocks noChangeArrowheads="1"/>
          </p:cNvSpPr>
          <p:nvPr/>
        </p:nvSpPr>
        <p:spPr bwMode="auto">
          <a:xfrm>
            <a:off x="3364000" y="2940447"/>
            <a:ext cx="19224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Loading Port</a:t>
            </a:r>
          </a:p>
        </p:txBody>
      </p:sp>
      <p:cxnSp>
        <p:nvCxnSpPr>
          <p:cNvPr id="34" name="Straight Arrow Connector 33"/>
          <p:cNvCxnSpPr>
            <a:stCxn id="33" idx="3"/>
          </p:cNvCxnSpPr>
          <p:nvPr/>
        </p:nvCxnSpPr>
        <p:spPr>
          <a:xfrm>
            <a:off x="5286463" y="3155553"/>
            <a:ext cx="382411" cy="95329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Snip and Round Single Corner Rectangle 21"/>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a:xfrm>
            <a:off x="1524000" y="20638"/>
            <a:ext cx="9144000" cy="1122362"/>
          </a:xfrm>
        </p:spPr>
        <p:txBody>
          <a:bodyPr/>
          <a:lstStyle/>
          <a:p>
            <a:r>
              <a:rPr lang="en-US" altLang="en-US" sz="3600" b="1"/>
              <a:t>Parts of a Slide-Action Rifle</a:t>
            </a:r>
          </a:p>
        </p:txBody>
      </p:sp>
      <p:sp>
        <p:nvSpPr>
          <p:cNvPr id="70659" name="Subtitle 1"/>
          <p:cNvSpPr>
            <a:spLocks noGrp="1"/>
          </p:cNvSpPr>
          <p:nvPr>
            <p:ph idx="1"/>
          </p:nvPr>
        </p:nvSpPr>
        <p:spPr>
          <a:xfrm>
            <a:off x="1981200" y="1114658"/>
            <a:ext cx="9144000" cy="4424363"/>
          </a:xfrm>
        </p:spPr>
        <p:txBody>
          <a:bodyPr/>
          <a:lstStyle/>
          <a:p>
            <a:pPr marL="0" indent="0">
              <a:buFont typeface="Arial" panose="020B0604020202020204" pitchFamily="34" charset="0"/>
              <a:buNone/>
            </a:pPr>
            <a:r>
              <a:rPr lang="en-US" altLang="en-US" sz="3000" dirty="0"/>
              <a:t>  </a:t>
            </a:r>
            <a:r>
              <a:rPr lang="en-US" altLang="en-US" sz="2400" dirty="0"/>
              <a:t>A slide-action rifle is a firearm in which the fore-end is manually slid rearward and forward to feed, chamber, extract and eject cartridges, as well as cock the action.</a:t>
            </a:r>
          </a:p>
        </p:txBody>
      </p:sp>
      <p:pic>
        <p:nvPicPr>
          <p:cNvPr id="70660"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69355" y="3192043"/>
            <a:ext cx="8474075" cy="174391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657600" y="5272906"/>
            <a:ext cx="152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a:t>
            </a:r>
          </a:p>
        </p:txBody>
      </p:sp>
      <p:cxnSp>
        <p:nvCxnSpPr>
          <p:cNvPr id="9" name="Straight Arrow Connector 8"/>
          <p:cNvCxnSpPr>
            <a:stCxn id="8" idx="0"/>
          </p:cNvCxnSpPr>
          <p:nvPr/>
        </p:nvCxnSpPr>
        <p:spPr>
          <a:xfrm flipV="1">
            <a:off x="4419600" y="4144963"/>
            <a:ext cx="533400" cy="112794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a:spLocks noChangeArrowheads="1"/>
          </p:cNvSpPr>
          <p:nvPr/>
        </p:nvSpPr>
        <p:spPr bwMode="auto">
          <a:xfrm>
            <a:off x="6525455" y="2651125"/>
            <a:ext cx="2120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REAR SIGHT</a:t>
            </a:r>
          </a:p>
        </p:txBody>
      </p:sp>
      <p:cxnSp>
        <p:nvCxnSpPr>
          <p:cNvPr id="11" name="Straight Arrow Connector 10"/>
          <p:cNvCxnSpPr/>
          <p:nvPr/>
        </p:nvCxnSpPr>
        <p:spPr>
          <a:xfrm flipH="1">
            <a:off x="7427155" y="3032125"/>
            <a:ext cx="609600" cy="56038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a:spLocks noChangeArrowheads="1"/>
          </p:cNvSpPr>
          <p:nvPr/>
        </p:nvSpPr>
        <p:spPr bwMode="auto">
          <a:xfrm>
            <a:off x="10287000" y="2286000"/>
            <a:ext cx="12493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cxnSp>
        <p:nvCxnSpPr>
          <p:cNvPr id="13" name="Straight Arrow Connector 12"/>
          <p:cNvCxnSpPr>
            <a:stCxn id="12" idx="2"/>
          </p:cNvCxnSpPr>
          <p:nvPr/>
        </p:nvCxnSpPr>
        <p:spPr>
          <a:xfrm flipH="1">
            <a:off x="10398955" y="3055938"/>
            <a:ext cx="512726" cy="50958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TextBox 28"/>
          <p:cNvSpPr txBox="1">
            <a:spLocks noChangeArrowheads="1"/>
          </p:cNvSpPr>
          <p:nvPr/>
        </p:nvSpPr>
        <p:spPr bwMode="auto">
          <a:xfrm>
            <a:off x="5296730" y="4833938"/>
            <a:ext cx="17391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solidFill>
                  <a:srgbClr val="FF0000"/>
                </a:solidFill>
                <a:latin typeface="Arial" panose="020B0604020202020204" pitchFamily="34" charset="0"/>
                <a:cs typeface="Arial" panose="020B0604020202020204" pitchFamily="34" charset="0"/>
              </a:rPr>
              <a:t>SAFETY </a:t>
            </a:r>
            <a:r>
              <a:rPr lang="en-US" altLang="en-US" sz="2200" i="1" dirty="0">
                <a:solidFill>
                  <a:srgbClr val="FF0000"/>
                </a:solidFill>
                <a:latin typeface="Arial" panose="020B0604020202020204" pitchFamily="34" charset="0"/>
                <a:cs typeface="Arial" panose="020B0604020202020204" pitchFamily="34" charset="0"/>
              </a:rPr>
              <a:t>(CAN FAIL)</a:t>
            </a:r>
          </a:p>
        </p:txBody>
      </p:sp>
      <p:cxnSp>
        <p:nvCxnSpPr>
          <p:cNvPr id="30" name="Straight Arrow Connector 29"/>
          <p:cNvCxnSpPr/>
          <p:nvPr/>
        </p:nvCxnSpPr>
        <p:spPr>
          <a:xfrm flipH="1" flipV="1">
            <a:off x="5334000" y="4138662"/>
            <a:ext cx="416756" cy="76512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p:cNvSpPr txBox="1">
            <a:spLocks noChangeArrowheads="1"/>
          </p:cNvSpPr>
          <p:nvPr/>
        </p:nvSpPr>
        <p:spPr bwMode="auto">
          <a:xfrm>
            <a:off x="7446998" y="4701794"/>
            <a:ext cx="19224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solidFill>
                  <a:srgbClr val="FF0000"/>
                </a:solidFill>
                <a:latin typeface="Arial" panose="020B0604020202020204" pitchFamily="34" charset="0"/>
                <a:cs typeface="Arial" panose="020B0604020202020204" pitchFamily="34" charset="0"/>
              </a:rPr>
              <a:t>MAGAZINE</a:t>
            </a:r>
          </a:p>
        </p:txBody>
      </p:sp>
      <p:cxnSp>
        <p:nvCxnSpPr>
          <p:cNvPr id="32" name="Straight Arrow Connector 31"/>
          <p:cNvCxnSpPr>
            <a:stCxn id="31" idx="1"/>
          </p:cNvCxnSpPr>
          <p:nvPr/>
        </p:nvCxnSpPr>
        <p:spPr>
          <a:xfrm flipH="1" flipV="1">
            <a:off x="6017455" y="4144963"/>
            <a:ext cx="1429543" cy="77273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 name="Oval 5"/>
          <p:cNvSpPr>
            <a:spLocks noChangeAspect="1"/>
          </p:cNvSpPr>
          <p:nvPr/>
        </p:nvSpPr>
        <p:spPr>
          <a:xfrm>
            <a:off x="5277243" y="4054474"/>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sz="3600" b="1" dirty="0"/>
              <a:t>Instructor Practical Demonstration</a:t>
            </a:r>
          </a:p>
        </p:txBody>
      </p:sp>
      <p:sp>
        <p:nvSpPr>
          <p:cNvPr id="30723" name="Subtitle 1"/>
          <p:cNvSpPr>
            <a:spLocks noGrp="1"/>
          </p:cNvSpPr>
          <p:nvPr>
            <p:ph idx="1"/>
          </p:nvPr>
        </p:nvSpPr>
        <p:spPr>
          <a:xfrm>
            <a:off x="2057400" y="1600200"/>
            <a:ext cx="8610600" cy="4587875"/>
          </a:xfrm>
        </p:spPr>
        <p:txBody>
          <a:bodyPr rtlCol="0">
            <a:normAutofit/>
          </a:bodyPr>
          <a:lstStyle/>
          <a:p>
            <a:pPr marL="0" indent="0" fontAlgn="auto">
              <a:spcAft>
                <a:spcPts val="0"/>
              </a:spcAft>
              <a:buFont typeface="Arial" panose="020B0604020202020204" pitchFamily="34" charset="0"/>
              <a:buNone/>
              <a:defRPr/>
            </a:pPr>
            <a:r>
              <a:rPr lang="en-US" altLang="en-US" dirty="0"/>
              <a:t>Demonstration on the following Actions:</a:t>
            </a:r>
          </a:p>
          <a:p>
            <a:pPr lvl="1" fontAlgn="auto">
              <a:spcAft>
                <a:spcPts val="0"/>
              </a:spcAft>
              <a:defRPr/>
            </a:pPr>
            <a:r>
              <a:rPr lang="en-US" altLang="en-US" dirty="0"/>
              <a:t>Bolt-Action Rifle</a:t>
            </a:r>
          </a:p>
          <a:p>
            <a:pPr lvl="1" fontAlgn="auto">
              <a:spcAft>
                <a:spcPts val="0"/>
              </a:spcAft>
              <a:defRPr/>
            </a:pPr>
            <a:r>
              <a:rPr lang="en-US" altLang="en-US" dirty="0"/>
              <a:t>Semi-Automatic</a:t>
            </a:r>
          </a:p>
          <a:p>
            <a:pPr lvl="1" fontAlgn="auto">
              <a:spcAft>
                <a:spcPts val="0"/>
              </a:spcAft>
              <a:defRPr/>
            </a:pPr>
            <a:r>
              <a:rPr lang="en-US" altLang="en-US" dirty="0"/>
              <a:t>Lever-Action</a:t>
            </a:r>
          </a:p>
          <a:p>
            <a:pPr lvl="1" fontAlgn="auto">
              <a:spcAft>
                <a:spcPts val="0"/>
              </a:spcAft>
              <a:defRPr/>
            </a:pPr>
            <a:r>
              <a:rPr lang="en-US" altLang="en-US" dirty="0"/>
              <a:t>Slide-Action</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sz="3600" b="1"/>
              <a:t>Safe Gun Handling</a:t>
            </a:r>
          </a:p>
        </p:txBody>
      </p:sp>
      <p:sp>
        <p:nvSpPr>
          <p:cNvPr id="30723" name="Subtitle 1"/>
          <p:cNvSpPr>
            <a:spLocks noGrp="1"/>
          </p:cNvSpPr>
          <p:nvPr>
            <p:ph idx="1"/>
          </p:nvPr>
        </p:nvSpPr>
        <p:spPr>
          <a:xfrm>
            <a:off x="2678371" y="3352800"/>
            <a:ext cx="8610600" cy="656302"/>
          </a:xfrm>
        </p:spPr>
        <p:txBody>
          <a:bodyPr rtlCol="0">
            <a:normAutofit/>
          </a:bodyPr>
          <a:lstStyle/>
          <a:p>
            <a:pPr marL="0" indent="0" algn="ctr" fontAlgn="auto">
              <a:spcAft>
                <a:spcPts val="0"/>
              </a:spcAft>
              <a:buFont typeface="Arial" panose="020B0604020202020204" pitchFamily="34" charset="0"/>
              <a:buNone/>
              <a:defRPr/>
            </a:pPr>
            <a:r>
              <a:rPr lang="en-US" altLang="en-US" b="1" i="1" dirty="0">
                <a:latin typeface="Times New Roman" panose="02020603050405020304" pitchFamily="18" charset="0"/>
                <a:cs typeface="Times New Roman" panose="02020603050405020304" pitchFamily="18" charset="0"/>
              </a:rPr>
              <a:t>What are two major causes of firearm accidents?</a:t>
            </a:r>
            <a:endParaRPr lang="en-US" altLang="en-US" sz="1400" b="1" i="1" dirty="0">
              <a:latin typeface="Times New Roman" panose="02020603050405020304" pitchFamily="18" charset="0"/>
              <a:cs typeface="Times New Roman" panose="02020603050405020304" pitchFamily="18" charset="0"/>
            </a:endParaRP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864745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sz="3600" b="1"/>
              <a:t>Safe Gun Handling</a:t>
            </a:r>
          </a:p>
        </p:txBody>
      </p:sp>
      <p:sp>
        <p:nvSpPr>
          <p:cNvPr id="30723" name="Subtitle 1"/>
          <p:cNvSpPr>
            <a:spLocks noGrp="1"/>
          </p:cNvSpPr>
          <p:nvPr>
            <p:ph idx="1"/>
          </p:nvPr>
        </p:nvSpPr>
        <p:spPr>
          <a:xfrm>
            <a:off x="2590800" y="1524000"/>
            <a:ext cx="8610600" cy="4664075"/>
          </a:xfrm>
        </p:spPr>
        <p:txBody>
          <a:bodyPr rtlCol="0">
            <a:normAutofit/>
          </a:bodyPr>
          <a:lstStyle/>
          <a:p>
            <a:pPr fontAlgn="auto">
              <a:spcAft>
                <a:spcPts val="0"/>
              </a:spcAft>
              <a:defRPr/>
            </a:pPr>
            <a:r>
              <a:rPr lang="en-US" altLang="en-US" b="1" dirty="0"/>
              <a:t>Ignorance (a lack of knowledge)</a:t>
            </a:r>
          </a:p>
          <a:p>
            <a:pPr lvl="2" fontAlgn="auto">
              <a:spcAft>
                <a:spcPts val="0"/>
              </a:spcAft>
              <a:defRPr/>
            </a:pPr>
            <a:r>
              <a:rPr lang="en-US" altLang="en-US" sz="2800" dirty="0"/>
              <a:t>Ignorance of the rules of safe gun handling</a:t>
            </a:r>
          </a:p>
          <a:p>
            <a:pPr lvl="2" fontAlgn="auto">
              <a:spcAft>
                <a:spcPts val="0"/>
              </a:spcAft>
              <a:defRPr/>
            </a:pPr>
            <a:r>
              <a:rPr lang="en-US" altLang="en-US" sz="2800" dirty="0"/>
              <a:t>Ignorance of the proper and safe way to operate a rifle.</a:t>
            </a:r>
          </a:p>
          <a:p>
            <a:pPr fontAlgn="auto">
              <a:spcAft>
                <a:spcPts val="0"/>
              </a:spcAft>
              <a:defRPr/>
            </a:pPr>
            <a:r>
              <a:rPr lang="en-US" altLang="en-US" b="1" dirty="0"/>
              <a:t>Carelessness (poor or improper attitude)</a:t>
            </a:r>
          </a:p>
          <a:p>
            <a:pPr lvl="2" fontAlgn="auto">
              <a:spcAft>
                <a:spcPts val="0"/>
              </a:spcAft>
              <a:defRPr/>
            </a:pPr>
            <a:r>
              <a:rPr lang="en-US" altLang="en-US" sz="2800" dirty="0"/>
              <a:t>Failure to apply the rule of safe gun handling</a:t>
            </a:r>
          </a:p>
          <a:p>
            <a:pPr lvl="2" fontAlgn="auto">
              <a:spcAft>
                <a:spcPts val="0"/>
              </a:spcAft>
              <a:defRPr/>
            </a:pPr>
            <a:r>
              <a:rPr lang="en-US" altLang="en-US" sz="2800" dirty="0"/>
              <a:t>Failure to observe proper procedures for safely operating a rifle</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913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23">
                                            <p:txEl>
                                              <p:pRg st="3" end="3"/>
                                            </p:txEl>
                                          </p:spTgt>
                                        </p:tgtEl>
                                        <p:attrNameLst>
                                          <p:attrName>style.visibility</p:attrName>
                                        </p:attrNameLst>
                                      </p:cBhvr>
                                      <p:to>
                                        <p:strVal val="visible"/>
                                      </p:to>
                                    </p:set>
                                    <p:animEffect transition="in" filter="fade">
                                      <p:cBhvr>
                                        <p:cTn id="10" dur="500"/>
                                        <p:tgtEl>
                                          <p:spTgt spid="3072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animEffect transition="in" filter="fade">
                                      <p:cBhvr>
                                        <p:cTn id="15" dur="500"/>
                                        <p:tgtEl>
                                          <p:spTgt spid="3072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23">
                                            <p:txEl>
                                              <p:pRg st="2" end="2"/>
                                            </p:txEl>
                                          </p:spTgt>
                                        </p:tgtEl>
                                        <p:attrNameLst>
                                          <p:attrName>style.visibility</p:attrName>
                                        </p:attrNameLst>
                                      </p:cBhvr>
                                      <p:to>
                                        <p:strVal val="visible"/>
                                      </p:to>
                                    </p:set>
                                    <p:animEffect transition="in" filter="fade">
                                      <p:cBhvr>
                                        <p:cTn id="18" dur="500"/>
                                        <p:tgtEl>
                                          <p:spTgt spid="3072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animEffect transition="in" filter="fade">
                                      <p:cBhvr>
                                        <p:cTn id="23" dur="500"/>
                                        <p:tgtEl>
                                          <p:spTgt spid="3072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723">
                                            <p:txEl>
                                              <p:pRg st="5" end="5"/>
                                            </p:txEl>
                                          </p:spTgt>
                                        </p:tgtEl>
                                        <p:attrNameLst>
                                          <p:attrName>style.visibility</p:attrName>
                                        </p:attrNameLst>
                                      </p:cBhvr>
                                      <p:to>
                                        <p:strVal val="visible"/>
                                      </p:to>
                                    </p:set>
                                    <p:animEffect transition="in" filter="fade">
                                      <p:cBhvr>
                                        <p:cTn id="26" dur="500"/>
                                        <p:tgtEl>
                                          <p:spTgt spid="30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9146" y="2032952"/>
            <a:ext cx="3829050" cy="370046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1"/>
          <p:cNvSpPr txBox="1">
            <a:spLocks/>
          </p:cNvSpPr>
          <p:nvPr/>
        </p:nvSpPr>
        <p:spPr bwMode="auto">
          <a:xfrm>
            <a:off x="4267200" y="1295400"/>
            <a:ext cx="6096000" cy="13970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fontAlgn="auto" hangingPunct="1">
              <a:spcBef>
                <a:spcPts val="0"/>
              </a:spcBef>
              <a:spcAft>
                <a:spcPts val="0"/>
              </a:spcAft>
              <a:buFontTx/>
              <a:buNone/>
              <a:defRPr/>
            </a:pPr>
            <a:endParaRPr lang="en-US" kern="0" dirty="0">
              <a:latin typeface="Arial" pitchFamily="34" charset="0"/>
              <a:cs typeface="Arial" pitchFamily="34" charset="0"/>
            </a:endParaRPr>
          </a:p>
        </p:txBody>
      </p:sp>
      <p:sp>
        <p:nvSpPr>
          <p:cNvPr id="74757" name="Title 1"/>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4758" name="Content Placeholder 2"/>
          <p:cNvSpPr>
            <a:spLocks noGrp="1"/>
          </p:cNvSpPr>
          <p:nvPr>
            <p:ph idx="1"/>
          </p:nvPr>
        </p:nvSpPr>
        <p:spPr>
          <a:xfrm>
            <a:off x="2665006" y="1447800"/>
            <a:ext cx="8637329" cy="4424363"/>
          </a:xfrm>
        </p:spPr>
        <p:txBody>
          <a:bodyPr/>
          <a:lstStyle/>
          <a:p>
            <a:pPr algn="ctr"/>
            <a:r>
              <a:rPr lang="en-US" altLang="en-US" sz="2800" b="1" i="1" u="sng" dirty="0">
                <a:solidFill>
                  <a:srgbClr val="FF0000"/>
                </a:solidFill>
                <a:cs typeface="Arial" panose="020B0604020202020204" pitchFamily="34" charset="0"/>
              </a:rPr>
              <a:t>ALWAYS</a:t>
            </a:r>
            <a:r>
              <a:rPr lang="en-US" altLang="en-US" sz="2800" dirty="0">
                <a:solidFill>
                  <a:srgbClr val="FF0000"/>
                </a:solidFill>
                <a:cs typeface="Arial" panose="020B0604020202020204" pitchFamily="34" charset="0"/>
              </a:rPr>
              <a:t> Keep The Gun Pointed In A Safe Direction</a:t>
            </a:r>
          </a:p>
          <a:p>
            <a:endParaRPr lang="en-US" altLang="en-US" b="1" dirty="0"/>
          </a:p>
        </p:txBody>
      </p:sp>
      <p:sp>
        <p:nvSpPr>
          <p:cNvPr id="8" name="Snip and Round Single Corner Rectangle 7"/>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4"/>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5780" name="Content Placeholder 1"/>
          <p:cNvSpPr>
            <a:spLocks noGrp="1"/>
          </p:cNvSpPr>
          <p:nvPr>
            <p:ph idx="1"/>
          </p:nvPr>
        </p:nvSpPr>
        <p:spPr>
          <a:xfrm>
            <a:off x="2221170" y="1371600"/>
            <a:ext cx="9525000" cy="4424363"/>
          </a:xfrm>
        </p:spPr>
        <p:txBody>
          <a:bodyPr/>
          <a:lstStyle/>
          <a:p>
            <a:pPr algn="ctr"/>
            <a:r>
              <a:rPr lang="en-US" altLang="en-US" sz="2800" b="1" i="1" u="sng" dirty="0">
                <a:solidFill>
                  <a:srgbClr val="FF0000"/>
                </a:solidFill>
                <a:cs typeface="Arial" panose="020B0604020202020204" pitchFamily="34" charset="0"/>
              </a:rPr>
              <a:t>ALWAYS</a:t>
            </a:r>
            <a:r>
              <a:rPr lang="en-US" altLang="en-US" sz="2800" dirty="0">
                <a:solidFill>
                  <a:srgbClr val="FF0000"/>
                </a:solidFill>
                <a:cs typeface="Arial" panose="020B0604020202020204" pitchFamily="34" charset="0"/>
              </a:rPr>
              <a:t> Keep Your Finger Off The Trigger Until Ready To Shoot</a:t>
            </a:r>
          </a:p>
        </p:txBody>
      </p:sp>
      <p:pic>
        <p:nvPicPr>
          <p:cNvPr id="757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1739" y="2124075"/>
            <a:ext cx="5503863" cy="367188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6804" name="Content Placeholder 1"/>
          <p:cNvSpPr>
            <a:spLocks noGrp="1"/>
          </p:cNvSpPr>
          <p:nvPr>
            <p:ph idx="1"/>
          </p:nvPr>
        </p:nvSpPr>
        <p:spPr>
          <a:xfrm>
            <a:off x="2411670" y="1371600"/>
            <a:ext cx="9144000" cy="4424363"/>
          </a:xfrm>
        </p:spPr>
        <p:txBody>
          <a:bodyPr/>
          <a:lstStyle/>
          <a:p>
            <a:pPr algn="ctr"/>
            <a:r>
              <a:rPr lang="en-US" altLang="en-US" sz="2800" b="1" i="1" u="sng" dirty="0">
                <a:solidFill>
                  <a:srgbClr val="FF0000"/>
                </a:solidFill>
                <a:cs typeface="Arial" panose="020B0604020202020204" pitchFamily="34" charset="0"/>
              </a:rPr>
              <a:t>ALWAYS</a:t>
            </a:r>
            <a:r>
              <a:rPr lang="en-US" altLang="en-US" sz="2800" dirty="0">
                <a:solidFill>
                  <a:srgbClr val="FF0000"/>
                </a:solidFill>
                <a:cs typeface="Arial" panose="020B0604020202020204" pitchFamily="34" charset="0"/>
              </a:rPr>
              <a:t> Keep The Gun Unloaded Until Ready To Use</a:t>
            </a:r>
          </a:p>
        </p:txBody>
      </p:sp>
      <p:pic>
        <p:nvPicPr>
          <p:cNvPr id="7680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1733" y="2062163"/>
            <a:ext cx="5603875" cy="3733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67000" y="1929190"/>
            <a:ext cx="7069893" cy="3681065"/>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848413" y="1307393"/>
            <a:ext cx="1309533" cy="461665"/>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Barrel</a:t>
            </a:r>
            <a:endParaRPr lang="en-US" altLang="en-US" sz="2200" b="1" dirty="0">
              <a:latin typeface="Arial" panose="020B0604020202020204" pitchFamily="34" charset="0"/>
            </a:endParaRPr>
          </a:p>
        </p:txBody>
      </p:sp>
      <p:sp>
        <p:nvSpPr>
          <p:cNvPr id="11" name="TextBox 10"/>
          <p:cNvSpPr txBox="1">
            <a:spLocks noChangeArrowheads="1"/>
          </p:cNvSpPr>
          <p:nvPr/>
        </p:nvSpPr>
        <p:spPr bwMode="auto">
          <a:xfrm>
            <a:off x="4564487" y="4229318"/>
            <a:ext cx="1344264" cy="461665"/>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Frame</a:t>
            </a:r>
            <a:endParaRPr lang="en-US" altLang="en-US" sz="2200" b="1" dirty="0">
              <a:latin typeface="Arial" panose="020B0604020202020204" pitchFamily="34" charset="0"/>
            </a:endParaRPr>
          </a:p>
        </p:txBody>
      </p:sp>
      <p:sp>
        <p:nvSpPr>
          <p:cNvPr id="15" name="TextBox 14"/>
          <p:cNvSpPr txBox="1">
            <a:spLocks noChangeArrowheads="1"/>
          </p:cNvSpPr>
          <p:nvPr/>
        </p:nvSpPr>
        <p:spPr bwMode="auto">
          <a:xfrm>
            <a:off x="9144000" y="2123849"/>
            <a:ext cx="2255520" cy="738664"/>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Action</a:t>
            </a:r>
          </a:p>
          <a:p>
            <a:pPr algn="ctr" eaLnBrk="1" hangingPunct="1">
              <a:spcBef>
                <a:spcPct val="0"/>
              </a:spcBef>
              <a:buFontTx/>
              <a:buNone/>
            </a:pPr>
            <a:r>
              <a:rPr lang="en-US" altLang="en-US" sz="1800" b="1" dirty="0">
                <a:latin typeface="Arial" panose="020B0604020202020204" pitchFamily="34" charset="0"/>
              </a:rPr>
              <a:t>(</a:t>
            </a:r>
            <a:r>
              <a:rPr lang="en-US" altLang="en-US" sz="1100" b="1" dirty="0">
                <a:latin typeface="Arial" panose="020B0604020202020204" pitchFamily="34" charset="0"/>
              </a:rPr>
              <a:t>CONTAINED WITHIN FRAME</a:t>
            </a:r>
            <a:r>
              <a:rPr lang="en-US" altLang="en-US" sz="1800" b="1" dirty="0">
                <a:latin typeface="Arial" panose="020B0604020202020204" pitchFamily="34" charset="0"/>
              </a:rPr>
              <a:t>)</a:t>
            </a:r>
          </a:p>
        </p:txBody>
      </p:sp>
      <p:sp>
        <p:nvSpPr>
          <p:cNvPr id="22" name="Title 3"/>
          <p:cNvSpPr txBox="1">
            <a:spLocks/>
          </p:cNvSpPr>
          <p:nvPr/>
        </p:nvSpPr>
        <p:spPr bwMode="auto">
          <a:xfrm>
            <a:off x="1524000" y="-11430"/>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Tutorial Slide 2</a:t>
            </a:r>
            <a:endParaRPr lang="en-US" sz="2400" b="1" cap="small" dirty="0">
              <a:latin typeface="Arial" pitchFamily="34" charset="0"/>
              <a:cs typeface="Arial" pitchFamily="34" charset="0"/>
            </a:endParaRPr>
          </a:p>
        </p:txBody>
      </p:sp>
      <p:cxnSp>
        <p:nvCxnSpPr>
          <p:cNvPr id="3" name="Elbow Connector 2"/>
          <p:cNvCxnSpPr/>
          <p:nvPr/>
        </p:nvCxnSpPr>
        <p:spPr>
          <a:xfrm rot="10800000" flipV="1">
            <a:off x="7810500" y="2372226"/>
            <a:ext cx="1516380" cy="980574"/>
          </a:xfrm>
          <a:prstGeom prst="bentConnector3">
            <a:avLst>
              <a:gd name="adj1" fmla="val 4196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4191000" y="1524030"/>
            <a:ext cx="381000" cy="81674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flipV="1">
            <a:off x="5766912" y="3688131"/>
            <a:ext cx="529113" cy="76946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p:cNvSpPr/>
          <p:nvPr/>
        </p:nvSpPr>
        <p:spPr>
          <a:xfrm>
            <a:off x="266700" y="2104102"/>
            <a:ext cx="102870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p:cNvSpPr/>
          <p:nvPr/>
        </p:nvSpPr>
        <p:spPr>
          <a:xfrm>
            <a:off x="2743200" y="1929190"/>
            <a:ext cx="6993693" cy="368106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941507" y="1068639"/>
            <a:ext cx="2040693" cy="261610"/>
          </a:xfrm>
          <a:prstGeom prst="rect">
            <a:avLst/>
          </a:prstGeom>
          <a:noFill/>
          <a:ln>
            <a:solidFill>
              <a:srgbClr val="00B050"/>
            </a:solidFill>
          </a:ln>
        </p:spPr>
        <p:txBody>
          <a:bodyPr wrap="square" rtlCol="0">
            <a:spAutoFit/>
          </a:bodyPr>
          <a:lstStyle/>
          <a:p>
            <a:r>
              <a:rPr lang="en-US" sz="1100" dirty="0">
                <a:latin typeface="+mn-lt"/>
              </a:rPr>
              <a:t>Pictures re-touched.</a:t>
            </a:r>
          </a:p>
        </p:txBody>
      </p:sp>
      <p:cxnSp>
        <p:nvCxnSpPr>
          <p:cNvPr id="17" name="Straight Connector 16"/>
          <p:cNvCxnSpPr>
            <a:stCxn id="19" idx="2"/>
          </p:cNvCxnSpPr>
          <p:nvPr/>
        </p:nvCxnSpPr>
        <p:spPr>
          <a:xfrm flipH="1">
            <a:off x="8246308" y="1330249"/>
            <a:ext cx="715546" cy="98759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564487" y="3352800"/>
            <a:ext cx="2217314" cy="18288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85800" y="4953000"/>
            <a:ext cx="1943100" cy="261610"/>
          </a:xfrm>
          <a:prstGeom prst="rect">
            <a:avLst/>
          </a:prstGeom>
          <a:noFill/>
          <a:ln>
            <a:solidFill>
              <a:srgbClr val="00B050"/>
            </a:solidFill>
          </a:ln>
        </p:spPr>
        <p:txBody>
          <a:bodyPr wrap="square" rtlCol="0">
            <a:spAutoFit/>
          </a:bodyPr>
          <a:lstStyle/>
          <a:p>
            <a:r>
              <a:rPr lang="en-US" sz="1100" dirty="0">
                <a:latin typeface="+mn-lt"/>
              </a:rPr>
              <a:t>New Description &amp; Arrows</a:t>
            </a:r>
          </a:p>
        </p:txBody>
      </p:sp>
      <p:cxnSp>
        <p:nvCxnSpPr>
          <p:cNvPr id="24" name="Straight Connector 23"/>
          <p:cNvCxnSpPr/>
          <p:nvPr/>
        </p:nvCxnSpPr>
        <p:spPr>
          <a:xfrm flipV="1">
            <a:off x="2628900" y="4457594"/>
            <a:ext cx="1935587" cy="69659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52400" y="6377240"/>
            <a:ext cx="987453"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p:cNvCxnSpPr>
            <a:stCxn id="31" idx="6"/>
          </p:cNvCxnSpPr>
          <p:nvPr/>
        </p:nvCxnSpPr>
        <p:spPr>
          <a:xfrm flipV="1">
            <a:off x="1139853" y="6403568"/>
            <a:ext cx="765147" cy="1260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05000" y="6148640"/>
            <a:ext cx="1447800" cy="430887"/>
          </a:xfrm>
          <a:prstGeom prst="rect">
            <a:avLst/>
          </a:prstGeom>
          <a:noFill/>
          <a:ln>
            <a:solidFill>
              <a:srgbClr val="00B050"/>
            </a:solidFill>
          </a:ln>
        </p:spPr>
        <p:txBody>
          <a:bodyPr wrap="square" rtlCol="0">
            <a:spAutoFit/>
          </a:bodyPr>
          <a:lstStyle/>
          <a:p>
            <a:r>
              <a:rPr lang="en-US" sz="1100" dirty="0">
                <a:latin typeface="+mn-lt"/>
              </a:rPr>
              <a:t>Curriculum Version number on all slides</a:t>
            </a:r>
          </a:p>
        </p:txBody>
      </p:sp>
    </p:spTree>
    <p:extLst>
      <p:ext uri="{BB962C8B-B14F-4D97-AF65-F5344CB8AC3E}">
        <p14:creationId xmlns:p14="http://schemas.microsoft.com/office/powerpoint/2010/main" val="1103697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7827"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77828" name="Subtitle 1"/>
          <p:cNvSpPr>
            <a:spLocks noGrp="1"/>
          </p:cNvSpPr>
          <p:nvPr>
            <p:ph idx="1"/>
          </p:nvPr>
        </p:nvSpPr>
        <p:spPr>
          <a:xfrm>
            <a:off x="3364171" y="1524000"/>
            <a:ext cx="7239000" cy="3430587"/>
          </a:xfrm>
        </p:spPr>
        <p:txBody>
          <a:bodyPr/>
          <a:lstStyle/>
          <a:p>
            <a:pPr marL="182563" indent="0">
              <a:lnSpc>
                <a:spcPct val="120000"/>
              </a:lnSpc>
              <a:spcBef>
                <a:spcPct val="0"/>
              </a:spcBef>
              <a:spcAft>
                <a:spcPts val="1200"/>
              </a:spcAft>
              <a:buFont typeface="Arial" panose="020B0604020202020204" pitchFamily="34" charset="0"/>
              <a:buNone/>
            </a:pPr>
            <a:r>
              <a:rPr lang="en-US" altLang="en-US" sz="3600" b="1" dirty="0">
                <a:cs typeface="Arial" panose="020B0604020202020204" pitchFamily="34" charset="0"/>
              </a:rPr>
              <a:t>Safety is </a:t>
            </a:r>
            <a:r>
              <a:rPr lang="en-US" altLang="en-US" sz="3600" b="1" i="1" u="sng" dirty="0">
                <a:cs typeface="Arial" panose="020B0604020202020204" pitchFamily="34" charset="0"/>
              </a:rPr>
              <a:t>Everyone's</a:t>
            </a:r>
            <a:r>
              <a:rPr lang="en-US" altLang="en-US" sz="3600" b="1" dirty="0">
                <a:cs typeface="Arial" panose="020B0604020202020204" pitchFamily="34" charset="0"/>
              </a:rPr>
              <a:t> responsibility!</a:t>
            </a:r>
          </a:p>
          <a:p>
            <a:pPr marL="182563" indent="0" algn="ctr">
              <a:lnSpc>
                <a:spcPct val="120000"/>
              </a:lnSpc>
              <a:spcBef>
                <a:spcPct val="0"/>
              </a:spcBef>
              <a:spcAft>
                <a:spcPts val="1200"/>
              </a:spcAft>
              <a:buFont typeface="Arial" panose="020B0604020202020204" pitchFamily="34" charset="0"/>
              <a:buNone/>
            </a:pPr>
            <a:r>
              <a:rPr lang="en-US" altLang="en-US" sz="3600" dirty="0">
                <a:solidFill>
                  <a:srgbClr val="FF0000"/>
                </a:solidFill>
                <a:cs typeface="Arial" panose="020B0604020202020204" pitchFamily="34" charset="0"/>
              </a:rPr>
              <a:t>DRY FIRING REQUIRES THE SAME SAFETY GUIDELINES AS LOADED RIFLES</a:t>
            </a:r>
            <a:endParaRPr lang="en-US" altLang="en-US" sz="3600" b="1" dirty="0">
              <a:solidFill>
                <a:srgbClr val="FF0000"/>
              </a:solidFill>
              <a:cs typeface="Arial" panose="020B0604020202020204" pitchFamily="34" charset="0"/>
            </a:endParaRPr>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7827" name="Title 2"/>
          <p:cNvSpPr>
            <a:spLocks noGrp="1"/>
          </p:cNvSpPr>
          <p:nvPr>
            <p:ph type="title"/>
          </p:nvPr>
        </p:nvSpPr>
        <p:spPr/>
        <p:txBody>
          <a:bodyPr/>
          <a:lstStyle/>
          <a:p>
            <a:r>
              <a:rPr lang="en-US" altLang="en-US" sz="3400" b="1" dirty="0">
                <a:cs typeface="Arial" panose="020B0604020202020204" pitchFamily="34" charset="0"/>
              </a:rPr>
              <a:t>Student Practical Exercise</a:t>
            </a:r>
            <a:endParaRPr lang="en-US" altLang="en-US" sz="3400" b="1" dirty="0"/>
          </a:p>
        </p:txBody>
      </p:sp>
      <p:sp>
        <p:nvSpPr>
          <p:cNvPr id="77828" name="Subtitle 1"/>
          <p:cNvSpPr>
            <a:spLocks noGrp="1"/>
          </p:cNvSpPr>
          <p:nvPr>
            <p:ph idx="1"/>
          </p:nvPr>
        </p:nvSpPr>
        <p:spPr>
          <a:xfrm>
            <a:off x="5192971" y="1972469"/>
            <a:ext cx="3581400" cy="2590800"/>
          </a:xfrm>
        </p:spPr>
        <p:txBody>
          <a:bodyPr/>
          <a:lstStyle/>
          <a:p>
            <a:pPr marL="525463" indent="-342900">
              <a:lnSpc>
                <a:spcPct val="120000"/>
              </a:lnSpc>
              <a:spcBef>
                <a:spcPct val="0"/>
              </a:spcBef>
              <a:spcAft>
                <a:spcPts val="1200"/>
              </a:spcAft>
            </a:pPr>
            <a:r>
              <a:rPr lang="en-US" altLang="en-US" sz="3200" b="1" dirty="0">
                <a:cs typeface="Arial" panose="020B0604020202020204" pitchFamily="34" charset="0"/>
              </a:rPr>
              <a:t>Safe Handling</a:t>
            </a:r>
          </a:p>
          <a:p>
            <a:pPr marL="525463" indent="-342900">
              <a:lnSpc>
                <a:spcPct val="120000"/>
              </a:lnSpc>
              <a:spcBef>
                <a:spcPct val="0"/>
              </a:spcBef>
              <a:spcAft>
                <a:spcPts val="1200"/>
              </a:spcAft>
            </a:pPr>
            <a:r>
              <a:rPr lang="en-US" altLang="en-US" sz="3200" b="1" dirty="0">
                <a:cs typeface="Arial" panose="020B0604020202020204" pitchFamily="34" charset="0"/>
              </a:rPr>
              <a:t>Safe Loading</a:t>
            </a:r>
          </a:p>
          <a:p>
            <a:pPr marL="525463" indent="-342900">
              <a:lnSpc>
                <a:spcPct val="120000"/>
              </a:lnSpc>
              <a:spcBef>
                <a:spcPct val="0"/>
              </a:spcBef>
              <a:spcAft>
                <a:spcPts val="1200"/>
              </a:spcAft>
            </a:pPr>
            <a:r>
              <a:rPr lang="en-US" altLang="en-US" sz="3200" b="1" dirty="0">
                <a:cs typeface="Arial" panose="020B0604020202020204" pitchFamily="34" charset="0"/>
              </a:rPr>
              <a:t>Safe Unloading</a:t>
            </a:r>
          </a:p>
        </p:txBody>
      </p:sp>
      <p:sp>
        <p:nvSpPr>
          <p:cNvPr id="7" name="TextBox 6"/>
          <p:cNvSpPr txBox="1"/>
          <p:nvPr/>
        </p:nvSpPr>
        <p:spPr>
          <a:xfrm>
            <a:off x="3516571" y="5562600"/>
            <a:ext cx="6934200" cy="461665"/>
          </a:xfrm>
          <a:prstGeom prst="rect">
            <a:avLst/>
          </a:prstGeom>
          <a:noFill/>
        </p:spPr>
        <p:txBody>
          <a:bodyPr>
            <a:spAutoFit/>
          </a:bodyPr>
          <a:lstStyle/>
          <a:p>
            <a:pPr eaLnBrk="1" hangingPunct="1">
              <a:defRPr/>
            </a:pPr>
            <a:r>
              <a:rPr lang="en-US" i="1" dirty="0">
                <a:ln>
                  <a:solidFill>
                    <a:schemeClr val="tx1"/>
                  </a:solidFill>
                </a:ln>
                <a:solidFill>
                  <a:srgbClr val="FF0000"/>
                </a:solidFill>
                <a:latin typeface="Arial" panose="020B0604020202020204" pitchFamily="34" charset="0"/>
                <a:cs typeface="Arial" panose="020B0604020202020204" pitchFamily="34" charset="0"/>
              </a:rPr>
              <a:t>NO LIVE AMMUNITION IN THE CLASSROOM!</a:t>
            </a:r>
            <a:endParaRPr lang="en-US" dirty="0">
              <a:ln>
                <a:solidFill>
                  <a:schemeClr val="tx1"/>
                </a:solidFill>
              </a:ln>
              <a:latin typeface="Arial" panose="020B0604020202020204" pitchFamily="34" charset="0"/>
              <a:cs typeface="Arial" panose="020B0604020202020204" pitchFamily="34" charset="0"/>
            </a:endParaRPr>
          </a:p>
        </p:txBody>
      </p:sp>
      <p:sp>
        <p:nvSpPr>
          <p:cNvPr id="9" name="Snip and Round Single Corner Rectangle 8"/>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512409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411671" y="1259865"/>
            <a:ext cx="9144000" cy="4424362"/>
          </a:xfrm>
        </p:spPr>
        <p:txBody>
          <a:bodyPr rtlCol="0">
            <a:normAutofit fontScale="92500"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solidFill>
                  <a:srgbClr val="FF0000"/>
                </a:solidFill>
                <a:latin typeface="Arial" pitchFamily="34" charset="0"/>
                <a:cs typeface="Arial" pitchFamily="34" charset="0"/>
              </a:rPr>
              <a:t>ALWAYS</a:t>
            </a:r>
            <a:r>
              <a:rPr lang="en-US" b="1" dirty="0">
                <a:solidFill>
                  <a:srgbClr val="FF0000"/>
                </a:solidFill>
                <a:latin typeface="Arial" pitchFamily="34" charset="0"/>
                <a:cs typeface="Arial" pitchFamily="34" charset="0"/>
              </a:rPr>
              <a:t> </a:t>
            </a:r>
            <a:r>
              <a:rPr lang="en-US" dirty="0">
                <a:solidFill>
                  <a:srgbClr val="FF0000"/>
                </a:solidFill>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solidFill>
                  <a:srgbClr val="FF0000"/>
                </a:solidFill>
                <a:latin typeface="Arial" pitchFamily="34" charset="0"/>
                <a:cs typeface="Arial" pitchFamily="34" charset="0"/>
              </a:rPr>
              <a:t>SAFE DIRECTION</a:t>
            </a:r>
          </a:p>
          <a:p>
            <a:pPr fontAlgn="auto">
              <a:spcAft>
                <a:spcPts val="0"/>
              </a:spcAft>
              <a:defRPr/>
            </a:pPr>
            <a:endParaRPr lang="en-US" b="1" dirty="0">
              <a:solidFill>
                <a:srgbClr val="FF0000"/>
              </a:solidFill>
              <a:latin typeface="Arial" pitchFamily="34" charset="0"/>
              <a:cs typeface="Arial" pitchFamily="34" charset="0"/>
            </a:endParaRPr>
          </a:p>
          <a:p>
            <a:pPr fontAlgn="auto">
              <a:spcAft>
                <a:spcPts val="0"/>
              </a:spcAft>
              <a:defRPr/>
            </a:pPr>
            <a:r>
              <a:rPr lang="en-US" b="1" i="1" u="sng" dirty="0">
                <a:solidFill>
                  <a:srgbClr val="FF0000"/>
                </a:solidFill>
                <a:latin typeface="Arial" pitchFamily="34" charset="0"/>
                <a:cs typeface="Arial" pitchFamily="34" charset="0"/>
              </a:rPr>
              <a:t>ALWAYS</a:t>
            </a:r>
            <a:r>
              <a:rPr lang="en-US" b="1" dirty="0">
                <a:solidFill>
                  <a:srgbClr val="FF0000"/>
                </a:solidFill>
                <a:latin typeface="Arial" pitchFamily="34" charset="0"/>
                <a:cs typeface="Arial" pitchFamily="34" charset="0"/>
              </a:rPr>
              <a:t> </a:t>
            </a:r>
            <a:r>
              <a:rPr lang="en-US" dirty="0">
                <a:solidFill>
                  <a:srgbClr val="FF0000"/>
                </a:solidFill>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solidFill>
                  <a:srgbClr val="FF0000"/>
                </a:solidFill>
                <a:latin typeface="Arial" pitchFamily="34" charset="0"/>
                <a:cs typeface="Arial" pitchFamily="34" charset="0"/>
              </a:rPr>
              <a:t>TRIGGER UNTIL READY TO SHOOT</a:t>
            </a:r>
          </a:p>
          <a:p>
            <a:pPr fontAlgn="auto">
              <a:spcAft>
                <a:spcPts val="0"/>
              </a:spcAft>
              <a:defRPr/>
            </a:pPr>
            <a:endParaRPr lang="en-US" b="1" dirty="0">
              <a:solidFill>
                <a:srgbClr val="FF0000"/>
              </a:solidFill>
              <a:latin typeface="Arial" pitchFamily="34" charset="0"/>
              <a:cs typeface="Arial" pitchFamily="34" charset="0"/>
            </a:endParaRPr>
          </a:p>
          <a:p>
            <a:pPr fontAlgn="auto">
              <a:spcAft>
                <a:spcPts val="0"/>
              </a:spcAft>
              <a:defRPr/>
            </a:pPr>
            <a:r>
              <a:rPr lang="en-US" b="1" i="1" u="sng" dirty="0">
                <a:solidFill>
                  <a:srgbClr val="FF0000"/>
                </a:solidFill>
                <a:latin typeface="Arial" pitchFamily="34" charset="0"/>
                <a:cs typeface="Arial" pitchFamily="34" charset="0"/>
              </a:rPr>
              <a:t>ALWAYS</a:t>
            </a:r>
            <a:r>
              <a:rPr lang="en-US" b="1" dirty="0">
                <a:solidFill>
                  <a:srgbClr val="FF0000"/>
                </a:solidFill>
                <a:latin typeface="Arial" pitchFamily="34" charset="0"/>
                <a:cs typeface="Arial" pitchFamily="34" charset="0"/>
              </a:rPr>
              <a:t> </a:t>
            </a:r>
            <a:r>
              <a:rPr lang="en-US" dirty="0">
                <a:solidFill>
                  <a:srgbClr val="FF0000"/>
                </a:solidFill>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solidFill>
                  <a:srgbClr val="FF0000"/>
                </a:solidFill>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title"/>
          </p:nvPr>
        </p:nvSpPr>
        <p:spPr>
          <a:xfrm>
            <a:off x="1752600" y="20638"/>
            <a:ext cx="10439400" cy="1122362"/>
          </a:xfrm>
        </p:spPr>
        <p:txBody>
          <a:bodyPr/>
          <a:lstStyle/>
          <a:p>
            <a:r>
              <a:rPr lang="en-US" altLang="en-US" sz="3600" b="1" dirty="0"/>
              <a:t>Lesson I Summary &amp; Review</a:t>
            </a:r>
          </a:p>
        </p:txBody>
      </p:sp>
      <p:sp>
        <p:nvSpPr>
          <p:cNvPr id="37891" name="Subtitle 1"/>
          <p:cNvSpPr>
            <a:spLocks noGrp="1"/>
          </p:cNvSpPr>
          <p:nvPr>
            <p:ph idx="1"/>
          </p:nvPr>
        </p:nvSpPr>
        <p:spPr>
          <a:xfrm>
            <a:off x="1981200" y="1371600"/>
            <a:ext cx="9525000" cy="4740275"/>
          </a:xfrm>
        </p:spPr>
        <p:txBody>
          <a:bodyPr rtlCol="0">
            <a:normAutofit/>
          </a:bodyPr>
          <a:lstStyle/>
          <a:p>
            <a:pPr marL="0" indent="0" fontAlgn="auto">
              <a:spcAft>
                <a:spcPts val="0"/>
              </a:spcAft>
              <a:buFont typeface="Arial" panose="020B0604020202020204" pitchFamily="34" charset="0"/>
              <a:buNone/>
              <a:defRPr/>
            </a:pPr>
            <a:r>
              <a:rPr lang="en-US" altLang="en-US" sz="3000" i="1" dirty="0"/>
              <a:t>As a result of your participation in this lesson, you are now able to:</a:t>
            </a:r>
          </a:p>
          <a:p>
            <a:pPr marL="800100" lvl="1" indent="-342900" fontAlgn="auto">
              <a:lnSpc>
                <a:spcPts val="3400"/>
              </a:lnSpc>
              <a:spcBef>
                <a:spcPts val="1000"/>
              </a:spcBef>
              <a:spcAft>
                <a:spcPts val="0"/>
              </a:spcAft>
              <a:buFont typeface="Arial" panose="020B0604020202020204" pitchFamily="34" charset="0"/>
              <a:buChar char="•"/>
              <a:defRPr/>
            </a:pPr>
            <a:r>
              <a:rPr lang="en-US" altLang="en-US" sz="2600" b="0" i="0" dirty="0"/>
              <a:t>State the course goal.</a:t>
            </a:r>
          </a:p>
          <a:p>
            <a:pPr marL="800100" lvl="1" indent="-342900" fontAlgn="auto">
              <a:lnSpc>
                <a:spcPts val="3400"/>
              </a:lnSpc>
              <a:spcBef>
                <a:spcPts val="1000"/>
              </a:spcBef>
              <a:spcAft>
                <a:spcPts val="0"/>
              </a:spcAft>
              <a:buFont typeface="Arial" panose="020B0604020202020204" pitchFamily="34" charset="0"/>
              <a:buChar char="•"/>
              <a:defRPr/>
            </a:pPr>
            <a:r>
              <a:rPr lang="en-US" altLang="en-US" sz="2600" b="0" i="0" dirty="0"/>
              <a:t>Identify the principal parts of a rifle and the types of rifle actions, and demonstrate how they function.</a:t>
            </a:r>
          </a:p>
          <a:p>
            <a:pPr marL="800100" lvl="1" indent="-342900" fontAlgn="auto">
              <a:lnSpc>
                <a:spcPts val="3400"/>
              </a:lnSpc>
              <a:spcBef>
                <a:spcPts val="1000"/>
              </a:spcBef>
              <a:spcAft>
                <a:spcPts val="0"/>
              </a:spcAft>
              <a:buFont typeface="Arial" panose="020B0604020202020204" pitchFamily="34" charset="0"/>
              <a:buChar char="•"/>
              <a:defRPr/>
            </a:pPr>
            <a:r>
              <a:rPr lang="en-US" altLang="en-US" sz="2600" b="0" i="0" dirty="0"/>
              <a:t>State, explain and apply the NRA Rules for Safe Gun Handling.</a:t>
            </a:r>
          </a:p>
          <a:p>
            <a:pPr marL="800100" lvl="1" indent="-342900" fontAlgn="auto">
              <a:lnSpc>
                <a:spcPts val="3400"/>
              </a:lnSpc>
              <a:spcBef>
                <a:spcPts val="1000"/>
              </a:spcBef>
              <a:spcAft>
                <a:spcPts val="0"/>
              </a:spcAft>
              <a:buFont typeface="Arial" panose="020B0604020202020204" pitchFamily="34" charset="0"/>
              <a:buChar char="•"/>
              <a:defRPr/>
            </a:pPr>
            <a:r>
              <a:rPr lang="en-US" altLang="en-US" sz="2600" b="0" i="0" dirty="0"/>
              <a:t>Demonstrate how to handle a rifle in a safe manner.</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2"/>
          <p:cNvSpPr>
            <a:spLocks noGrp="1"/>
          </p:cNvSpPr>
          <p:nvPr>
            <p:ph type="title"/>
          </p:nvPr>
        </p:nvSpPr>
        <p:spPr/>
        <p:txBody>
          <a:bodyPr/>
          <a:lstStyle/>
          <a:p>
            <a:r>
              <a:rPr lang="en-US" altLang="en-US" sz="3600" b="1"/>
              <a:t>Questions</a:t>
            </a:r>
          </a:p>
        </p:txBody>
      </p:sp>
      <p:sp>
        <p:nvSpPr>
          <p:cNvPr id="80899" name="Subtitle 1"/>
          <p:cNvSpPr>
            <a:spLocks noGrp="1"/>
          </p:cNvSpPr>
          <p:nvPr>
            <p:ph idx="1"/>
          </p:nvPr>
        </p:nvSpPr>
        <p:spPr>
          <a:xfrm>
            <a:off x="2830771" y="1300896"/>
            <a:ext cx="8305800" cy="4038600"/>
          </a:xfrm>
        </p:spPr>
        <p:txBody>
          <a:bodyPr anchor="ctr"/>
          <a:lstStyle/>
          <a:p>
            <a:pPr algn="ctr">
              <a:buFontTx/>
              <a:buNone/>
            </a:pPr>
            <a:r>
              <a:rPr lang="en-US" altLang="en-US" sz="5400" dirty="0"/>
              <a:t>What Are Your Questions?</a:t>
            </a:r>
          </a:p>
          <a:p>
            <a:pPr algn="ctr">
              <a:buFontTx/>
              <a:buNone/>
            </a:pPr>
            <a:endParaRPr lang="en-US" altLang="en-US" sz="3400" dirty="0"/>
          </a:p>
          <a:p>
            <a:pPr algn="ctr">
              <a:buFontTx/>
              <a:buNone/>
            </a:pPr>
            <a:r>
              <a:rPr lang="en-US" altLang="en-US" sz="3400" i="1" dirty="0"/>
              <a:t>The Next Lesson will be:</a:t>
            </a:r>
          </a:p>
          <a:p>
            <a:pPr algn="ctr">
              <a:buFontTx/>
              <a:buNone/>
            </a:pPr>
            <a:r>
              <a:rPr lang="en-US" altLang="en-US" sz="3400" b="1" dirty="0"/>
              <a:t>Ammunition Knowledge and the Fundamentals of Rifle Shooting</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324100" y="1143000"/>
            <a:ext cx="754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II:</a:t>
            </a:r>
            <a:br>
              <a:rPr lang="en-US" altLang="en-US" sz="3600" b="0" dirty="0">
                <a:solidFill>
                  <a:schemeClr val="bg1">
                    <a:lumMod val="95000"/>
                  </a:schemeClr>
                </a:solidFill>
                <a:latin typeface="Arial" panose="020B0604020202020204" pitchFamily="34" charset="0"/>
                <a:cs typeface="Arial" panose="020B0604020202020204" pitchFamily="34" charset="0"/>
              </a:rPr>
            </a:br>
            <a:br>
              <a:rPr lang="en-US" altLang="en-US" sz="3600" b="0" dirty="0">
                <a:solidFill>
                  <a:schemeClr val="bg1">
                    <a:lumMod val="95000"/>
                  </a:schemeClr>
                </a:solidFill>
                <a:latin typeface="Arial" panose="020B0604020202020204" pitchFamily="34" charset="0"/>
                <a:cs typeface="Arial" panose="020B0604020202020204" pitchFamily="34" charset="0"/>
              </a:rPr>
            </a:br>
            <a:r>
              <a:rPr lang="en-US" altLang="en-US" sz="3600" b="0" dirty="0">
                <a:solidFill>
                  <a:schemeClr val="bg1">
                    <a:lumMod val="95000"/>
                  </a:schemeClr>
                </a:solidFill>
                <a:latin typeface="Arial" panose="020B0604020202020204" pitchFamily="34" charset="0"/>
                <a:cs typeface="Arial" panose="020B0604020202020204" pitchFamily="34" charset="0"/>
              </a:rPr>
              <a:t>Ammunition Knowledge and the Fundamentals of Rifle Shooting</a:t>
            </a:r>
            <a:endParaRPr lang="en-US" altLang="en-US" sz="1400" b="0" dirty="0">
              <a:solidFill>
                <a:schemeClr val="bg1">
                  <a:lumMod val="95000"/>
                </a:schemeClr>
              </a:solidFill>
              <a:latin typeface="Arial" panose="020B0604020202020204" pitchFamily="34" charset="0"/>
              <a:cs typeface="Arial" panose="020B0604020202020204" pitchFamily="34" charset="0"/>
            </a:endParaRPr>
          </a:p>
        </p:txBody>
      </p:sp>
      <p:sp>
        <p:nvSpPr>
          <p:cNvPr id="3" name="Snip and Round Single Corner Rectangle 2"/>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243835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dirty="0"/>
              <a:t>LESSON II: Ammunition Knowledge and the Fundamentals of Rifle Shooting</a:t>
            </a:r>
          </a:p>
        </p:txBody>
      </p:sp>
      <p:sp>
        <p:nvSpPr>
          <p:cNvPr id="83971" name="Subtitle 1"/>
          <p:cNvSpPr>
            <a:spLocks noGrp="1"/>
          </p:cNvSpPr>
          <p:nvPr>
            <p:ph idx="1"/>
          </p:nvPr>
        </p:nvSpPr>
        <p:spPr/>
        <p:txBody>
          <a:bodyPr/>
          <a:lstStyle/>
          <a:p>
            <a:r>
              <a:rPr lang="en-US" altLang="en-US" i="0" u="sng" dirty="0"/>
              <a:t>Learning Objectives:</a:t>
            </a:r>
          </a:p>
          <a:p>
            <a:pPr lvl="1"/>
            <a:r>
              <a:rPr lang="en-US" altLang="en-US" dirty="0"/>
              <a:t>As a result of your participation in this lesson you will be able to:</a:t>
            </a:r>
          </a:p>
          <a:p>
            <a:pPr lvl="2"/>
            <a:r>
              <a:rPr lang="en-US" altLang="en-US" sz="2600" dirty="0"/>
              <a:t>Identify the different components of a rifle cartridge.</a:t>
            </a:r>
          </a:p>
          <a:p>
            <a:pPr lvl="2"/>
            <a:r>
              <a:rPr lang="en-US" altLang="en-US" sz="2600" dirty="0"/>
              <a:t>Explain the firing sequence of a cartridge.</a:t>
            </a:r>
          </a:p>
          <a:p>
            <a:pPr lvl="2"/>
            <a:r>
              <a:rPr lang="en-US" altLang="en-US" sz="2600" dirty="0"/>
              <a:t>Explain how to properly identify and store ammunition.</a:t>
            </a:r>
          </a:p>
          <a:p>
            <a:pPr lvl="2"/>
            <a:r>
              <a:rPr lang="en-US" altLang="en-US" sz="2600" dirty="0"/>
              <a:t>State the major types of cartridge malfunctions, and how to react to them.</a:t>
            </a:r>
          </a:p>
          <a:p>
            <a:pPr lvl="2"/>
            <a:r>
              <a:rPr lang="en-US" altLang="en-US" sz="2600" dirty="0"/>
              <a:t>Explain the fundamentals of rifle shooting.</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z="3600" b="1"/>
              <a:t>Cartridge Components</a:t>
            </a:r>
          </a:p>
        </p:txBody>
      </p:sp>
      <p:sp>
        <p:nvSpPr>
          <p:cNvPr id="86019" name="Content Placeholder 13"/>
          <p:cNvSpPr>
            <a:spLocks noGrp="1"/>
          </p:cNvSpPr>
          <p:nvPr>
            <p:ph idx="1"/>
          </p:nvPr>
        </p:nvSpPr>
        <p:spPr>
          <a:xfrm>
            <a:off x="6934200" y="1560513"/>
            <a:ext cx="4953000" cy="4587875"/>
          </a:xfrm>
        </p:spPr>
        <p:txBody>
          <a:bodyPr/>
          <a:lstStyle/>
          <a:p>
            <a:pPr marL="0" indent="0">
              <a:buFont typeface="Arial" panose="020B0604020202020204" pitchFamily="34" charset="0"/>
              <a:buNone/>
            </a:pPr>
            <a:r>
              <a:rPr lang="en-US" altLang="en-US" sz="2400" dirty="0">
                <a:solidFill>
                  <a:srgbClr val="FF0000"/>
                </a:solidFill>
              </a:rPr>
              <a:t>Bullet</a:t>
            </a:r>
          </a:p>
          <a:p>
            <a:pPr marL="0" indent="0">
              <a:buFont typeface="Arial" panose="020B0604020202020204" pitchFamily="34" charset="0"/>
              <a:buNone/>
            </a:pPr>
            <a:endParaRPr lang="en-US" altLang="en-US" sz="2400" dirty="0">
              <a:solidFill>
                <a:srgbClr val="FF0000"/>
              </a:solidFill>
            </a:endParaRPr>
          </a:p>
          <a:p>
            <a:pPr marL="0" indent="0">
              <a:buFont typeface="Arial" panose="020B0604020202020204" pitchFamily="34" charset="0"/>
              <a:buNone/>
            </a:pPr>
            <a:endParaRPr lang="en-US" altLang="en-US" sz="1200" dirty="0">
              <a:solidFill>
                <a:srgbClr val="FF0000"/>
              </a:solidFill>
            </a:endParaRPr>
          </a:p>
          <a:p>
            <a:pPr marL="0" indent="0">
              <a:buFont typeface="Arial" panose="020B0604020202020204" pitchFamily="34" charset="0"/>
              <a:buNone/>
            </a:pPr>
            <a:r>
              <a:rPr lang="en-US" altLang="en-US" sz="2400" dirty="0">
                <a:solidFill>
                  <a:srgbClr val="FF0000"/>
                </a:solidFill>
              </a:rPr>
              <a:t>Case</a:t>
            </a:r>
          </a:p>
          <a:p>
            <a:pPr marL="0" indent="0">
              <a:buFont typeface="Arial" panose="020B0604020202020204" pitchFamily="34" charset="0"/>
              <a:buNone/>
            </a:pPr>
            <a:endParaRPr lang="en-US" altLang="en-US" sz="2400" dirty="0">
              <a:solidFill>
                <a:srgbClr val="FF0000"/>
              </a:solidFill>
            </a:endParaRPr>
          </a:p>
          <a:p>
            <a:pPr marL="0" indent="0">
              <a:buFont typeface="Arial" panose="020B0604020202020204" pitchFamily="34" charset="0"/>
              <a:buNone/>
            </a:pPr>
            <a:r>
              <a:rPr lang="en-US" altLang="en-US" sz="2400" dirty="0">
                <a:solidFill>
                  <a:srgbClr val="FF0000"/>
                </a:solidFill>
              </a:rPr>
              <a:t>Powder Charge</a:t>
            </a:r>
          </a:p>
          <a:p>
            <a:pPr marL="0" indent="0">
              <a:buFont typeface="Arial" panose="020B0604020202020204" pitchFamily="34" charset="0"/>
              <a:buNone/>
            </a:pPr>
            <a:r>
              <a:rPr lang="en-US" altLang="en-US" sz="3600" dirty="0">
                <a:solidFill>
                  <a:srgbClr val="FF0000"/>
                </a:solidFill>
              </a:rPr>
              <a:t>NO WAD, HULL or SHOT !</a:t>
            </a:r>
          </a:p>
          <a:p>
            <a:pPr marL="0" indent="0">
              <a:buFont typeface="Arial" panose="020B0604020202020204" pitchFamily="34" charset="0"/>
              <a:buNone/>
            </a:pPr>
            <a:endParaRPr lang="en-US" altLang="en-US" sz="2000" dirty="0">
              <a:solidFill>
                <a:srgbClr val="FF0000"/>
              </a:solidFill>
            </a:endParaRPr>
          </a:p>
          <a:p>
            <a:pPr marL="0" indent="0">
              <a:buFont typeface="Arial" panose="020B0604020202020204" pitchFamily="34" charset="0"/>
              <a:buNone/>
            </a:pPr>
            <a:r>
              <a:rPr lang="en-US" altLang="en-US" sz="2400" dirty="0">
                <a:solidFill>
                  <a:srgbClr val="FF0000"/>
                </a:solidFill>
              </a:rPr>
              <a:t>Primer Compound</a:t>
            </a:r>
          </a:p>
        </p:txBody>
      </p:sp>
      <p:pic>
        <p:nvPicPr>
          <p:cNvPr id="86020"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29163" y="1310307"/>
            <a:ext cx="865186" cy="43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flipH="1">
            <a:off x="5233988" y="5486400"/>
            <a:ext cx="163512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a:off x="5308600" y="3886200"/>
            <a:ext cx="155257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a:off x="5461000" y="2971800"/>
            <a:ext cx="141287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a:off x="5197475" y="1752600"/>
            <a:ext cx="171132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a:off x="5311775" y="3886200"/>
            <a:ext cx="190500" cy="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a:off x="5235575" y="5486400"/>
            <a:ext cx="279400" cy="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3" name="Snip and Round Single Corner Rectangle 12"/>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Straight Connector 2"/>
          <p:cNvCxnSpPr/>
          <p:nvPr/>
        </p:nvCxnSpPr>
        <p:spPr>
          <a:xfrm>
            <a:off x="5165724" y="5248230"/>
            <a:ext cx="0" cy="128683"/>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1F57415-48B8-6086-CF79-DF233540C3EC}"/>
              </a:ext>
            </a:extLst>
          </p:cNvPr>
          <p:cNvSpPr txBox="1"/>
          <p:nvPr/>
        </p:nvSpPr>
        <p:spPr>
          <a:xfrm>
            <a:off x="8458200" y="1310307"/>
            <a:ext cx="3200400" cy="1200329"/>
          </a:xfrm>
          <a:prstGeom prst="rect">
            <a:avLst/>
          </a:prstGeom>
          <a:noFill/>
          <a:ln w="25400">
            <a:solidFill>
              <a:srgbClr val="FF0000"/>
            </a:solidFill>
          </a:ln>
        </p:spPr>
        <p:txBody>
          <a:bodyPr wrap="square" rtlCol="0">
            <a:spAutoFit/>
          </a:bodyPr>
          <a:lstStyle/>
          <a:p>
            <a:r>
              <a:rPr lang="en-US" dirty="0">
                <a:solidFill>
                  <a:srgbClr val="FF0000"/>
                </a:solidFill>
                <a:latin typeface="Arial Black" panose="020B0A04020102020204" pitchFamily="34" charset="0"/>
              </a:rPr>
              <a:t>ALL Ammunition Cases perform the same function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1"/>
          <p:cNvSpPr>
            <a:spLocks noGrp="1"/>
          </p:cNvSpPr>
          <p:nvPr>
            <p:ph type="title"/>
          </p:nvPr>
        </p:nvSpPr>
        <p:spPr>
          <a:xfrm>
            <a:off x="1775342" y="0"/>
            <a:ext cx="10416658" cy="1066800"/>
          </a:xfrm>
        </p:spPr>
        <p:txBody>
          <a:bodyPr/>
          <a:lstStyle/>
          <a:p>
            <a:r>
              <a:rPr lang="en-US" altLang="en-US" sz="3600" b="1" dirty="0">
                <a:latin typeface="Arial" panose="020B0604020202020204" pitchFamily="34" charset="0"/>
                <a:cs typeface="Arial" panose="020B0604020202020204" pitchFamily="34" charset="0"/>
              </a:rPr>
              <a:t>Cartridge Components</a:t>
            </a:r>
            <a:endParaRPr lang="en-US" altLang="en-US" sz="7200" dirty="0"/>
          </a:p>
        </p:txBody>
      </p:sp>
      <p:sp>
        <p:nvSpPr>
          <p:cNvPr id="4" name="Content Placeholder 3"/>
          <p:cNvSpPr>
            <a:spLocks noGrp="1"/>
          </p:cNvSpPr>
          <p:nvPr>
            <p:ph idx="1"/>
          </p:nvPr>
        </p:nvSpPr>
        <p:spPr>
          <a:xfrm>
            <a:off x="3735646" y="5741761"/>
            <a:ext cx="6496050" cy="430439"/>
          </a:xfrm>
        </p:spPr>
        <p:txBody>
          <a:bodyPr rtlCol="0">
            <a:normAutofit fontScale="85000" lnSpcReduction="10000"/>
          </a:bodyPr>
          <a:lstStyle/>
          <a:p>
            <a:pPr algn="ctr" fontAlgn="auto">
              <a:spcBef>
                <a:spcPct val="0"/>
              </a:spcBef>
              <a:spcAft>
                <a:spcPts val="0"/>
              </a:spcAft>
              <a:buFontTx/>
              <a:buNone/>
              <a:defRPr/>
            </a:pPr>
            <a:r>
              <a:rPr lang="en-US" altLang="en-US" dirty="0"/>
              <a:t>Priming compound is shown in </a:t>
            </a:r>
            <a:r>
              <a:rPr lang="en-US" altLang="en-US" b="1" dirty="0">
                <a:solidFill>
                  <a:srgbClr val="FF0000"/>
                </a:solidFill>
              </a:rPr>
              <a:t>Red</a:t>
            </a:r>
            <a:r>
              <a:rPr lang="en-US" altLang="en-US" dirty="0"/>
              <a:t>.</a:t>
            </a:r>
            <a:endParaRPr lang="en-US" dirty="0"/>
          </a:p>
        </p:txBody>
      </p:sp>
      <p:sp>
        <p:nvSpPr>
          <p:cNvPr id="7" name="Subtitle 1"/>
          <p:cNvSpPr txBox="1">
            <a:spLocks/>
          </p:cNvSpPr>
          <p:nvPr/>
        </p:nvSpPr>
        <p:spPr bwMode="auto">
          <a:xfrm>
            <a:off x="3106803" y="4106810"/>
            <a:ext cx="3429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25000" lnSpcReduction="20000"/>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fontAlgn="auto" hangingPunct="1">
              <a:spcAft>
                <a:spcPts val="0"/>
              </a:spcAft>
              <a:defRPr/>
            </a:pPr>
            <a:r>
              <a:rPr lang="en-US" sz="8000" b="1" i="1" u="sng" dirty="0">
                <a:latin typeface="Arial" pitchFamily="34" charset="0"/>
                <a:cs typeface="Arial" pitchFamily="34" charset="0"/>
              </a:rPr>
              <a:t>RIMFIRE CARTRIDGE</a:t>
            </a:r>
          </a:p>
          <a:p>
            <a:pPr eaLnBrk="1" fontAlgn="auto" hangingPunct="1">
              <a:lnSpc>
                <a:spcPct val="110000"/>
              </a:lnSpc>
              <a:spcAft>
                <a:spcPts val="0"/>
              </a:spcAft>
              <a:defRPr/>
            </a:pPr>
            <a:r>
              <a:rPr lang="en-US" sz="8000" b="1" dirty="0">
                <a:latin typeface="Arial" pitchFamily="34" charset="0"/>
                <a:cs typeface="Arial" pitchFamily="34" charset="0"/>
              </a:rPr>
              <a:t>Priming compound is contained in the inside of the rim of the case head</a:t>
            </a:r>
            <a:endParaRPr lang="en-US" sz="5100" b="0" dirty="0"/>
          </a:p>
          <a:p>
            <a:pPr eaLnBrk="1" fontAlgn="auto" hangingPunct="1">
              <a:spcAft>
                <a:spcPts val="0"/>
              </a:spcAft>
              <a:defRPr/>
            </a:pPr>
            <a:endParaRPr lang="en-US" sz="5100" b="0" dirty="0"/>
          </a:p>
          <a:p>
            <a:pPr eaLnBrk="1" fontAlgn="auto" hangingPunct="1">
              <a:spcAft>
                <a:spcPts val="0"/>
              </a:spcAft>
              <a:defRPr/>
            </a:pPr>
            <a:endParaRPr lang="en-US" sz="5100" b="0" dirty="0"/>
          </a:p>
          <a:p>
            <a:pPr eaLnBrk="1" fontAlgn="auto" hangingPunct="1">
              <a:spcAft>
                <a:spcPts val="0"/>
              </a:spcAft>
              <a:defRPr/>
            </a:pPr>
            <a:endParaRPr lang="en-US" sz="5100" b="0" dirty="0"/>
          </a:p>
          <a:p>
            <a:pPr eaLnBrk="1" fontAlgn="auto" hangingPunct="1">
              <a:spcAft>
                <a:spcPts val="0"/>
              </a:spcAft>
              <a:defRPr/>
            </a:pPr>
            <a:endParaRPr lang="en-US" sz="51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r>
              <a:rPr lang="en-US" sz="1600" b="0" dirty="0"/>
              <a:t> </a:t>
            </a:r>
          </a:p>
          <a:p>
            <a:pPr eaLnBrk="1" fontAlgn="auto" hangingPunct="1">
              <a:spcAft>
                <a:spcPts val="0"/>
              </a:spcAft>
              <a:defRPr/>
            </a:pPr>
            <a:endParaRPr lang="en-US" sz="1600" b="0" dirty="0"/>
          </a:p>
          <a:p>
            <a:pPr eaLnBrk="1" fontAlgn="auto" hangingPunct="1">
              <a:spcAft>
                <a:spcPts val="0"/>
              </a:spcAft>
              <a:defRPr/>
            </a:pPr>
            <a:endParaRPr lang="en-US" sz="2400" b="0" dirty="0"/>
          </a:p>
        </p:txBody>
      </p:sp>
      <p:sp>
        <p:nvSpPr>
          <p:cNvPr id="8" name="TextBox 7"/>
          <p:cNvSpPr txBox="1">
            <a:spLocks noChangeArrowheads="1"/>
          </p:cNvSpPr>
          <p:nvPr/>
        </p:nvSpPr>
        <p:spPr bwMode="auto">
          <a:xfrm>
            <a:off x="7232293" y="4057998"/>
            <a:ext cx="3797657"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2000" b="1" i="1" u="sng" dirty="0">
                <a:latin typeface="Arial" panose="020B0604020202020204" pitchFamily="34" charset="0"/>
              </a:rPr>
              <a:t>CENTERFIRE CARTRIDGE</a:t>
            </a:r>
          </a:p>
          <a:p>
            <a:pPr eaLnBrk="1" hangingPunct="1">
              <a:lnSpc>
                <a:spcPct val="90000"/>
              </a:lnSpc>
              <a:spcBef>
                <a:spcPct val="0"/>
              </a:spcBef>
              <a:buFontTx/>
              <a:buNone/>
            </a:pPr>
            <a:endParaRPr lang="en-US" altLang="en-US" sz="400" b="1" i="1" dirty="0"/>
          </a:p>
          <a:p>
            <a:pPr eaLnBrk="1" hangingPunct="1">
              <a:lnSpc>
                <a:spcPct val="90000"/>
              </a:lnSpc>
              <a:spcBef>
                <a:spcPct val="0"/>
              </a:spcBef>
              <a:buFontTx/>
              <a:buNone/>
            </a:pPr>
            <a:r>
              <a:rPr lang="en-US" altLang="en-US" sz="2000" b="1" dirty="0">
                <a:latin typeface="Arial" panose="020B0604020202020204" pitchFamily="34" charset="0"/>
              </a:rPr>
              <a:t>Priming compound is contained in a metal cup, called a primer, in the center of the case head</a:t>
            </a:r>
          </a:p>
        </p:txBody>
      </p:sp>
      <p:pic>
        <p:nvPicPr>
          <p:cNvPr id="9"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79938" y="1066800"/>
            <a:ext cx="4973862" cy="36551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798538" y="1066800"/>
            <a:ext cx="3966224" cy="358435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521" y="2075120"/>
            <a:ext cx="3304469" cy="1402841"/>
          </a:xfrm>
          <a:prstGeom prst="rect">
            <a:avLst/>
          </a:prstGeom>
          <a:effectLst>
            <a:outerShdw blurRad="50800" dist="38100" dir="2700000" algn="tl" rotWithShape="0">
              <a:prstClr val="black">
                <a:alpha val="40000"/>
              </a:prstClr>
            </a:outerShdw>
          </a:effectLst>
        </p:spPr>
      </p:pic>
      <p:sp>
        <p:nvSpPr>
          <p:cNvPr id="12" name="Oval 11"/>
          <p:cNvSpPr/>
          <p:nvPr/>
        </p:nvSpPr>
        <p:spPr>
          <a:xfrm>
            <a:off x="6500142" y="1389320"/>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a:t>
            </a:r>
            <a:endParaRPr lang="en-US" b="1" dirty="0">
              <a:solidFill>
                <a:schemeClr val="tx1"/>
              </a:solidFill>
            </a:endParaRPr>
          </a:p>
        </p:txBody>
      </p:sp>
      <p:sp>
        <p:nvSpPr>
          <p:cNvPr id="2" name="TextBox 1"/>
          <p:cNvSpPr txBox="1"/>
          <p:nvPr/>
        </p:nvSpPr>
        <p:spPr>
          <a:xfrm>
            <a:off x="3878721" y="3827720"/>
            <a:ext cx="6751179" cy="1569660"/>
          </a:xfrm>
          <a:prstGeom prst="rect">
            <a:avLst/>
          </a:prstGeom>
          <a:noFill/>
        </p:spPr>
        <p:txBody>
          <a:bodyPr wrap="square" rtlCol="0">
            <a:spAutoFit/>
          </a:bodyPr>
          <a:lstStyle/>
          <a:p>
            <a:r>
              <a:rPr lang="en-US" sz="2400" dirty="0"/>
              <a:t>A cartridge is loaded in the chamber and the breech closed. The trigger is pulled, causing the firing pin to hit the cartridge primer or cartridge rim, in the case of the rimfire cartridges.</a:t>
            </a:r>
            <a:endParaRPr lang="en-US" sz="3200" dirty="0"/>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50682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615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209800"/>
            <a:ext cx="3229650" cy="1652234"/>
          </a:xfrm>
          <a:prstGeom prst="rect">
            <a:avLst/>
          </a:prstGeom>
          <a:effectLst>
            <a:outerShdw blurRad="50800" dist="38100" dir="2700000" algn="tl" rotWithShape="0">
              <a:prstClr val="black">
                <a:alpha val="40000"/>
              </a:prstClr>
            </a:outerShdw>
          </a:effectLst>
        </p:spPr>
      </p:pic>
      <p:sp>
        <p:nvSpPr>
          <p:cNvPr id="12" name="Oval 11"/>
          <p:cNvSpPr/>
          <p:nvPr/>
        </p:nvSpPr>
        <p:spPr>
          <a:xfrm>
            <a:off x="6583821" y="1600200"/>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endParaRPr lang="en-US" b="1" dirty="0">
              <a:solidFill>
                <a:schemeClr val="tx1"/>
              </a:solidFill>
            </a:endParaRPr>
          </a:p>
        </p:txBody>
      </p:sp>
      <p:sp>
        <p:nvSpPr>
          <p:cNvPr id="2" name="TextBox 1"/>
          <p:cNvSpPr txBox="1"/>
          <p:nvPr/>
        </p:nvSpPr>
        <p:spPr>
          <a:xfrm>
            <a:off x="4183521" y="4073604"/>
            <a:ext cx="5867400" cy="1107996"/>
          </a:xfrm>
          <a:prstGeom prst="rect">
            <a:avLst/>
          </a:prstGeom>
          <a:noFill/>
        </p:spPr>
        <p:txBody>
          <a:bodyPr wrap="square" rtlCol="0">
            <a:spAutoFit/>
          </a:bodyPr>
          <a:lstStyle/>
          <a:p>
            <a:r>
              <a:rPr lang="en-US" sz="2400" dirty="0"/>
              <a:t>The primer explodes with a hot spark that ignites the powder in the case.</a:t>
            </a:r>
          </a:p>
          <a:p>
            <a:endParaRPr lang="en-US" dirty="0"/>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spTree>
    <p:extLst>
      <p:ext uri="{BB962C8B-B14F-4D97-AF65-F5344CB8AC3E}">
        <p14:creationId xmlns:p14="http://schemas.microsoft.com/office/powerpoint/2010/main" val="3278001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855840"/>
            <a:ext cx="3229650" cy="1328022"/>
          </a:xfrm>
          <a:prstGeom prst="rect">
            <a:avLst/>
          </a:prstGeom>
          <a:effectLst>
            <a:outerShdw blurRad="50800" dist="38100" dir="2700000" algn="tl" rotWithShape="0">
              <a:prstClr val="black">
                <a:alpha val="40000"/>
              </a:prstClr>
            </a:outerShdw>
          </a:effectLst>
        </p:spPr>
      </p:pic>
      <p:sp>
        <p:nvSpPr>
          <p:cNvPr id="19" name="Oval 18"/>
          <p:cNvSpPr/>
          <p:nvPr/>
        </p:nvSpPr>
        <p:spPr>
          <a:xfrm>
            <a:off x="6529725" y="1180572"/>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endParaRPr lang="en-US" b="1" dirty="0">
              <a:solidFill>
                <a:schemeClr val="tx1"/>
              </a:solidFill>
            </a:endParaRPr>
          </a:p>
        </p:txBody>
      </p:sp>
      <p:sp>
        <p:nvSpPr>
          <p:cNvPr id="2" name="TextBox 1"/>
          <p:cNvSpPr txBox="1"/>
          <p:nvPr/>
        </p:nvSpPr>
        <p:spPr>
          <a:xfrm>
            <a:off x="3657600" y="3530832"/>
            <a:ext cx="7162800" cy="1938992"/>
          </a:xfrm>
          <a:prstGeom prst="rect">
            <a:avLst/>
          </a:prstGeom>
          <a:noFill/>
        </p:spPr>
        <p:txBody>
          <a:bodyPr wrap="square" rtlCol="0">
            <a:spAutoFit/>
          </a:bodyPr>
          <a:lstStyle/>
          <a:p>
            <a:r>
              <a:rPr lang="en-US" sz="2400" dirty="0"/>
              <a:t>As the powder burns, it creates high-pressure gas that begins to push the bullet down the bore. Increasing pressure in the chamber also causes the case to expand outward tightly against the chamber walls, preventing gas leakage to the rear.</a:t>
            </a:r>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spTree>
    <p:extLst>
      <p:ext uri="{BB962C8B-B14F-4D97-AF65-F5344CB8AC3E}">
        <p14:creationId xmlns:p14="http://schemas.microsoft.com/office/powerpoint/2010/main" val="2971637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6431421" y="1100328"/>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4</a:t>
            </a:r>
            <a:endParaRPr lang="en-US" b="1" dirty="0">
              <a:solidFill>
                <a:schemeClr val="tx1"/>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61206">
            <a:off x="5326909" y="1558382"/>
            <a:ext cx="3535158" cy="2051265"/>
          </a:xfrm>
          <a:prstGeom prst="rect">
            <a:avLst/>
          </a:prstGeom>
        </p:spPr>
      </p:pic>
      <p:sp>
        <p:nvSpPr>
          <p:cNvPr id="2" name="TextBox 1"/>
          <p:cNvSpPr txBox="1"/>
          <p:nvPr/>
        </p:nvSpPr>
        <p:spPr>
          <a:xfrm>
            <a:off x="3429000" y="3505200"/>
            <a:ext cx="7239000" cy="2215991"/>
          </a:xfrm>
          <a:prstGeom prst="rect">
            <a:avLst/>
          </a:prstGeom>
          <a:noFill/>
        </p:spPr>
        <p:txBody>
          <a:bodyPr wrap="square" rtlCol="0">
            <a:spAutoFit/>
          </a:bodyPr>
          <a:lstStyle/>
          <a:p>
            <a:r>
              <a:rPr lang="en-US" sz="2400" dirty="0"/>
              <a:t>Continued combustion of the powder accelerates the bullet through the bore until it leaves the muzzle. The hot, high-velocity gas exiting the muzzle makes a loud “bang” when it hits the surrounding atmosphere.</a:t>
            </a:r>
          </a:p>
          <a:p>
            <a:endParaRPr lang="en-US" dirty="0"/>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spTree>
    <p:extLst>
      <p:ext uri="{BB962C8B-B14F-4D97-AF65-F5344CB8AC3E}">
        <p14:creationId xmlns:p14="http://schemas.microsoft.com/office/powerpoint/2010/main" val="2993553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0" y="1600200"/>
            <a:ext cx="3330507" cy="4380667"/>
          </a:xfrm>
          <a:prstGeom prst="rect">
            <a:avLst/>
          </a:prstGeom>
        </p:spPr>
      </p:pic>
      <p:sp>
        <p:nvSpPr>
          <p:cNvPr id="92163" name="Title 1"/>
          <p:cNvSpPr>
            <a:spLocks noGrp="1"/>
          </p:cNvSpPr>
          <p:nvPr>
            <p:ph type="title"/>
          </p:nvPr>
        </p:nvSpPr>
        <p:spPr>
          <a:xfrm>
            <a:off x="1775342" y="0"/>
            <a:ext cx="10416658" cy="1175048"/>
          </a:xfrm>
        </p:spPr>
        <p:txBody>
          <a:bodyPr/>
          <a:lstStyle/>
          <a:p>
            <a:r>
              <a:rPr lang="en-US" altLang="en-US" sz="3600" b="1" dirty="0">
                <a:solidFill>
                  <a:srgbClr val="FF0000"/>
                </a:solidFill>
                <a:cs typeface="Arial" panose="020B0604020202020204" pitchFamily="34" charset="0"/>
              </a:rPr>
              <a:t>Cartridge Designation and Identification</a:t>
            </a:r>
            <a:endParaRPr lang="en-US" altLang="en-US" sz="1400" dirty="0">
              <a:solidFill>
                <a:srgbClr val="FF0000"/>
              </a:solidFill>
            </a:endParaRPr>
          </a:p>
        </p:txBody>
      </p:sp>
      <p:pic>
        <p:nvPicPr>
          <p:cNvPr id="92164"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0" y="1175048"/>
            <a:ext cx="5048250" cy="4385667"/>
          </a:xfrm>
        </p:spPr>
      </p:pic>
      <p:pic>
        <p:nvPicPr>
          <p:cNvPr id="92166" name="Picture 3" descr="C:\Users\George Rogero\Documents\NEW RIFLE\NRA DVD\pictures\jpg\AMMO\0179P88C alph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25" y="2305677"/>
            <a:ext cx="494665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Oval 6"/>
          <p:cNvSpPr/>
          <p:nvPr/>
        </p:nvSpPr>
        <p:spPr>
          <a:xfrm>
            <a:off x="2209800" y="2651335"/>
            <a:ext cx="2327275" cy="161586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05325" y="4923603"/>
            <a:ext cx="2305050" cy="868613"/>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763000" y="3927844"/>
            <a:ext cx="2451989" cy="1406156"/>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0275" y="2306638"/>
            <a:ext cx="8610600" cy="3492500"/>
          </a:xfrm>
        </p:spPr>
        <p:txBody>
          <a:bodyPr rtlCol="0">
            <a:normAutofit/>
          </a:bodyPr>
          <a:lstStyle/>
          <a:p>
            <a:pPr marL="0" indent="0" fontAlgn="auto">
              <a:spcAft>
                <a:spcPts val="0"/>
              </a:spcAft>
              <a:buFont typeface="Arial" panose="020B0604020202020204" pitchFamily="34" charset="0"/>
              <a:buNone/>
              <a:defRPr/>
            </a:pPr>
            <a:r>
              <a:rPr lang="en-US" dirty="0">
                <a:solidFill>
                  <a:srgbClr val="FF0000"/>
                </a:solidFill>
                <a:latin typeface="Arial" charset="0"/>
                <a:cs typeface="Arial" charset="0"/>
              </a:rPr>
              <a:t>Check</a:t>
            </a:r>
          </a:p>
          <a:p>
            <a:pPr fontAlgn="auto">
              <a:spcAft>
                <a:spcPts val="0"/>
              </a:spcAft>
              <a:defRPr/>
            </a:pPr>
            <a:r>
              <a:rPr lang="en-US" dirty="0">
                <a:solidFill>
                  <a:srgbClr val="FF0000"/>
                </a:solidFill>
                <a:latin typeface="Arial" charset="0"/>
                <a:cs typeface="Arial" charset="0"/>
              </a:rPr>
              <a:t>the Barrel,</a:t>
            </a:r>
          </a:p>
          <a:p>
            <a:pPr fontAlgn="auto">
              <a:spcAft>
                <a:spcPts val="0"/>
              </a:spcAft>
              <a:defRPr/>
            </a:pPr>
            <a:r>
              <a:rPr lang="en-US" dirty="0">
                <a:solidFill>
                  <a:srgbClr val="FF0000"/>
                </a:solidFill>
                <a:latin typeface="Arial" charset="0"/>
                <a:cs typeface="Arial" charset="0"/>
              </a:rPr>
              <a:t>the Box</a:t>
            </a:r>
          </a:p>
          <a:p>
            <a:pPr fontAlgn="auto">
              <a:spcAft>
                <a:spcPts val="0"/>
              </a:spcAft>
              <a:defRPr/>
            </a:pPr>
            <a:r>
              <a:rPr lang="en-US" dirty="0">
                <a:solidFill>
                  <a:srgbClr val="FF0000"/>
                </a:solidFill>
                <a:latin typeface="Arial" charset="0"/>
                <a:cs typeface="Arial" charset="0"/>
              </a:rPr>
              <a:t>and the cartridge.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575175"/>
            <a:ext cx="46069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0825" y="1295400"/>
            <a:ext cx="64135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451725" y="3717024"/>
            <a:ext cx="2638425" cy="260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5038" y="2743200"/>
            <a:ext cx="3676650" cy="896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353550" y="1663700"/>
            <a:ext cx="9906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5985646" y="1662570"/>
            <a:ext cx="3371897" cy="10439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9722481" y="1660984"/>
            <a:ext cx="624502" cy="10507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726474" y="1968500"/>
            <a:ext cx="617676" cy="16948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726021" y="1958138"/>
            <a:ext cx="1632939" cy="7484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8992000" y="1461028"/>
            <a:ext cx="1650600" cy="73335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84562" y="5289722"/>
            <a:ext cx="2057400" cy="84755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299187" y="4630460"/>
            <a:ext cx="3175138" cy="1736102"/>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and Round Single Corner Rectangle 1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itle 1"/>
          <p:cNvSpPr>
            <a:spLocks noGrp="1"/>
          </p:cNvSpPr>
          <p:nvPr>
            <p:ph type="title"/>
          </p:nvPr>
        </p:nvSpPr>
        <p:spPr>
          <a:xfrm>
            <a:off x="1775342" y="0"/>
            <a:ext cx="10416658" cy="1175048"/>
          </a:xfrm>
        </p:spPr>
        <p:txBody>
          <a:bodyPr/>
          <a:lstStyle/>
          <a:p>
            <a:r>
              <a:rPr lang="en-US" altLang="en-US" sz="3600" b="1" dirty="0">
                <a:solidFill>
                  <a:srgbClr val="FF0000"/>
                </a:solidFill>
                <a:cs typeface="Arial" panose="020B0604020202020204" pitchFamily="34" charset="0"/>
              </a:rPr>
              <a:t>Cartridge Designation and Identification</a:t>
            </a:r>
            <a:endParaRPr lang="en-US" altLang="en-US" sz="1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Ammunition Storage</a:t>
            </a:r>
            <a:endParaRPr lang="en-US" altLang="en-US" sz="7200"/>
          </a:p>
        </p:txBody>
      </p:sp>
      <p:sp>
        <p:nvSpPr>
          <p:cNvPr id="96259" name="Subtitle 1"/>
          <p:cNvSpPr>
            <a:spLocks noGrp="1"/>
          </p:cNvSpPr>
          <p:nvPr>
            <p:ph idx="1"/>
          </p:nvPr>
        </p:nvSpPr>
        <p:spPr>
          <a:xfrm>
            <a:off x="2057400" y="1219200"/>
            <a:ext cx="9296400" cy="5045075"/>
          </a:xfrm>
        </p:spPr>
        <p:txBody>
          <a:bodyPr anchor="ctr"/>
          <a:lstStyle/>
          <a:p>
            <a:pPr marL="457200" indent="-457200">
              <a:lnSpc>
                <a:spcPts val="2800"/>
              </a:lnSpc>
              <a:spcAft>
                <a:spcPts val="600"/>
              </a:spcAft>
              <a:buFont typeface="Arial" panose="020B0604020202020204" pitchFamily="34" charset="0"/>
              <a:buChar char="•"/>
            </a:pPr>
            <a:r>
              <a:rPr lang="en-US" altLang="en-US" sz="2900" i="0" dirty="0">
                <a:solidFill>
                  <a:srgbClr val="FF0000"/>
                </a:solidFill>
                <a:cs typeface="Arial" panose="020B0604020202020204" pitchFamily="34" charset="0"/>
              </a:rPr>
              <a:t>Ammunition should be stored in a cool, dry place</a:t>
            </a:r>
          </a:p>
          <a:p>
            <a:pPr marL="457200" indent="-457200">
              <a:lnSpc>
                <a:spcPts val="2800"/>
              </a:lnSpc>
              <a:spcAft>
                <a:spcPts val="600"/>
              </a:spcAft>
              <a:buFont typeface="Arial" panose="020B0604020202020204" pitchFamily="34" charset="0"/>
              <a:buChar char="•"/>
            </a:pPr>
            <a:r>
              <a:rPr lang="en-US" altLang="en-US" sz="2900" i="0" dirty="0">
                <a:solidFill>
                  <a:srgbClr val="FF0000"/>
                </a:solidFill>
                <a:cs typeface="Arial" panose="020B0604020202020204" pitchFamily="34" charset="0"/>
              </a:rPr>
              <a:t>Always keep the ammunition in the original factory box or carton</a:t>
            </a:r>
          </a:p>
          <a:p>
            <a:pPr marL="457200" indent="-457200">
              <a:lnSpc>
                <a:spcPts val="2800"/>
              </a:lnSpc>
              <a:spcAft>
                <a:spcPts val="600"/>
              </a:spcAft>
              <a:buFont typeface="Arial" panose="020B0604020202020204" pitchFamily="34" charset="0"/>
              <a:buChar char="•"/>
            </a:pPr>
            <a:r>
              <a:rPr lang="en-US" altLang="en-US" sz="2900" i="0" dirty="0">
                <a:solidFill>
                  <a:srgbClr val="FF0000"/>
                </a:solidFill>
                <a:cs typeface="Arial" panose="020B0604020202020204" pitchFamily="34" charset="0"/>
              </a:rPr>
              <a:t>Store ammunition in a location where children or other unauthorized persons cannot access it</a:t>
            </a:r>
          </a:p>
          <a:p>
            <a:pPr marL="457200" indent="-457200">
              <a:lnSpc>
                <a:spcPts val="2800"/>
              </a:lnSpc>
              <a:spcAft>
                <a:spcPts val="600"/>
              </a:spcAft>
              <a:buFont typeface="Arial" panose="020B0604020202020204" pitchFamily="34" charset="0"/>
              <a:buChar char="•"/>
            </a:pPr>
            <a:r>
              <a:rPr lang="en-US" altLang="en-US" sz="2900" i="0" dirty="0">
                <a:solidFill>
                  <a:srgbClr val="FF0000"/>
                </a:solidFill>
                <a:cs typeface="Arial" panose="020B0604020202020204" pitchFamily="34" charset="0"/>
              </a:rPr>
              <a:t>Do not expose ammunition to water, solvents,   petroleum products or other materials that can cause cartridge deterioration and malfunctions</a:t>
            </a:r>
          </a:p>
          <a:p>
            <a:pPr marL="457200" indent="-457200">
              <a:lnSpc>
                <a:spcPts val="2800"/>
              </a:lnSpc>
              <a:spcAft>
                <a:spcPts val="600"/>
              </a:spcAft>
              <a:buFont typeface="Arial" panose="020B0604020202020204" pitchFamily="34" charset="0"/>
              <a:buChar char="•"/>
            </a:pPr>
            <a:r>
              <a:rPr lang="en-US" altLang="en-US" sz="2900" i="0" dirty="0">
                <a:solidFill>
                  <a:srgbClr val="FF0000"/>
                </a:solidFill>
                <a:cs typeface="Arial" panose="020B0604020202020204" pitchFamily="34" charset="0"/>
              </a:rPr>
              <a:t>Wipe fingerprints off cartridges to avoid corrosion due to salty residue</a:t>
            </a:r>
            <a:endParaRPr lang="en-US" altLang="en-US" sz="2900" i="0" dirty="0">
              <a:solidFill>
                <a:srgbClr val="FF0000"/>
              </a:solidFill>
            </a:endParaRP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2"/>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Cartridge Malfunctions</a:t>
            </a:r>
            <a:endParaRPr lang="en-US" altLang="en-US" sz="7200" dirty="0"/>
          </a:p>
        </p:txBody>
      </p:sp>
      <p:sp>
        <p:nvSpPr>
          <p:cNvPr id="7" name="Subtitle 1"/>
          <p:cNvSpPr txBox="1">
            <a:spLocks noGrp="1"/>
          </p:cNvSpPr>
          <p:nvPr>
            <p:ph idx="1"/>
          </p:nvPr>
        </p:nvSpPr>
        <p:spPr>
          <a:xfrm>
            <a:off x="3087946" y="2971800"/>
            <a:ext cx="7791450" cy="762000"/>
          </a:xfrm>
        </p:spPr>
        <p:txBody>
          <a:bodyPr rtlCol="0" anchor="t">
            <a:normAutofit/>
          </a:bodyPr>
          <a:lstStyle/>
          <a:p>
            <a:pPr marL="0" indent="0" fontAlgn="auto">
              <a:lnSpc>
                <a:spcPct val="120000"/>
              </a:lnSpc>
              <a:spcAft>
                <a:spcPts val="0"/>
              </a:spcAft>
              <a:buFont typeface="Arial" panose="020B0604020202020204" pitchFamily="34" charset="0"/>
              <a:buNone/>
              <a:defRPr/>
            </a:pPr>
            <a:r>
              <a:rPr lang="en-US" sz="2800" b="1" i="1" dirty="0">
                <a:latin typeface="Times New Roman" panose="02020603050405020304" pitchFamily="18" charset="0"/>
                <a:cs typeface="Times New Roman" panose="02020603050405020304" pitchFamily="18" charset="0"/>
              </a:rPr>
              <a:t>What are different types of cartridge malfunctions?</a:t>
            </a:r>
          </a:p>
        </p:txBody>
      </p:sp>
      <p:sp>
        <p:nvSpPr>
          <p:cNvPr id="5" name="Snip and Round Single Corner Rectangle 4"/>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57700" y="2005013"/>
            <a:ext cx="3276600" cy="2209800"/>
          </a:xfrm>
        </p:spPr>
        <p:txBody>
          <a:bodyPr rtlCol="0">
            <a:normAutofit fontScale="25000" lnSpcReduction="20000"/>
          </a:bodyPr>
          <a:lstStyle/>
          <a:p>
            <a:pPr algn="l" fontAlgn="auto">
              <a:spcAft>
                <a:spcPts val="0"/>
              </a:spcAft>
              <a:buFont typeface="Arial" panose="020B0604020202020204" pitchFamily="34" charset="0"/>
              <a:buChar char="•"/>
              <a:defRPr/>
            </a:pPr>
            <a:r>
              <a:rPr lang="en-US" sz="13600" b="1" dirty="0">
                <a:solidFill>
                  <a:schemeClr val="tx1"/>
                </a:solidFill>
                <a:latin typeface="Arial" pitchFamily="34" charset="0"/>
                <a:cs typeface="Arial" pitchFamily="34" charset="0"/>
              </a:rPr>
              <a:t> </a:t>
            </a:r>
            <a:r>
              <a:rPr lang="en-US" sz="13600" b="1" dirty="0">
                <a:solidFill>
                  <a:srgbClr val="FF0000"/>
                </a:solidFill>
                <a:latin typeface="Arial" pitchFamily="34" charset="0"/>
                <a:cs typeface="Arial" pitchFamily="34" charset="0"/>
              </a:rPr>
              <a:t>MISFIRE</a:t>
            </a:r>
          </a:p>
          <a:p>
            <a:pPr algn="l" fontAlgn="auto">
              <a:spcAft>
                <a:spcPts val="0"/>
              </a:spcAft>
              <a:buFont typeface="Arial" panose="020B0604020202020204" pitchFamily="34" charset="0"/>
              <a:buChar char="•"/>
              <a:defRPr/>
            </a:pPr>
            <a:endParaRPr lang="en-US" sz="7200" b="1" dirty="0">
              <a:solidFill>
                <a:srgbClr val="FF0000"/>
              </a:solidFill>
              <a:latin typeface="Arial" pitchFamily="34" charset="0"/>
              <a:cs typeface="Arial" pitchFamily="34" charset="0"/>
            </a:endParaRPr>
          </a:p>
          <a:p>
            <a:pPr algn="l" fontAlgn="auto">
              <a:spcAft>
                <a:spcPts val="0"/>
              </a:spcAft>
              <a:buFont typeface="Arial" panose="020B0604020202020204" pitchFamily="34" charset="0"/>
              <a:buChar char="•"/>
              <a:defRPr/>
            </a:pPr>
            <a:r>
              <a:rPr lang="en-US" sz="13600" b="1" dirty="0">
                <a:solidFill>
                  <a:srgbClr val="FF0000"/>
                </a:solidFill>
                <a:latin typeface="Arial" pitchFamily="34" charset="0"/>
                <a:cs typeface="Arial" pitchFamily="34" charset="0"/>
              </a:rPr>
              <a:t> HANGFIRE</a:t>
            </a:r>
          </a:p>
          <a:p>
            <a:pPr algn="l" fontAlgn="auto">
              <a:spcAft>
                <a:spcPts val="0"/>
              </a:spcAft>
              <a:buFont typeface="Arial" panose="020B0604020202020204" pitchFamily="34" charset="0"/>
              <a:buChar char="•"/>
              <a:defRPr/>
            </a:pPr>
            <a:endParaRPr lang="en-US" sz="7200" b="1" dirty="0">
              <a:solidFill>
                <a:srgbClr val="FF0000"/>
              </a:solidFill>
              <a:latin typeface="Arial" pitchFamily="34" charset="0"/>
              <a:cs typeface="Arial" pitchFamily="34" charset="0"/>
            </a:endParaRPr>
          </a:p>
          <a:p>
            <a:pPr algn="l" fontAlgn="auto">
              <a:spcAft>
                <a:spcPts val="0"/>
              </a:spcAft>
              <a:buFont typeface="Arial" panose="020B0604020202020204" pitchFamily="34" charset="0"/>
              <a:buChar char="•"/>
              <a:defRPr/>
            </a:pPr>
            <a:r>
              <a:rPr lang="en-US" sz="13600" b="1" dirty="0">
                <a:solidFill>
                  <a:srgbClr val="FF0000"/>
                </a:solidFill>
                <a:latin typeface="Arial" pitchFamily="34" charset="0"/>
                <a:cs typeface="Arial" pitchFamily="34" charset="0"/>
              </a:rPr>
              <a:t> SQUIB LOAD</a:t>
            </a:r>
            <a:endParaRPr lang="en-US" sz="2400" dirty="0">
              <a:solidFill>
                <a:srgbClr val="FF0000"/>
              </a:solidFill>
            </a:endParaRPr>
          </a:p>
        </p:txBody>
      </p:sp>
      <p:sp>
        <p:nvSpPr>
          <p:cNvPr id="11" name="Title 3"/>
          <p:cNvSpPr txBox="1">
            <a:spLocks/>
          </p:cNvSpPr>
          <p:nvPr/>
        </p:nvSpPr>
        <p:spPr bwMode="auto">
          <a:xfrm>
            <a:off x="1524000" y="0"/>
            <a:ext cx="9144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cap="small" dirty="0">
                <a:latin typeface="Arial" panose="020B0604020202020204" pitchFamily="34" charset="0"/>
                <a:cs typeface="Arial" panose="020B0604020202020204" pitchFamily="34" charset="0"/>
              </a:rPr>
              <a:t>Types Of Cartridge Malfunctions</a:t>
            </a:r>
            <a:endParaRPr lang="en-US" sz="2400" cap="small" dirty="0">
              <a:latin typeface="Arial" pitchFamily="34" charset="0"/>
              <a:cs typeface="Arial" pitchFamily="34" charset="0"/>
            </a:endParaRPr>
          </a:p>
        </p:txBody>
      </p:sp>
      <p:sp>
        <p:nvSpPr>
          <p:cNvPr id="5" name="Snip and Round Single Corner Rectangle 4"/>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514600" y="990600"/>
            <a:ext cx="7620000" cy="4191000"/>
          </a:xfrm>
        </p:spPr>
        <p:txBody>
          <a:bodyPr rtlCol="0">
            <a:normAutofit/>
          </a:bodyPr>
          <a:lstStyle/>
          <a:p>
            <a:pPr algn="l" fontAlgn="auto">
              <a:lnSpc>
                <a:spcPct val="100000"/>
              </a:lnSpc>
              <a:spcAft>
                <a:spcPts val="0"/>
              </a:spcAft>
              <a:defRPr/>
            </a:pPr>
            <a:r>
              <a:rPr lang="en-US" sz="2800" dirty="0">
                <a:solidFill>
                  <a:srgbClr val="FF0000"/>
                </a:solidFill>
                <a:latin typeface="Arial" panose="020B0604020202020204" pitchFamily="34" charset="0"/>
                <a:cs typeface="Arial" panose="020B0604020202020204" pitchFamily="34" charset="0"/>
              </a:rPr>
              <a:t>A </a:t>
            </a:r>
            <a:r>
              <a:rPr lang="en-US" sz="2800" b="1" i="1" u="sng" dirty="0">
                <a:solidFill>
                  <a:srgbClr val="FF0000"/>
                </a:solidFill>
                <a:latin typeface="Arial" panose="020B0604020202020204" pitchFamily="34" charset="0"/>
                <a:cs typeface="Arial" panose="020B0604020202020204" pitchFamily="34" charset="0"/>
              </a:rPr>
              <a:t>misfire</a:t>
            </a:r>
            <a:r>
              <a:rPr lang="en-US" sz="2800" dirty="0">
                <a:solidFill>
                  <a:srgbClr val="FF0000"/>
                </a:solidFill>
                <a:latin typeface="Arial" panose="020B0604020202020204" pitchFamily="34" charset="0"/>
                <a:cs typeface="Arial" panose="020B0604020202020204" pitchFamily="34" charset="0"/>
              </a:rPr>
              <a:t> is the failure of a cartridge to ignite when the primer or case rim is struck by the firing pin.</a:t>
            </a:r>
          </a:p>
          <a:p>
            <a:pPr algn="l" fontAlgn="auto">
              <a:spcAft>
                <a:spcPts val="0"/>
              </a:spcAft>
              <a:defRPr/>
            </a:pPr>
            <a:endParaRPr lang="en-US" sz="2800" dirty="0">
              <a:solidFill>
                <a:schemeClr val="tx1"/>
              </a:solidFill>
              <a:cs typeface="Arial" pitchFamily="34" charset="0"/>
            </a:endParaRPr>
          </a:p>
          <a:p>
            <a:pPr algn="l" fontAlgn="auto">
              <a:spcAft>
                <a:spcPts val="0"/>
              </a:spcAft>
              <a:defRPr/>
            </a:pPr>
            <a:r>
              <a:rPr lang="en-US" b="1" u="sng" dirty="0">
                <a:solidFill>
                  <a:schemeClr val="tx1"/>
                </a:solidFill>
                <a:cs typeface="Arial" pitchFamily="34" charset="0"/>
              </a:rPr>
              <a:t>CAUSES</a:t>
            </a:r>
            <a:r>
              <a:rPr lang="en-US" b="1" dirty="0">
                <a:solidFill>
                  <a:schemeClr val="tx1"/>
                </a:solidFill>
                <a:cs typeface="Arial" pitchFamily="34" charset="0"/>
              </a:rPr>
              <a:t>:</a:t>
            </a:r>
          </a:p>
          <a:p>
            <a:pPr marL="804863" lvl="1" indent="-347663" algn="l" fontAlgn="auto">
              <a:spcAft>
                <a:spcPts val="0"/>
              </a:spcAft>
              <a:buFont typeface="Arial" panose="020B0604020202020204" pitchFamily="34" charset="0"/>
              <a:buChar char="•"/>
              <a:defRPr/>
            </a:pPr>
            <a:r>
              <a:rPr lang="en-US" sz="2800" dirty="0">
                <a:solidFill>
                  <a:schemeClr val="tx1"/>
                </a:solidFill>
                <a:cs typeface="Arial" pitchFamily="34" charset="0"/>
              </a:rPr>
              <a:t>Defect in the cartridge</a:t>
            </a:r>
          </a:p>
          <a:p>
            <a:pPr marL="804863" lvl="1" indent="-347663" algn="l" fontAlgn="auto">
              <a:spcAft>
                <a:spcPts val="0"/>
              </a:spcAft>
              <a:buFont typeface="Arial" panose="020B0604020202020204" pitchFamily="34" charset="0"/>
              <a:buChar char="•"/>
              <a:defRPr/>
            </a:pPr>
            <a:r>
              <a:rPr lang="en-US" sz="2800" dirty="0">
                <a:solidFill>
                  <a:schemeClr val="tx1"/>
                </a:solidFill>
                <a:cs typeface="Arial" pitchFamily="34" charset="0"/>
              </a:rPr>
              <a:t>Defect in the pistol</a:t>
            </a:r>
          </a:p>
        </p:txBody>
      </p:sp>
      <p:sp>
        <p:nvSpPr>
          <p:cNvPr id="11" name="Title 3"/>
          <p:cNvSpPr txBox="1">
            <a:spLocks/>
          </p:cNvSpPr>
          <p:nvPr/>
        </p:nvSpPr>
        <p:spPr bwMode="auto">
          <a:xfrm>
            <a:off x="1752600" y="0"/>
            <a:ext cx="1043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cap="small" dirty="0">
                <a:cs typeface="Arial" panose="020B0604020202020204" pitchFamily="34" charset="0"/>
              </a:rPr>
              <a:t>Misfire</a:t>
            </a:r>
            <a:endParaRPr lang="en-US" sz="2400" cap="small" dirty="0">
              <a:cs typeface="Arial" pitchFamily="34" charset="0"/>
            </a:endParaRPr>
          </a:p>
        </p:txBody>
      </p:sp>
      <p:sp>
        <p:nvSpPr>
          <p:cNvPr id="7" name="TextBox 6"/>
          <p:cNvSpPr txBox="1"/>
          <p:nvPr/>
        </p:nvSpPr>
        <p:spPr>
          <a:xfrm>
            <a:off x="4114800" y="4943856"/>
            <a:ext cx="5983163" cy="1015663"/>
          </a:xfrm>
          <a:prstGeom prst="rect">
            <a:avLst/>
          </a:prstGeom>
          <a:noFill/>
        </p:spPr>
        <p:txBody>
          <a:bodyPr wrap="square" rtlCol="0">
            <a:spAutoFit/>
          </a:bodyPr>
          <a:lstStyle/>
          <a:p>
            <a:pPr algn="ctr"/>
            <a:r>
              <a:rPr lang="en-US" sz="1800" b="1" i="1" dirty="0">
                <a:solidFill>
                  <a:srgbClr val="FF0000"/>
                </a:solidFill>
                <a:latin typeface="Arial" panose="020B0604020202020204" pitchFamily="34" charset="0"/>
                <a:cs typeface="Arial" panose="020B0604020202020204" pitchFamily="34" charset="0"/>
              </a:rPr>
              <a:t>STOP FIRING IMMEDIATELY!!</a:t>
            </a:r>
          </a:p>
          <a:p>
            <a:pPr algn="ctr"/>
            <a:r>
              <a:rPr lang="en-US" sz="1800" b="1" dirty="0">
                <a:latin typeface="Arial" panose="020B0604020202020204" pitchFamily="34" charset="0"/>
                <a:cs typeface="Arial" panose="020B0604020202020204" pitchFamily="34" charset="0"/>
              </a:rPr>
              <a:t>Safely open the action, after waiting </a:t>
            </a:r>
            <a:r>
              <a:rPr lang="en-US" sz="1800" b="1" dirty="0">
                <a:solidFill>
                  <a:srgbClr val="FF0000"/>
                </a:solidFill>
                <a:latin typeface="Arial" panose="020B0604020202020204" pitchFamily="34" charset="0"/>
                <a:cs typeface="Arial" panose="020B0604020202020204" pitchFamily="34" charset="0"/>
              </a:rPr>
              <a:t>30 seconds </a:t>
            </a:r>
            <a:r>
              <a:rPr lang="en-US" sz="1800" b="1" dirty="0">
                <a:latin typeface="Arial" panose="020B0604020202020204" pitchFamily="34" charset="0"/>
                <a:cs typeface="Arial" panose="020B0604020202020204" pitchFamily="34" charset="0"/>
              </a:rPr>
              <a:t>and check the bore for obstructions</a:t>
            </a:r>
            <a:r>
              <a:rPr lang="en-US" b="1" dirty="0"/>
              <a:t>.</a:t>
            </a:r>
          </a:p>
        </p:txBody>
      </p:sp>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p:cNvSpPr txBox="1"/>
          <p:nvPr/>
        </p:nvSpPr>
        <p:spPr>
          <a:xfrm>
            <a:off x="6972300" y="3750438"/>
            <a:ext cx="3886200" cy="830997"/>
          </a:xfrm>
          <a:prstGeom prst="rect">
            <a:avLst/>
          </a:prstGeom>
          <a:noFill/>
        </p:spPr>
        <p:txBody>
          <a:bodyPr wrap="square" rtlCol="0">
            <a:spAutoFit/>
          </a:bodyPr>
          <a:lstStyle/>
          <a:p>
            <a:pPr algn="ctr"/>
            <a:r>
              <a:rPr lang="en-US" b="1" i="1" dirty="0">
                <a:cs typeface="Times New Roman" panose="02020603050405020304" pitchFamily="18" charset="0"/>
              </a:rPr>
              <a:t>What should you do if you encounter this malfunction?</a:t>
            </a:r>
            <a:endParaRPr lang="en-US" sz="3200" b="1" dirty="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057399" y="1143000"/>
            <a:ext cx="9601200" cy="4016375"/>
          </a:xfrm>
        </p:spPr>
        <p:txBody>
          <a:bodyPr rtlCol="0">
            <a:normAutofit fontScale="25000" lnSpcReduction="20000"/>
          </a:bodyPr>
          <a:lstStyle/>
          <a:p>
            <a:pPr algn="l" fontAlgn="auto">
              <a:lnSpc>
                <a:spcPct val="120000"/>
              </a:lnSpc>
              <a:spcAft>
                <a:spcPts val="0"/>
              </a:spcAft>
              <a:defRPr/>
            </a:pPr>
            <a:r>
              <a:rPr lang="en-US" sz="9600" dirty="0">
                <a:solidFill>
                  <a:srgbClr val="FF0000"/>
                </a:solidFill>
                <a:latin typeface="Arial" pitchFamily="34" charset="0"/>
                <a:cs typeface="Arial" pitchFamily="34" charset="0"/>
              </a:rPr>
              <a:t>A </a:t>
            </a:r>
            <a:r>
              <a:rPr lang="en-US" sz="9600" b="1" i="1" u="sng" dirty="0">
                <a:solidFill>
                  <a:srgbClr val="FF0000"/>
                </a:solidFill>
                <a:latin typeface="Arial" pitchFamily="34" charset="0"/>
                <a:cs typeface="Arial" pitchFamily="34" charset="0"/>
              </a:rPr>
              <a:t>HANGFIRE</a:t>
            </a:r>
            <a:r>
              <a:rPr lang="en-US" sz="9600" dirty="0">
                <a:solidFill>
                  <a:srgbClr val="FF0000"/>
                </a:solidFill>
                <a:latin typeface="Arial" pitchFamily="34" charset="0"/>
                <a:cs typeface="Arial" pitchFamily="34" charset="0"/>
              </a:rPr>
              <a:t> is a perceptible delay in the ignition of a cartridge after the primer or case rim has been struck by the firing pin. This delay may last several seconds.</a:t>
            </a:r>
          </a:p>
          <a:p>
            <a:pPr algn="l" fontAlgn="auto">
              <a:lnSpc>
                <a:spcPct val="120000"/>
              </a:lnSpc>
              <a:spcAft>
                <a:spcPts val="0"/>
              </a:spcAft>
              <a:defRPr/>
            </a:pPr>
            <a:r>
              <a:rPr lang="en-US" sz="9600" dirty="0">
                <a:solidFill>
                  <a:schemeClr val="tx1"/>
                </a:solidFill>
                <a:cs typeface="Arial" pitchFamily="34" charset="0"/>
              </a:rPr>
              <a:t>When a cartridge fails to fire immediately, it will not be known if the problem is a misfire or </a:t>
            </a:r>
            <a:r>
              <a:rPr lang="en-US" sz="9600" dirty="0" err="1">
                <a:solidFill>
                  <a:schemeClr val="tx1"/>
                </a:solidFill>
                <a:cs typeface="Arial" pitchFamily="34" charset="0"/>
              </a:rPr>
              <a:t>hangfire</a:t>
            </a:r>
            <a:r>
              <a:rPr lang="en-US" sz="9600" dirty="0">
                <a:solidFill>
                  <a:schemeClr val="tx1"/>
                </a:solidFill>
                <a:cs typeface="Arial" pitchFamily="34" charset="0"/>
              </a:rPr>
              <a:t>.  Because a </a:t>
            </a:r>
            <a:r>
              <a:rPr lang="en-US" sz="9600" dirty="0" err="1">
                <a:solidFill>
                  <a:schemeClr val="tx1"/>
                </a:solidFill>
                <a:cs typeface="Arial" pitchFamily="34" charset="0"/>
              </a:rPr>
              <a:t>hangfire</a:t>
            </a:r>
            <a:r>
              <a:rPr lang="en-US" sz="9600" dirty="0">
                <a:solidFill>
                  <a:schemeClr val="tx1"/>
                </a:solidFill>
                <a:cs typeface="Arial" pitchFamily="34" charset="0"/>
              </a:rPr>
              <a:t> condition can cause the rifle to fire after a substantial delay, the rifle should be kept pointed in a safe direction for at least 30 seconds before the action is opened to remove the cartridge.</a:t>
            </a:r>
          </a:p>
        </p:txBody>
      </p:sp>
      <p:sp>
        <p:nvSpPr>
          <p:cNvPr id="11" name="Title 3"/>
          <p:cNvSpPr txBox="1">
            <a:spLocks/>
          </p:cNvSpPr>
          <p:nvPr/>
        </p:nvSpPr>
        <p:spPr bwMode="auto">
          <a:xfrm>
            <a:off x="1752600" y="0"/>
            <a:ext cx="1043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cap="small" dirty="0" err="1">
                <a:cs typeface="Arial" panose="020B0604020202020204" pitchFamily="34" charset="0"/>
              </a:rPr>
              <a:t>Hangfire</a:t>
            </a:r>
            <a:endParaRPr lang="en-US" sz="2400" cap="small" dirty="0">
              <a:cs typeface="Arial" pitchFamily="34" charset="0"/>
            </a:endParaRPr>
          </a:p>
        </p:txBody>
      </p:sp>
      <p:sp>
        <p:nvSpPr>
          <p:cNvPr id="5" name="Snip and Round Single Corner Rectangle 4"/>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p:cNvSpPr txBox="1"/>
          <p:nvPr/>
        </p:nvSpPr>
        <p:spPr>
          <a:xfrm>
            <a:off x="3866418" y="5002380"/>
            <a:ext cx="5983163" cy="1015663"/>
          </a:xfrm>
          <a:prstGeom prst="rect">
            <a:avLst/>
          </a:prstGeom>
          <a:noFill/>
        </p:spPr>
        <p:txBody>
          <a:bodyPr wrap="square" rtlCol="0">
            <a:spAutoFit/>
          </a:bodyPr>
          <a:lstStyle/>
          <a:p>
            <a:pPr algn="ctr"/>
            <a:r>
              <a:rPr lang="en-US" sz="1800" b="1" i="1" dirty="0">
                <a:solidFill>
                  <a:srgbClr val="FF0000"/>
                </a:solidFill>
                <a:latin typeface="Arial" panose="020B0604020202020204" pitchFamily="34" charset="0"/>
                <a:cs typeface="Arial" panose="020B0604020202020204" pitchFamily="34" charset="0"/>
              </a:rPr>
              <a:t>STOP FIRING IMMEDIATELY!!</a:t>
            </a:r>
          </a:p>
          <a:p>
            <a:pPr algn="ctr"/>
            <a:r>
              <a:rPr lang="en-US" sz="1800" b="1" dirty="0">
                <a:latin typeface="Arial" panose="020B0604020202020204" pitchFamily="34" charset="0"/>
                <a:cs typeface="Arial" panose="020B0604020202020204" pitchFamily="34" charset="0"/>
              </a:rPr>
              <a:t>Safely open the action, after waiting </a:t>
            </a:r>
            <a:r>
              <a:rPr lang="en-US" sz="1800" b="1" dirty="0">
                <a:solidFill>
                  <a:srgbClr val="FF0000"/>
                </a:solidFill>
                <a:latin typeface="Arial" panose="020B0604020202020204" pitchFamily="34" charset="0"/>
                <a:cs typeface="Arial" panose="020B0604020202020204" pitchFamily="34" charset="0"/>
              </a:rPr>
              <a:t>30 seconds </a:t>
            </a:r>
            <a:r>
              <a:rPr lang="en-US" sz="1800" b="1" dirty="0">
                <a:latin typeface="Arial" panose="020B0604020202020204" pitchFamily="34" charset="0"/>
                <a:cs typeface="Arial" panose="020B0604020202020204" pitchFamily="34" charset="0"/>
              </a:rPr>
              <a:t>and check the bore for obstructions</a:t>
            </a:r>
            <a:r>
              <a:rPr lang="en-US" b="1" dirty="0"/>
              <a:t>.</a:t>
            </a:r>
          </a:p>
        </p:txBody>
      </p:sp>
      <p:sp>
        <p:nvSpPr>
          <p:cNvPr id="7" name="TextBox 6"/>
          <p:cNvSpPr txBox="1"/>
          <p:nvPr/>
        </p:nvSpPr>
        <p:spPr>
          <a:xfrm>
            <a:off x="2895599" y="4344510"/>
            <a:ext cx="7924800" cy="461665"/>
          </a:xfrm>
          <a:prstGeom prst="rect">
            <a:avLst/>
          </a:prstGeom>
          <a:noFill/>
        </p:spPr>
        <p:txBody>
          <a:bodyPr wrap="square" rtlCol="0">
            <a:spAutoFit/>
          </a:bodyPr>
          <a:lstStyle/>
          <a:p>
            <a:pPr algn="ctr"/>
            <a:r>
              <a:rPr lang="en-US" b="1" i="1" dirty="0">
                <a:cs typeface="Times New Roman" panose="02020603050405020304" pitchFamily="18" charset="0"/>
              </a:rPr>
              <a:t>What should you do if you encounter this malfunction?</a:t>
            </a:r>
            <a:endParaRPr lang="en-US" sz="3200" b="1" dirty="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09800" y="42778"/>
            <a:ext cx="7848600" cy="1186033"/>
          </a:xfrm>
        </p:spPr>
        <p:txBody>
          <a:bodyPr/>
          <a:lstStyle/>
          <a:p>
            <a:r>
              <a:rPr lang="en-US" altLang="en-US" sz="3600" b="1" dirty="0">
                <a:cs typeface="Arial" panose="020B0604020202020204" pitchFamily="34" charset="0"/>
              </a:rPr>
              <a:t>Administrative Items</a:t>
            </a:r>
            <a:endParaRPr lang="en-US" altLang="en-US" sz="3600" dirty="0"/>
          </a:p>
        </p:txBody>
      </p:sp>
      <p:sp>
        <p:nvSpPr>
          <p:cNvPr id="38915" name="Content Placeholder 2"/>
          <p:cNvSpPr>
            <a:spLocks noGrp="1"/>
          </p:cNvSpPr>
          <p:nvPr>
            <p:ph idx="1"/>
          </p:nvPr>
        </p:nvSpPr>
        <p:spPr>
          <a:xfrm>
            <a:off x="3124200" y="1228811"/>
            <a:ext cx="7239000" cy="3886200"/>
          </a:xfrm>
        </p:spPr>
        <p:txBody>
          <a:bodyPr/>
          <a:lstStyle/>
          <a:p>
            <a:pPr marL="0" indent="0">
              <a:spcBef>
                <a:spcPct val="0"/>
              </a:spcBef>
              <a:buFont typeface="Arial" panose="020B0604020202020204" pitchFamily="34" charset="0"/>
              <a:buNone/>
            </a:pPr>
            <a:r>
              <a:rPr lang="en-US" altLang="en-US" sz="3200" i="0" dirty="0">
                <a:cs typeface="Arial" panose="020B0604020202020204" pitchFamily="34" charset="0"/>
              </a:rPr>
              <a:t> </a:t>
            </a:r>
            <a:r>
              <a:rPr lang="en-US" altLang="en-US" sz="3600" b="1" i="0" dirty="0">
                <a:cs typeface="Arial" panose="020B0604020202020204" pitchFamily="34" charset="0"/>
              </a:rPr>
              <a:t>Policy Regarding:</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Ammunition In The Classroom</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Security Of Firearms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Restrooms And Drinking Fountains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Telephones And Emergency Exits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Refreshments &amp; Snacks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Smoking Policy </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Breaks And Lunch</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Air Conditioning And Heating Adjustments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Cell Phones And Pagers</a:t>
            </a:r>
          </a:p>
        </p:txBody>
      </p:sp>
      <p:sp>
        <p:nvSpPr>
          <p:cNvPr id="38917" name="TextBox 4"/>
          <p:cNvSpPr txBox="1">
            <a:spLocks noChangeArrowheads="1"/>
          </p:cNvSpPr>
          <p:nvPr/>
        </p:nvSpPr>
        <p:spPr bwMode="auto">
          <a:xfrm>
            <a:off x="3505200" y="5562600"/>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i="1" dirty="0">
                <a:solidFill>
                  <a:srgbClr val="FF0000"/>
                </a:solidFill>
              </a:rPr>
              <a:t>NO LIVE AMMUNITION IN THE CLASSROOM!</a:t>
            </a:r>
            <a:endParaRPr lang="en-US" altLang="en-US" dirty="0"/>
          </a:p>
        </p:txBody>
      </p:sp>
      <p:sp>
        <p:nvSpPr>
          <p:cNvPr id="6" name="Snip and Round Single Corner Rectangle 5"/>
          <p:cNvSpPr/>
          <p:nvPr/>
        </p:nvSpPr>
        <p:spPr>
          <a:xfrm>
            <a:off x="304800" y="1670052"/>
            <a:ext cx="11430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172200" y="1130427"/>
            <a:ext cx="5410200" cy="2069973"/>
          </a:xfrm>
        </p:spPr>
        <p:txBody>
          <a:bodyPr rtlCol="0">
            <a:normAutofit fontScale="92500"/>
          </a:bodyPr>
          <a:lstStyle/>
          <a:p>
            <a:pPr algn="l" fontAlgn="auto">
              <a:lnSpc>
                <a:spcPct val="120000"/>
              </a:lnSpc>
              <a:spcAft>
                <a:spcPts val="0"/>
              </a:spcAft>
              <a:defRPr/>
            </a:pPr>
            <a:r>
              <a:rPr lang="en-US" sz="2400" b="1" dirty="0">
                <a:solidFill>
                  <a:schemeClr val="tx1"/>
                </a:solidFill>
                <a:latin typeface="Arial" pitchFamily="34" charset="0"/>
                <a:cs typeface="Arial" pitchFamily="34" charset="0"/>
              </a:rPr>
              <a:t>A</a:t>
            </a:r>
            <a:r>
              <a:rPr lang="en-US" sz="2400" b="1" dirty="0">
                <a:solidFill>
                  <a:srgbClr val="FF0000"/>
                </a:solidFill>
                <a:latin typeface="Arial" pitchFamily="34" charset="0"/>
                <a:cs typeface="Arial" pitchFamily="34" charset="0"/>
              </a:rPr>
              <a:t> </a:t>
            </a:r>
            <a:r>
              <a:rPr lang="en-US" sz="2400" b="1" u="sng" dirty="0">
                <a:solidFill>
                  <a:srgbClr val="FF0000"/>
                </a:solidFill>
                <a:latin typeface="Arial" pitchFamily="34" charset="0"/>
                <a:cs typeface="Arial" pitchFamily="34" charset="0"/>
              </a:rPr>
              <a:t>S</a:t>
            </a:r>
            <a:r>
              <a:rPr lang="en-US" sz="2400" b="1" i="1" u="sng" dirty="0">
                <a:solidFill>
                  <a:srgbClr val="FF0000"/>
                </a:solidFill>
                <a:latin typeface="Arial" pitchFamily="34" charset="0"/>
                <a:cs typeface="Arial" pitchFamily="34" charset="0"/>
              </a:rPr>
              <a:t>quib Load </a:t>
            </a:r>
            <a:r>
              <a:rPr lang="en-US" sz="2400" b="1" dirty="0">
                <a:solidFill>
                  <a:srgbClr val="FF0000"/>
                </a:solidFill>
                <a:latin typeface="Arial" pitchFamily="34" charset="0"/>
                <a:cs typeface="Arial" pitchFamily="34" charset="0"/>
              </a:rPr>
              <a:t>is a cartridge developing less than normal pressure or velocity upon ignition.  A squib load can cause a bullet to fail to exit the muzzle and lodge in the bore</a:t>
            </a:r>
            <a:r>
              <a:rPr lang="en-US" sz="1800" b="1" dirty="0">
                <a:solidFill>
                  <a:srgbClr val="FF0000"/>
                </a:solidFill>
                <a:latin typeface="Arial" pitchFamily="34" charset="0"/>
                <a:cs typeface="Arial" pitchFamily="34" charset="0"/>
              </a:rPr>
              <a:t>.</a:t>
            </a:r>
          </a:p>
        </p:txBody>
      </p:sp>
      <p:sp>
        <p:nvSpPr>
          <p:cNvPr id="11" name="Title 3"/>
          <p:cNvSpPr txBox="1">
            <a:spLocks/>
          </p:cNvSpPr>
          <p:nvPr/>
        </p:nvSpPr>
        <p:spPr bwMode="auto">
          <a:xfrm>
            <a:off x="1752600" y="0"/>
            <a:ext cx="1043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cap="small" dirty="0">
                <a:latin typeface="Arial" panose="020B0604020202020204" pitchFamily="34" charset="0"/>
                <a:cs typeface="Arial" panose="020B0604020202020204" pitchFamily="34" charset="0"/>
              </a:rPr>
              <a:t>Squib Load</a:t>
            </a:r>
            <a:endParaRPr lang="en-US" sz="3600" cap="small" dirty="0">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1908175" y="838200"/>
            <a:ext cx="4716463" cy="2084388"/>
          </a:xfrm>
          <a:prstGeom prst="rect">
            <a:avLst/>
          </a:prstGeom>
          <a:effectLst>
            <a:outerShdw blurRad="50800" dist="38100" dir="2700000" algn="tl" rotWithShape="0">
              <a:prstClr val="black">
                <a:alpha val="40000"/>
              </a:prstClr>
            </a:outerShdw>
          </a:effectLst>
        </p:spPr>
      </p:pic>
      <p:sp>
        <p:nvSpPr>
          <p:cNvPr id="5" name="TextBox 4"/>
          <p:cNvSpPr txBox="1">
            <a:spLocks noChangeArrowheads="1"/>
          </p:cNvSpPr>
          <p:nvPr/>
        </p:nvSpPr>
        <p:spPr bwMode="auto">
          <a:xfrm>
            <a:off x="1978724" y="3014008"/>
            <a:ext cx="46672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lnSpc>
                <a:spcPct val="120000"/>
              </a:lnSpc>
            </a:pPr>
            <a:r>
              <a:rPr lang="en-US" altLang="en-US" sz="2800" i="1" u="sng" dirty="0">
                <a:solidFill>
                  <a:srgbClr val="FF0000"/>
                </a:solidFill>
                <a:latin typeface="+mn-lt"/>
              </a:rPr>
              <a:t>SIGNS OF A SQUIB LOAD</a:t>
            </a:r>
            <a:r>
              <a:rPr lang="en-US" altLang="en-US" sz="2800" dirty="0">
                <a:solidFill>
                  <a:srgbClr val="FF0000"/>
                </a:solidFill>
                <a:latin typeface="+mn-lt"/>
              </a:rPr>
              <a:t>:</a:t>
            </a:r>
          </a:p>
          <a:p>
            <a:pPr lvl="1" eaLnBrk="1" hangingPunct="1">
              <a:lnSpc>
                <a:spcPct val="120000"/>
              </a:lnSpc>
              <a:buFont typeface="Arial" panose="020B0604020202020204" pitchFamily="34" charset="0"/>
              <a:buChar char="•"/>
            </a:pPr>
            <a:r>
              <a:rPr lang="en-US" altLang="en-US" dirty="0">
                <a:solidFill>
                  <a:srgbClr val="FF0000"/>
                </a:solidFill>
                <a:latin typeface="+mn-lt"/>
              </a:rPr>
              <a:t> REDUCED NOISE</a:t>
            </a:r>
          </a:p>
          <a:p>
            <a:pPr lvl="1" eaLnBrk="1" hangingPunct="1">
              <a:lnSpc>
                <a:spcPct val="120000"/>
              </a:lnSpc>
              <a:buFont typeface="Arial" panose="020B0604020202020204" pitchFamily="34" charset="0"/>
              <a:buChar char="•"/>
            </a:pPr>
            <a:r>
              <a:rPr lang="en-US" altLang="en-US" dirty="0">
                <a:solidFill>
                  <a:srgbClr val="FF0000"/>
                </a:solidFill>
                <a:latin typeface="+mn-lt"/>
              </a:rPr>
              <a:t> REDUCED MUZZLE FLASH</a:t>
            </a:r>
          </a:p>
          <a:p>
            <a:pPr lvl="1" eaLnBrk="1" hangingPunct="1">
              <a:lnSpc>
                <a:spcPct val="120000"/>
              </a:lnSpc>
              <a:buFont typeface="Arial" panose="020B0604020202020204" pitchFamily="34" charset="0"/>
              <a:buChar char="•"/>
            </a:pPr>
            <a:r>
              <a:rPr lang="en-US" altLang="en-US" dirty="0">
                <a:solidFill>
                  <a:srgbClr val="FF0000"/>
                </a:solidFill>
                <a:latin typeface="+mn-lt"/>
              </a:rPr>
              <a:t> REDUCED RECOIL</a:t>
            </a:r>
            <a:endParaRPr lang="en-US" altLang="en-US" sz="2000" dirty="0">
              <a:solidFill>
                <a:srgbClr val="FF0000"/>
              </a:solidFill>
            </a:endParaRPr>
          </a:p>
        </p:txBody>
      </p:sp>
      <p:sp>
        <p:nvSpPr>
          <p:cNvPr id="12" name="TextBox 11"/>
          <p:cNvSpPr txBox="1">
            <a:spLocks noChangeArrowheads="1"/>
          </p:cNvSpPr>
          <p:nvPr/>
        </p:nvSpPr>
        <p:spPr bwMode="auto">
          <a:xfrm>
            <a:off x="4143661" y="4923854"/>
            <a:ext cx="5981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i="1" dirty="0">
                <a:solidFill>
                  <a:srgbClr val="FF0000"/>
                </a:solidFill>
              </a:rPr>
              <a:t>STOP FIRING IMMEDIATELY!!</a:t>
            </a:r>
          </a:p>
          <a:p>
            <a:pPr algn="ctr" eaLnBrk="1" hangingPunct="1"/>
            <a:r>
              <a:rPr lang="en-US" altLang="en-US" dirty="0"/>
              <a:t>Safely open the action, after waiting </a:t>
            </a:r>
            <a:r>
              <a:rPr lang="en-US" altLang="en-US" dirty="0">
                <a:solidFill>
                  <a:srgbClr val="FF0000"/>
                </a:solidFill>
              </a:rPr>
              <a:t>30 seconds </a:t>
            </a:r>
            <a:r>
              <a:rPr lang="en-US" altLang="en-US" dirty="0"/>
              <a:t>and check the bore for obstructions.</a:t>
            </a:r>
          </a:p>
        </p:txBody>
      </p:sp>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7134511" y="3448413"/>
            <a:ext cx="3886200" cy="830997"/>
          </a:xfrm>
          <a:prstGeom prst="rect">
            <a:avLst/>
          </a:prstGeom>
          <a:noFill/>
        </p:spPr>
        <p:txBody>
          <a:bodyPr wrap="square" rtlCol="0">
            <a:spAutoFit/>
          </a:bodyPr>
          <a:lstStyle/>
          <a:p>
            <a:pPr algn="ctr"/>
            <a:r>
              <a:rPr lang="en-US" b="1" i="1" dirty="0">
                <a:cs typeface="Times New Roman" panose="02020603050405020304" pitchFamily="18" charset="0"/>
              </a:rPr>
              <a:t>What should you do if you encounter this malfunction?</a:t>
            </a:r>
            <a:endParaRPr lang="en-US" sz="3200" b="1" dirty="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1775342" y="0"/>
            <a:ext cx="10416658" cy="1143000"/>
          </a:xfrm>
        </p:spPr>
        <p:txBody>
          <a:bodyPr/>
          <a:lstStyle/>
          <a:p>
            <a:r>
              <a:rPr lang="en-US" altLang="en-US" sz="3600" b="1" dirty="0">
                <a:latin typeface="Arial" panose="020B0604020202020204" pitchFamily="34" charset="0"/>
                <a:cs typeface="Arial" panose="020B0604020202020204" pitchFamily="34" charset="0"/>
              </a:rPr>
              <a:t>Dominant Eye</a:t>
            </a:r>
            <a:endParaRPr lang="en-US" altLang="en-US" sz="7200" dirty="0"/>
          </a:p>
        </p:txBody>
      </p:sp>
      <p:sp>
        <p:nvSpPr>
          <p:cNvPr id="114691" name="Subtitle 1"/>
          <p:cNvSpPr>
            <a:spLocks noGrp="1"/>
          </p:cNvSpPr>
          <p:nvPr>
            <p:ph idx="1"/>
          </p:nvPr>
        </p:nvSpPr>
        <p:spPr>
          <a:xfrm>
            <a:off x="2602171" y="1143714"/>
            <a:ext cx="8763000" cy="1143000"/>
          </a:xfrm>
        </p:spPr>
        <p:txBody>
          <a:bodyPr/>
          <a:lstStyle/>
          <a:p>
            <a:pPr marL="0" indent="0" algn="ctr">
              <a:buFont typeface="Arial" panose="020B0604020202020204" pitchFamily="34" charset="0"/>
              <a:buNone/>
            </a:pPr>
            <a:r>
              <a:rPr lang="en-US" altLang="en-US" sz="2800" dirty="0">
                <a:solidFill>
                  <a:srgbClr val="FF0000"/>
                </a:solidFill>
                <a:cs typeface="Arial" panose="020B0604020202020204" pitchFamily="34" charset="0"/>
              </a:rPr>
              <a:t>Dominant Eye Exercise </a:t>
            </a:r>
            <a:r>
              <a:rPr lang="en-US" altLang="en-US" sz="2800" dirty="0">
                <a:cs typeface="Arial" panose="020B0604020202020204" pitchFamily="34" charset="0"/>
              </a:rPr>
              <a:t>as described in your </a:t>
            </a:r>
            <a:r>
              <a:rPr lang="en-US" altLang="en-US" sz="2800" i="1" dirty="0">
                <a:cs typeface="Arial" panose="020B0604020202020204" pitchFamily="34" charset="0"/>
              </a:rPr>
              <a:t>Basics of Rifle Shooting </a:t>
            </a:r>
            <a:r>
              <a:rPr lang="en-US" altLang="en-US" sz="2800" dirty="0">
                <a:cs typeface="Arial" panose="020B0604020202020204" pitchFamily="34" charset="0"/>
              </a:rPr>
              <a:t>handbook</a:t>
            </a:r>
          </a:p>
        </p:txBody>
      </p:sp>
      <p:pic>
        <p:nvPicPr>
          <p:cNvPr id="2253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766276" y="1910276"/>
            <a:ext cx="2739924" cy="410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361994" y="2396204"/>
            <a:ext cx="2717517" cy="36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457082" y="2177795"/>
            <a:ext cx="2881312" cy="38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Position</a:t>
            </a:r>
          </a:p>
        </p:txBody>
      </p:sp>
      <p:sp>
        <p:nvSpPr>
          <p:cNvPr id="116739" name="Subtitle 1"/>
          <p:cNvSpPr>
            <a:spLocks noGrp="1"/>
          </p:cNvSpPr>
          <p:nvPr>
            <p:ph idx="1"/>
          </p:nvPr>
        </p:nvSpPr>
        <p:spPr>
          <a:xfrm>
            <a:off x="2514600" y="990600"/>
            <a:ext cx="8610600" cy="5045075"/>
          </a:xfrm>
        </p:spPr>
        <p:txBody>
          <a:bodyPr anchor="ctr"/>
          <a:lstStyle/>
          <a:p>
            <a:pPr marL="0" indent="0">
              <a:buFont typeface="Arial" panose="020B0604020202020204" pitchFamily="34" charset="0"/>
              <a:buNone/>
            </a:pPr>
            <a:r>
              <a:rPr lang="en-US" altLang="en-US" sz="3600" dirty="0">
                <a:cs typeface="Arial" panose="020B0604020202020204" pitchFamily="34" charset="0"/>
              </a:rPr>
              <a:t>A </a:t>
            </a:r>
            <a:r>
              <a:rPr lang="en-US" altLang="en-US" sz="3600" b="1" dirty="0">
                <a:cs typeface="Arial" panose="020B0604020202020204" pitchFamily="34" charset="0"/>
              </a:rPr>
              <a:t>Position</a:t>
            </a:r>
            <a:r>
              <a:rPr lang="en-US" altLang="en-US" sz="3600" dirty="0">
                <a:cs typeface="Arial" panose="020B0604020202020204" pitchFamily="34" charset="0"/>
              </a:rPr>
              <a:t> is the platform from which all the shooting fundamentals are executed.</a:t>
            </a:r>
          </a:p>
          <a:p>
            <a:pPr marL="0" indent="0">
              <a:buFont typeface="Arial" panose="020B0604020202020204" pitchFamily="34" charset="0"/>
              <a:buNone/>
            </a:pPr>
            <a:endParaRPr lang="en-US" altLang="en-US" sz="3600" dirty="0">
              <a:cs typeface="Arial" panose="020B0604020202020204" pitchFamily="34" charset="0"/>
            </a:endParaRPr>
          </a:p>
          <a:p>
            <a:pPr marL="0" indent="0">
              <a:buFont typeface="Arial" panose="020B0604020202020204" pitchFamily="34" charset="0"/>
              <a:buNone/>
            </a:pPr>
            <a:r>
              <a:rPr lang="en-US" altLang="en-US" sz="3600" dirty="0">
                <a:cs typeface="Arial" panose="020B0604020202020204" pitchFamily="34" charset="0"/>
              </a:rPr>
              <a:t>A </a:t>
            </a:r>
            <a:r>
              <a:rPr lang="en-US" altLang="en-US" sz="3600" b="1" dirty="0">
                <a:cs typeface="Arial" panose="020B0604020202020204" pitchFamily="34" charset="0"/>
              </a:rPr>
              <a:t>Position</a:t>
            </a:r>
            <a:r>
              <a:rPr lang="en-US" altLang="en-US" sz="3600" dirty="0">
                <a:cs typeface="Arial" panose="020B0604020202020204" pitchFamily="34" charset="0"/>
              </a:rPr>
              <a:t> should be </a:t>
            </a:r>
            <a:r>
              <a:rPr lang="en-US" altLang="en-US" sz="3600" i="1" dirty="0">
                <a:cs typeface="Arial" panose="020B0604020202020204" pitchFamily="34" charset="0"/>
              </a:rPr>
              <a:t>comfortable, balanced, relaxed </a:t>
            </a:r>
            <a:r>
              <a:rPr lang="en-US" altLang="en-US" sz="3600" dirty="0">
                <a:cs typeface="Arial" panose="020B0604020202020204" pitchFamily="34" charset="0"/>
              </a:rPr>
              <a:t>and </a:t>
            </a:r>
            <a:r>
              <a:rPr lang="en-US" altLang="en-US" sz="3600" i="1" dirty="0">
                <a:cs typeface="Arial" panose="020B0604020202020204" pitchFamily="34" charset="0"/>
              </a:rPr>
              <a:t>properly aligned with the target. Hence… </a:t>
            </a:r>
            <a:r>
              <a:rPr lang="en-US" altLang="en-US" sz="3600" i="1" dirty="0">
                <a:solidFill>
                  <a:srgbClr val="FF0000"/>
                </a:solidFill>
                <a:cs typeface="Arial" panose="020B0604020202020204" pitchFamily="34" charset="0"/>
              </a:rPr>
              <a:t>NATURAL</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2"/>
          <p:cNvSpPr>
            <a:spLocks noGrp="1"/>
          </p:cNvSpPr>
          <p:nvPr>
            <p:ph type="title"/>
          </p:nvPr>
        </p:nvSpPr>
        <p:spPr>
          <a:xfrm>
            <a:off x="1752600" y="0"/>
            <a:ext cx="10439400" cy="1122363"/>
          </a:xfrm>
        </p:spPr>
        <p:txBody>
          <a:bodyPr/>
          <a:lstStyle/>
          <a:p>
            <a:r>
              <a:rPr lang="en-US" altLang="en-US" sz="3600" b="1" dirty="0">
                <a:cs typeface="Arial" panose="020B0604020202020204" pitchFamily="34" charset="0"/>
              </a:rPr>
              <a:t>Benchrest Position</a:t>
            </a:r>
            <a:endParaRPr lang="en-US" altLang="en-US" sz="3600" b="1" dirty="0"/>
          </a:p>
        </p:txBody>
      </p:sp>
      <p:sp>
        <p:nvSpPr>
          <p:cNvPr id="118787" name="Subtitle 1"/>
          <p:cNvSpPr>
            <a:spLocks noGrp="1"/>
          </p:cNvSpPr>
          <p:nvPr>
            <p:ph idx="1"/>
          </p:nvPr>
        </p:nvSpPr>
        <p:spPr>
          <a:xfrm>
            <a:off x="2019300" y="1085763"/>
            <a:ext cx="9906000" cy="706437"/>
          </a:xfrm>
        </p:spPr>
        <p:txBody>
          <a:bodyPr/>
          <a:lstStyle/>
          <a:p>
            <a:pPr marL="0" indent="0" algn="ctr">
              <a:buFont typeface="Arial" panose="020B0604020202020204" pitchFamily="34" charset="0"/>
              <a:buNone/>
            </a:pPr>
            <a:r>
              <a:rPr lang="en-US" altLang="en-US" sz="2800" dirty="0">
                <a:cs typeface="Arial" panose="020B0604020202020204" pitchFamily="34" charset="0"/>
              </a:rPr>
              <a:t>The </a:t>
            </a:r>
            <a:r>
              <a:rPr lang="en-US" altLang="en-US" sz="2800" b="1" dirty="0">
                <a:cs typeface="Arial" panose="020B0604020202020204" pitchFamily="34" charset="0"/>
              </a:rPr>
              <a:t>Benchrest Position </a:t>
            </a:r>
            <a:r>
              <a:rPr lang="en-US" altLang="en-US" sz="2800" dirty="0">
                <a:cs typeface="Arial" panose="020B0604020202020204" pitchFamily="34" charset="0"/>
              </a:rPr>
              <a:t>is the initial position taught in this course. </a:t>
            </a:r>
            <a:r>
              <a:rPr lang="en-US" altLang="en-US" sz="2800" dirty="0">
                <a:solidFill>
                  <a:srgbClr val="FF0000"/>
                </a:solidFill>
                <a:cs typeface="Arial" panose="020B0604020202020204" pitchFamily="34" charset="0"/>
              </a:rPr>
              <a:t>It is the BEST position for Zeroing a Rifle</a:t>
            </a:r>
          </a:p>
        </p:txBody>
      </p:sp>
      <p:pic>
        <p:nvPicPr>
          <p:cNvPr id="1187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0275" y="2172277"/>
            <a:ext cx="2987675" cy="34607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9" descr="C:\Users\jhoward\Desktop\Rifle2014\Col1620_ET-95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140527"/>
            <a:ext cx="2398713" cy="34607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Standing Shooting Positions</a:t>
            </a:r>
            <a:endParaRPr lang="en-US" altLang="en-US" sz="7200" dirty="0"/>
          </a:p>
        </p:txBody>
      </p:sp>
      <p:sp>
        <p:nvSpPr>
          <p:cNvPr id="120835" name="Subtitle 1"/>
          <p:cNvSpPr>
            <a:spLocks noGrp="1"/>
          </p:cNvSpPr>
          <p:nvPr>
            <p:ph idx="1"/>
          </p:nvPr>
        </p:nvSpPr>
        <p:spPr>
          <a:xfrm>
            <a:off x="2365374" y="1228725"/>
            <a:ext cx="2892425" cy="4267200"/>
          </a:xfrm>
        </p:spPr>
        <p:txBody>
          <a:bodyPr anchor="ctr"/>
          <a:lstStyle/>
          <a:p>
            <a:pPr marL="0" indent="0">
              <a:buFont typeface="Arial" panose="020B0604020202020204" pitchFamily="34" charset="0"/>
              <a:buNone/>
            </a:pPr>
            <a:r>
              <a:rPr lang="en-US" altLang="en-US" sz="3000" dirty="0">
                <a:cs typeface="Arial" panose="020B0604020202020204" pitchFamily="34" charset="0"/>
              </a:rPr>
              <a:t> The </a:t>
            </a:r>
            <a:r>
              <a:rPr lang="en-US" altLang="en-US" sz="3000" b="1" dirty="0">
                <a:solidFill>
                  <a:srgbClr val="FF0000"/>
                </a:solidFill>
                <a:cs typeface="Arial" panose="020B0604020202020204" pitchFamily="34" charset="0"/>
              </a:rPr>
              <a:t>Free Arm </a:t>
            </a:r>
            <a:r>
              <a:rPr lang="en-US" altLang="en-US" sz="3000" b="1" dirty="0">
                <a:cs typeface="Arial" panose="020B0604020202020204" pitchFamily="34" charset="0"/>
              </a:rPr>
              <a:t>Position </a:t>
            </a:r>
            <a:r>
              <a:rPr lang="en-US" altLang="en-US" sz="3000" dirty="0">
                <a:cs typeface="Arial" panose="020B0604020202020204" pitchFamily="34" charset="0"/>
              </a:rPr>
              <a:t>is first of two standing positions taught in this course.</a:t>
            </a:r>
            <a:endParaRPr lang="en-US" altLang="en-US" sz="3000" b="1" dirty="0">
              <a:cs typeface="Arial" panose="020B0604020202020204" pitchFamily="34" charset="0"/>
            </a:endParaRPr>
          </a:p>
        </p:txBody>
      </p:sp>
      <p:pic>
        <p:nvPicPr>
          <p:cNvPr id="1208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9750" y="1066800"/>
            <a:ext cx="2212975" cy="459581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6413" y="1062038"/>
            <a:ext cx="1617662" cy="46005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Standing Shooting Positions</a:t>
            </a:r>
            <a:endParaRPr lang="en-US" altLang="en-US" sz="7200" dirty="0"/>
          </a:p>
        </p:txBody>
      </p:sp>
      <p:sp>
        <p:nvSpPr>
          <p:cNvPr id="122884" name="Content Placeholder 2"/>
          <p:cNvSpPr>
            <a:spLocks noGrp="1"/>
          </p:cNvSpPr>
          <p:nvPr>
            <p:ph idx="1"/>
          </p:nvPr>
        </p:nvSpPr>
        <p:spPr>
          <a:xfrm>
            <a:off x="1981200" y="1235075"/>
            <a:ext cx="4114800" cy="5089525"/>
          </a:xfrm>
        </p:spPr>
        <p:txBody>
          <a:bodyPr anchor="ctr"/>
          <a:lstStyle/>
          <a:p>
            <a:pPr marL="0" indent="0">
              <a:buFont typeface="Arial" panose="020B0604020202020204" pitchFamily="34" charset="0"/>
              <a:buNone/>
            </a:pPr>
            <a:r>
              <a:rPr lang="en-US" altLang="en-US" dirty="0"/>
              <a:t>The </a:t>
            </a:r>
            <a:r>
              <a:rPr lang="en-US" altLang="en-US" b="1" dirty="0">
                <a:solidFill>
                  <a:srgbClr val="FF0000"/>
                </a:solidFill>
              </a:rPr>
              <a:t>Arm Rest </a:t>
            </a:r>
            <a:r>
              <a:rPr lang="en-US" altLang="en-US" b="1" dirty="0"/>
              <a:t>Position </a:t>
            </a:r>
            <a:r>
              <a:rPr lang="en-US" altLang="en-US" dirty="0"/>
              <a:t>is the second of two standing positions taught in this course.</a:t>
            </a:r>
          </a:p>
          <a:p>
            <a:pPr marL="0" indent="0">
              <a:buFont typeface="Arial" panose="020B0604020202020204" pitchFamily="34" charset="0"/>
              <a:buNone/>
            </a:pPr>
            <a:endParaRPr lang="en-US" altLang="en-US" dirty="0"/>
          </a:p>
        </p:txBody>
      </p:sp>
      <p:pic>
        <p:nvPicPr>
          <p:cNvPr id="122885" name="Picture 7" descr="C:\Users\jhoward\Desktop\Rifle2014\Col1620_ET-85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28800"/>
            <a:ext cx="4076700" cy="3352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itle 3"/>
          <p:cNvSpPr>
            <a:spLocks noGrp="1"/>
          </p:cNvSpPr>
          <p:nvPr>
            <p:ph type="title"/>
          </p:nvPr>
        </p:nvSpPr>
        <p:spPr>
          <a:xfrm>
            <a:off x="1752600" y="20638"/>
            <a:ext cx="10439400" cy="1122362"/>
          </a:xfrm>
        </p:spPr>
        <p:txBody>
          <a:bodyPr/>
          <a:lstStyle/>
          <a:p>
            <a:r>
              <a:rPr lang="en-US" altLang="en-US" b="1" dirty="0">
                <a:cs typeface="Arial" panose="020B0604020202020204" pitchFamily="34" charset="0"/>
              </a:rPr>
              <a:t>Fundamentals of Rifle Shooting</a:t>
            </a:r>
            <a:endParaRPr lang="en-US" altLang="en-US" dirty="0"/>
          </a:p>
        </p:txBody>
      </p:sp>
      <p:sp>
        <p:nvSpPr>
          <p:cNvPr id="43012" name="Content Placeholder 4"/>
          <p:cNvSpPr>
            <a:spLocks noGrp="1"/>
          </p:cNvSpPr>
          <p:nvPr>
            <p:ph sz="half" idx="1"/>
          </p:nvPr>
        </p:nvSpPr>
        <p:spPr>
          <a:xfrm>
            <a:off x="2851150" y="1450784"/>
            <a:ext cx="8242300" cy="533400"/>
          </a:xfrm>
        </p:spPr>
        <p:txBody>
          <a:bodyPr rtlCol="0">
            <a:normAutofit lnSpcReduction="10000"/>
          </a:bodyPr>
          <a:lstStyle/>
          <a:p>
            <a:pPr algn="ctr" fontAlgn="auto">
              <a:spcAft>
                <a:spcPts val="0"/>
              </a:spcAft>
              <a:defRPr/>
            </a:pPr>
            <a:r>
              <a:rPr lang="en-US" altLang="en-US" sz="3300" dirty="0">
                <a:solidFill>
                  <a:srgbClr val="FF0000"/>
                </a:solidFill>
                <a:cs typeface="Arial" panose="020B0604020202020204" pitchFamily="34" charset="0"/>
              </a:rPr>
              <a:t>The five fundamentals of rifle shooting are:</a:t>
            </a:r>
          </a:p>
        </p:txBody>
      </p:sp>
      <p:sp>
        <p:nvSpPr>
          <p:cNvPr id="6" name="Content Placeholder 5"/>
          <p:cNvSpPr>
            <a:spLocks noGrp="1"/>
          </p:cNvSpPr>
          <p:nvPr>
            <p:ph sz="half" idx="10"/>
          </p:nvPr>
        </p:nvSpPr>
        <p:spPr>
          <a:xfrm>
            <a:off x="3054350" y="2359025"/>
            <a:ext cx="4114800" cy="1981200"/>
          </a:xfrm>
        </p:spPr>
        <p:txBody>
          <a:bodyPr rtlCol="0">
            <a:normAutofit lnSpcReduction="10000"/>
          </a:bodyPr>
          <a:lstStyle/>
          <a:p>
            <a:pPr marL="457200" lvl="3" indent="-342900" fontAlgn="auto">
              <a:spcAft>
                <a:spcPts val="0"/>
              </a:spcAft>
              <a:buFont typeface="Times New Roman" panose="02020603050405020304" pitchFamily="18" charset="0"/>
              <a:buAutoNum type="arabicPeriod"/>
              <a:defRPr/>
            </a:pPr>
            <a:r>
              <a:rPr lang="en-US" altLang="en-US" sz="3200" dirty="0">
                <a:solidFill>
                  <a:srgbClr val="FF0000"/>
                </a:solidFill>
                <a:cs typeface="Arial" panose="020B0604020202020204" pitchFamily="34" charset="0"/>
              </a:rPr>
              <a:t> Aiming</a:t>
            </a:r>
          </a:p>
          <a:p>
            <a:pPr marL="457200" lvl="4" indent="350838" fontAlgn="auto">
              <a:spcAft>
                <a:spcPts val="0"/>
              </a:spcAft>
              <a:buFont typeface="Times New Roman" panose="02020603050405020304" pitchFamily="18" charset="0"/>
              <a:buAutoNum type="alphaLcPeriod"/>
              <a:defRPr/>
            </a:pPr>
            <a:r>
              <a:rPr lang="en-US" altLang="en-US" sz="3200" dirty="0">
                <a:solidFill>
                  <a:srgbClr val="FF0000"/>
                </a:solidFill>
                <a:cs typeface="Arial" panose="020B0604020202020204" pitchFamily="34" charset="0"/>
              </a:rPr>
              <a:t>Sight Alignment</a:t>
            </a:r>
          </a:p>
          <a:p>
            <a:pPr marL="457200" lvl="4" indent="350838" fontAlgn="auto">
              <a:spcAft>
                <a:spcPts val="0"/>
              </a:spcAft>
              <a:buFont typeface="Times New Roman" panose="02020603050405020304" pitchFamily="18" charset="0"/>
              <a:buAutoNum type="alphaLcPeriod"/>
              <a:defRPr/>
            </a:pPr>
            <a:r>
              <a:rPr lang="en-US" altLang="en-US" sz="3200" dirty="0">
                <a:solidFill>
                  <a:srgbClr val="FF0000"/>
                </a:solidFill>
                <a:cs typeface="Arial" panose="020B0604020202020204" pitchFamily="34" charset="0"/>
              </a:rPr>
              <a:t>Sight Picture</a:t>
            </a:r>
          </a:p>
          <a:p>
            <a:pPr marL="457200" lvl="3" indent="-342900" fontAlgn="auto">
              <a:spcAft>
                <a:spcPts val="0"/>
              </a:spcAft>
              <a:buFont typeface="Times New Roman" panose="02020603050405020304" pitchFamily="18" charset="0"/>
              <a:buAutoNum type="arabicPeriod"/>
              <a:defRPr/>
            </a:pPr>
            <a:r>
              <a:rPr lang="en-US" altLang="en-US" sz="3200" dirty="0">
                <a:solidFill>
                  <a:srgbClr val="FF0000"/>
                </a:solidFill>
                <a:cs typeface="Arial" panose="020B0604020202020204" pitchFamily="34" charset="0"/>
              </a:rPr>
              <a:t>  Hold Control</a:t>
            </a:r>
            <a:endParaRPr lang="en-US" altLang="en-US" sz="2000" dirty="0">
              <a:solidFill>
                <a:srgbClr val="FF0000"/>
              </a:solidFill>
            </a:endParaRPr>
          </a:p>
        </p:txBody>
      </p:sp>
      <p:sp>
        <p:nvSpPr>
          <p:cNvPr id="7" name="Content Placeholder 6"/>
          <p:cNvSpPr>
            <a:spLocks noGrp="1"/>
          </p:cNvSpPr>
          <p:nvPr>
            <p:ph sz="half" idx="11"/>
          </p:nvPr>
        </p:nvSpPr>
        <p:spPr>
          <a:xfrm>
            <a:off x="7620000" y="2359025"/>
            <a:ext cx="3810000" cy="1984375"/>
          </a:xfrm>
        </p:spPr>
        <p:txBody>
          <a:bodyPr/>
          <a:lstStyle/>
          <a:p>
            <a:pPr marL="514350" lvl="3" indent="-514350">
              <a:buFont typeface="Times New Roman" panose="02020603050405020304" pitchFamily="18" charset="0"/>
              <a:buAutoNum type="arabicPeriod" startAt="3"/>
            </a:pPr>
            <a:r>
              <a:rPr lang="en-US" altLang="en-US" sz="3200" dirty="0">
                <a:solidFill>
                  <a:srgbClr val="FF0000"/>
                </a:solidFill>
                <a:cs typeface="Arial" panose="020B0604020202020204" pitchFamily="34" charset="0"/>
              </a:rPr>
              <a:t> Breath Control</a:t>
            </a:r>
          </a:p>
          <a:p>
            <a:pPr marL="514350" lvl="3" indent="-514350">
              <a:buFont typeface="Times New Roman" panose="02020603050405020304" pitchFamily="18" charset="0"/>
              <a:buAutoNum type="arabicPeriod" startAt="3"/>
            </a:pPr>
            <a:r>
              <a:rPr lang="en-US" altLang="en-US" sz="3200" dirty="0">
                <a:solidFill>
                  <a:srgbClr val="FF0000"/>
                </a:solidFill>
                <a:cs typeface="Arial" panose="020B0604020202020204" pitchFamily="34" charset="0"/>
              </a:rPr>
              <a:t> Trigger Control</a:t>
            </a:r>
          </a:p>
          <a:p>
            <a:pPr marL="514350" lvl="3" indent="-514350">
              <a:buFont typeface="Times New Roman" panose="02020603050405020304" pitchFamily="18" charset="0"/>
              <a:buAutoNum type="arabicPeriod" startAt="3"/>
            </a:pPr>
            <a:r>
              <a:rPr lang="en-US" altLang="en-US" sz="3200" dirty="0">
                <a:solidFill>
                  <a:srgbClr val="FF0000"/>
                </a:solidFill>
                <a:cs typeface="Arial" panose="020B0604020202020204" pitchFamily="34" charset="0"/>
              </a:rPr>
              <a:t> Follow-Through</a:t>
            </a:r>
            <a:endParaRPr lang="en-US" altLang="en-US" sz="2000" dirty="0">
              <a:solidFill>
                <a:srgbClr val="FF0000"/>
              </a:solidFill>
            </a:endParaRPr>
          </a:p>
        </p:txBody>
      </p:sp>
      <p:sp>
        <p:nvSpPr>
          <p:cNvPr id="11" name="Content Placeholder 10"/>
          <p:cNvSpPr>
            <a:spLocks noGrp="1"/>
          </p:cNvSpPr>
          <p:nvPr>
            <p:ph sz="half" idx="12"/>
          </p:nvPr>
        </p:nvSpPr>
        <p:spPr>
          <a:xfrm>
            <a:off x="3017837" y="4748404"/>
            <a:ext cx="7908925" cy="990600"/>
          </a:xfrm>
        </p:spPr>
        <p:txBody>
          <a:bodyPr/>
          <a:lstStyle/>
          <a:p>
            <a:pPr algn="ctr"/>
            <a:r>
              <a:rPr lang="en-US" altLang="en-US" sz="3200" dirty="0">
                <a:cs typeface="Arial" panose="020B0604020202020204" pitchFamily="34" charset="0"/>
              </a:rPr>
              <a:t>These five fundamentals should be</a:t>
            </a:r>
            <a:br>
              <a:rPr lang="en-US" altLang="en-US" sz="3200" dirty="0">
                <a:cs typeface="Arial" panose="020B0604020202020204" pitchFamily="34" charset="0"/>
              </a:rPr>
            </a:br>
            <a:r>
              <a:rPr lang="en-US" altLang="en-US" sz="3200" dirty="0">
                <a:cs typeface="Arial" panose="020B0604020202020204" pitchFamily="34" charset="0"/>
              </a:rPr>
              <a:t>performed with </a:t>
            </a:r>
            <a:r>
              <a:rPr lang="en-US" altLang="en-US" sz="3200" b="1" i="1" dirty="0">
                <a:solidFill>
                  <a:srgbClr val="FF0000"/>
                </a:solidFill>
                <a:cs typeface="Arial" panose="020B0604020202020204" pitchFamily="34" charset="0"/>
              </a:rPr>
              <a:t>every</a:t>
            </a:r>
            <a:r>
              <a:rPr lang="en-US" altLang="en-US" sz="3200" dirty="0">
                <a:cs typeface="Arial" panose="020B0604020202020204" pitchFamily="34" charset="0"/>
              </a:rPr>
              <a:t> shot.</a:t>
            </a:r>
          </a:p>
        </p:txBody>
      </p:sp>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1775342" y="0"/>
            <a:ext cx="10416658" cy="1143000"/>
          </a:xfrm>
        </p:spPr>
        <p:txBody>
          <a:bodyPr/>
          <a:lstStyle/>
          <a:p>
            <a:r>
              <a:rPr lang="en-US" altLang="en-US" sz="3600" b="1" dirty="0">
                <a:cs typeface="Arial" panose="020B0604020202020204" pitchFamily="34" charset="0"/>
              </a:rPr>
              <a:t>Aiming</a:t>
            </a:r>
            <a:endParaRPr lang="en-US" altLang="en-US" sz="7200" dirty="0"/>
          </a:p>
        </p:txBody>
      </p:sp>
      <p:sp>
        <p:nvSpPr>
          <p:cNvPr id="126979" name="Subtitle 1"/>
          <p:cNvSpPr>
            <a:spLocks noGrp="1"/>
          </p:cNvSpPr>
          <p:nvPr>
            <p:ph idx="1"/>
          </p:nvPr>
        </p:nvSpPr>
        <p:spPr>
          <a:xfrm>
            <a:off x="2895600" y="1143000"/>
            <a:ext cx="8610600" cy="2271713"/>
          </a:xfrm>
        </p:spPr>
        <p:txBody>
          <a:bodyPr/>
          <a:lstStyle/>
          <a:p>
            <a:pPr marL="0" indent="0">
              <a:buFont typeface="Arial" panose="020B0604020202020204" pitchFamily="34" charset="0"/>
              <a:buNone/>
            </a:pPr>
            <a:r>
              <a:rPr lang="en-US" altLang="en-US" dirty="0">
                <a:cs typeface="Arial" panose="020B0604020202020204" pitchFamily="34" charset="0"/>
              </a:rPr>
              <a:t>  Aiming consists of two stages: </a:t>
            </a:r>
            <a:r>
              <a:rPr lang="en-US" altLang="en-US" i="1" dirty="0">
                <a:cs typeface="Arial" panose="020B0604020202020204" pitchFamily="34" charset="0"/>
              </a:rPr>
              <a:t>sight alignment</a:t>
            </a:r>
            <a:r>
              <a:rPr lang="en-US" altLang="en-US" dirty="0">
                <a:cs typeface="Arial" panose="020B0604020202020204" pitchFamily="34" charset="0"/>
              </a:rPr>
              <a:t> and </a:t>
            </a:r>
            <a:r>
              <a:rPr lang="en-US" altLang="en-US" i="1" dirty="0">
                <a:cs typeface="Arial" panose="020B0604020202020204" pitchFamily="34" charset="0"/>
              </a:rPr>
              <a:t>sight picture</a:t>
            </a:r>
            <a:r>
              <a:rPr lang="en-US" altLang="en-US" dirty="0">
                <a:cs typeface="Arial" panose="020B0604020202020204" pitchFamily="34" charset="0"/>
              </a:rPr>
              <a:t>.  Sight Alignment refers to the proper positioning of the shooting eye the rear sight, and the front sight in relation to each other.</a:t>
            </a:r>
          </a:p>
        </p:txBody>
      </p:sp>
      <p:pic>
        <p:nvPicPr>
          <p:cNvPr id="1269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6558" y="3048000"/>
            <a:ext cx="71342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78371" y="1077468"/>
            <a:ext cx="8610600" cy="4953000"/>
          </a:xfrm>
        </p:spPr>
        <p:txBody>
          <a:bodyPr rtlCol="0" anchor="b">
            <a:normAutofit/>
          </a:bodyPr>
          <a:lstStyle/>
          <a:p>
            <a:pPr marL="0" indent="0" algn="ctr" fontAlgn="auto">
              <a:spcAft>
                <a:spcPts val="0"/>
              </a:spcAft>
              <a:buFont typeface="Arial" panose="020B0604020202020204" pitchFamily="34" charset="0"/>
              <a:buNone/>
              <a:defRPr/>
            </a:pPr>
            <a:r>
              <a:rPr lang="en-US" i="1" dirty="0">
                <a:solidFill>
                  <a:srgbClr val="FF0000"/>
                </a:solidFill>
                <a:cs typeface="Arial" pitchFamily="34" charset="0"/>
              </a:rPr>
              <a:t>Sight alignment </a:t>
            </a:r>
            <a:r>
              <a:rPr lang="en-US" dirty="0">
                <a:solidFill>
                  <a:srgbClr val="FF0000"/>
                </a:solidFill>
                <a:cs typeface="Arial" pitchFamily="34" charset="0"/>
              </a:rPr>
              <a:t>refers to the proper relationship of the pistol’s front and rear sights.</a:t>
            </a:r>
          </a:p>
          <a:p>
            <a:pPr fontAlgn="auto">
              <a:spcAft>
                <a:spcPts val="0"/>
              </a:spcAft>
              <a:defRPr/>
            </a:pPr>
            <a:endParaRPr lang="en-US" sz="700"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sz="1400" dirty="0"/>
          </a:p>
          <a:p>
            <a:pPr fontAlgn="auto">
              <a:spcAft>
                <a:spcPts val="0"/>
              </a:spcAft>
              <a:buFontTx/>
              <a:buNone/>
              <a:defRPr/>
            </a:pPr>
            <a:r>
              <a:rPr lang="en-US" altLang="en-US" sz="2400" dirty="0">
                <a:cs typeface="Arial" pitchFamily="34" charset="0"/>
              </a:rPr>
              <a:t>With post-and-notch sights:</a:t>
            </a:r>
          </a:p>
          <a:p>
            <a:pPr marL="342900" indent="-342900" fontAlgn="auto">
              <a:spcAft>
                <a:spcPts val="0"/>
              </a:spcAft>
              <a:buFont typeface="Arial" panose="020B0604020202020204" pitchFamily="34" charset="0"/>
              <a:buChar char="•"/>
              <a:defRPr/>
            </a:pPr>
            <a:r>
              <a:rPr lang="en-US" altLang="en-US" sz="2400" dirty="0">
                <a:cs typeface="Arial" pitchFamily="34" charset="0"/>
              </a:rPr>
              <a:t> </a:t>
            </a:r>
            <a:r>
              <a:rPr lang="en-US" altLang="en-US" sz="2400" i="0" dirty="0">
                <a:cs typeface="Arial" pitchFamily="34" charset="0"/>
              </a:rPr>
              <a:t>The tops of the front and rear sights are even </a:t>
            </a:r>
          </a:p>
          <a:p>
            <a:pPr marL="342900" indent="-342900" fontAlgn="auto">
              <a:spcAft>
                <a:spcPts val="0"/>
              </a:spcAft>
              <a:buFont typeface="Arial" panose="020B0604020202020204" pitchFamily="34" charset="0"/>
              <a:buChar char="•"/>
              <a:defRPr/>
            </a:pPr>
            <a:r>
              <a:rPr lang="en-US" altLang="en-US" sz="2400" i="0" dirty="0">
                <a:cs typeface="Arial" pitchFamily="34" charset="0"/>
              </a:rPr>
              <a:t> The front post is centered in the rear notch</a:t>
            </a:r>
          </a:p>
        </p:txBody>
      </p:sp>
      <p:sp>
        <p:nvSpPr>
          <p:cNvPr id="129026" name="Title 2"/>
          <p:cNvSpPr>
            <a:spLocks noGrp="1"/>
          </p:cNvSpPr>
          <p:nvPr>
            <p:ph type="title"/>
          </p:nvPr>
        </p:nvSpPr>
        <p:spPr>
          <a:xfrm>
            <a:off x="1775342" y="0"/>
            <a:ext cx="10416658" cy="1104900"/>
          </a:xfrm>
        </p:spPr>
        <p:txBody>
          <a:bodyPr/>
          <a:lstStyle/>
          <a:p>
            <a:r>
              <a:rPr lang="en-US" altLang="en-US" sz="3600" b="1" dirty="0">
                <a:cs typeface="Arial" panose="020B0604020202020204" pitchFamily="34" charset="0"/>
              </a:rPr>
              <a:t>Sight Alignment</a:t>
            </a:r>
            <a:endParaRPr lang="en-US" altLang="en-US" sz="7200" dirty="0"/>
          </a:p>
        </p:txBody>
      </p:sp>
      <p:pic>
        <p:nvPicPr>
          <p:cNvPr id="12" name="Picture 11"/>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914138" y="2604707"/>
            <a:ext cx="6191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9664" y="2661095"/>
            <a:ext cx="2533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355975" y="4114800"/>
            <a:ext cx="608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latin typeface="Arial" panose="020B0604020202020204" pitchFamily="34" charset="0"/>
              </a:rPr>
              <a:t>Front Sight                                Rear Sight</a:t>
            </a:r>
          </a:p>
        </p:txBody>
      </p:sp>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35" presetClass="path" presetSubtype="0" accel="50000" decel="50000" fill="hold" nodeType="withEffect">
                                  <p:stCondLst>
                                    <p:cond delay="0"/>
                                  </p:stCondLst>
                                  <p:childTnLst>
                                    <p:animMotion origin="layout" path="M -3.54167E-6 -4.07407E-6 L -0.18359 -0.00833 " pathEditMode="relative" rAng="0" ptsTypes="AA">
                                      <p:cBhvr>
                                        <p:cTn id="8" dur="3000" fill="hold"/>
                                        <p:tgtEl>
                                          <p:spTgt spid="13"/>
                                        </p:tgtEl>
                                        <p:attrNameLst>
                                          <p:attrName>ppt_x</p:attrName>
                                          <p:attrName>ppt_y</p:attrName>
                                        </p:attrNameLst>
                                      </p:cBhvr>
                                      <p:rCtr x="-9180" y="-417"/>
                                    </p:animMotion>
                                  </p:childTnLst>
                                </p:cTn>
                              </p:par>
                              <p:par>
                                <p:cTn id="9" presetID="63" presetClass="path" presetSubtype="0" accel="50000" decel="50000" fill="hold" nodeType="withEffect">
                                  <p:stCondLst>
                                    <p:cond delay="0"/>
                                  </p:stCondLst>
                                  <p:childTnLst>
                                    <p:animMotion origin="layout" path="M 0.0026 -2.22222E-6 L 0.14648 -2.22222E-6 " pathEditMode="relative" rAng="0" ptsTypes="AA">
                                      <p:cBhvr>
                                        <p:cTn id="10" dur="2000" fill="hold"/>
                                        <p:tgtEl>
                                          <p:spTgt spid="12"/>
                                        </p:tgtEl>
                                        <p:attrNameLst>
                                          <p:attrName>ppt_x</p:attrName>
                                          <p:attrName>ppt_y</p:attrName>
                                        </p:attrNameLst>
                                      </p:cBhvr>
                                      <p:rCtr x="7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3"/>
          <p:cNvSpPr>
            <a:spLocks noGrp="1"/>
          </p:cNvSpPr>
          <p:nvPr>
            <p:ph type="title"/>
          </p:nvPr>
        </p:nvSpPr>
        <p:spPr>
          <a:xfrm>
            <a:off x="1775342" y="0"/>
            <a:ext cx="10416658" cy="1138907"/>
          </a:xfrm>
        </p:spPr>
        <p:txBody>
          <a:bodyPr/>
          <a:lstStyle/>
          <a:p>
            <a:r>
              <a:rPr lang="en-US" altLang="en-US" sz="3600" b="1" dirty="0">
                <a:cs typeface="Arial" panose="020B0604020202020204" pitchFamily="34" charset="0"/>
              </a:rPr>
              <a:t>Sight Picture</a:t>
            </a:r>
            <a:endParaRPr lang="en-US" altLang="en-US" sz="7200" dirty="0"/>
          </a:p>
        </p:txBody>
      </p:sp>
      <p:sp>
        <p:nvSpPr>
          <p:cNvPr id="46082" name="Content Placeholder 9"/>
          <p:cNvSpPr>
            <a:spLocks noGrp="1"/>
          </p:cNvSpPr>
          <p:nvPr>
            <p:ph idx="1"/>
          </p:nvPr>
        </p:nvSpPr>
        <p:spPr>
          <a:xfrm>
            <a:off x="2114550" y="1271589"/>
            <a:ext cx="9677400" cy="4779962"/>
          </a:xfrm>
        </p:spPr>
        <p:txBody>
          <a:bodyPr rtlCol="0">
            <a:normAutofit/>
          </a:bodyPr>
          <a:lstStyle/>
          <a:p>
            <a:pPr marL="0" indent="0" fontAlgn="auto">
              <a:spcAft>
                <a:spcPts val="0"/>
              </a:spcAft>
              <a:buFont typeface="Arial" panose="020B0604020202020204" pitchFamily="34" charset="0"/>
              <a:buNone/>
              <a:defRPr/>
            </a:pPr>
            <a:r>
              <a:rPr lang="en-US" altLang="en-US" dirty="0">
                <a:cs typeface="Arial" panose="020B0604020202020204" pitchFamily="34" charset="0"/>
              </a:rPr>
              <a:t>Proper </a:t>
            </a:r>
            <a:r>
              <a:rPr lang="en-US" altLang="en-US" b="1" i="1" dirty="0">
                <a:solidFill>
                  <a:srgbClr val="FF0000"/>
                </a:solidFill>
                <a:cs typeface="Arial" panose="020B0604020202020204" pitchFamily="34" charset="0"/>
              </a:rPr>
              <a:t>sight picture </a:t>
            </a:r>
            <a:r>
              <a:rPr lang="en-US" altLang="en-US" dirty="0">
                <a:solidFill>
                  <a:srgbClr val="FF0000"/>
                </a:solidFill>
                <a:cs typeface="Arial" panose="020B0604020202020204" pitchFamily="34" charset="0"/>
              </a:rPr>
              <a:t>is obtained when the aligned sights are put into their proper relationship with the target</a:t>
            </a:r>
            <a:r>
              <a:rPr lang="en-US" altLang="en-US" dirty="0">
                <a:cs typeface="Arial" panose="020B0604020202020204" pitchFamily="34" charset="0"/>
              </a:rPr>
              <a:t>.</a:t>
            </a: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algn="ctr" fontAlgn="auto">
              <a:spcAft>
                <a:spcPts val="0"/>
              </a:spcAft>
              <a:buFont typeface="Arial" panose="020B0604020202020204" pitchFamily="34" charset="0"/>
              <a:buNone/>
              <a:defRPr/>
            </a:pPr>
            <a:r>
              <a:rPr lang="en-US" altLang="en-US" sz="3500" b="1" dirty="0">
                <a:solidFill>
                  <a:srgbClr val="FF0000"/>
                </a:solidFill>
              </a:rPr>
              <a:t>Focus Should Be On The FRONT Sight.</a:t>
            </a:r>
          </a:p>
        </p:txBody>
      </p:sp>
      <p:pic>
        <p:nvPicPr>
          <p:cNvPr id="6" name="Picture 5" descr="SIGHTPIC2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3885" y="2518443"/>
            <a:ext cx="20050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6" descr="SIGHTPIC1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085" y="2518443"/>
            <a:ext cx="18986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391400" y="45720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CENTER HOLD</a:t>
            </a:r>
          </a:p>
        </p:txBody>
      </p:sp>
      <p:sp>
        <p:nvSpPr>
          <p:cNvPr id="9" name="TextBox 8"/>
          <p:cNvSpPr txBox="1">
            <a:spLocks noChangeArrowheads="1"/>
          </p:cNvSpPr>
          <p:nvPr/>
        </p:nvSpPr>
        <p:spPr bwMode="auto">
          <a:xfrm>
            <a:off x="4267200" y="4572000"/>
            <a:ext cx="236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SIX O’CLOCK HOLD</a:t>
            </a:r>
          </a:p>
        </p:txBody>
      </p:sp>
      <p:sp>
        <p:nvSpPr>
          <p:cNvPr id="11" name="Snip and Round Single Corner Rectangle 10"/>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z="3600" b="1" dirty="0">
                <a:cs typeface="Arial" panose="020B0604020202020204" pitchFamily="34" charset="0"/>
              </a:rPr>
              <a:t>Gun Owner’s Responsibilities</a:t>
            </a:r>
          </a:p>
        </p:txBody>
      </p:sp>
      <p:sp>
        <p:nvSpPr>
          <p:cNvPr id="6" name="Subtitle 1"/>
          <p:cNvSpPr>
            <a:spLocks noGrp="1"/>
          </p:cNvSpPr>
          <p:nvPr>
            <p:ph idx="1"/>
          </p:nvPr>
        </p:nvSpPr>
        <p:spPr>
          <a:xfrm>
            <a:off x="2133600" y="1447800"/>
            <a:ext cx="9144000" cy="4424363"/>
          </a:xfrm>
        </p:spPr>
        <p:txBody>
          <a:bodyPr rtlCol="0">
            <a:normAutofit lnSpcReduction="10000"/>
          </a:bodyPr>
          <a:lstStyle/>
          <a:p>
            <a:pPr marL="0" indent="0" algn="just" fontAlgn="auto">
              <a:lnSpc>
                <a:spcPct val="110000"/>
              </a:lnSpc>
              <a:spcAft>
                <a:spcPts val="0"/>
              </a:spcAft>
              <a:buFont typeface="Arial" panose="020B0604020202020204" pitchFamily="34" charset="0"/>
              <a:buNone/>
              <a:defRPr/>
            </a:pPr>
            <a:r>
              <a:rPr lang="en-US" sz="2500" dirty="0">
                <a:cs typeface="Arial" pitchFamily="34" charset="0"/>
              </a:rPr>
              <a:t>  </a:t>
            </a:r>
            <a:r>
              <a:rPr lang="en-US" sz="2500" i="0" dirty="0">
                <a:cs typeface="Arial" pitchFamily="34" charset="0"/>
              </a:rPr>
              <a:t>Americans enjoy a right that citizens of many other countries do not—the right to own firearms.  </a:t>
            </a:r>
            <a:r>
              <a:rPr lang="en-US" sz="2500" i="0" dirty="0">
                <a:solidFill>
                  <a:srgbClr val="FF0000"/>
                </a:solidFill>
                <a:cs typeface="Arial" pitchFamily="34" charset="0"/>
              </a:rPr>
              <a:t>But with this right come responsibilities.  It is the gun owner’s responsibility to store, operate  and maintain his or her firearms safely.  It is the gun owner’s responsibility to ensure that unauthorized or untrained individuals cannot gain access to his or her firearms.  And it is the gun owner’s responsibility to learn and obey all applicable laws that pertain to the purchase, possession and use of a firearm in his or her locale.  Guns are neither safe nor unsafe by themselves.  When gun owners learn and practice responsible gun ownership, guns are safe.</a:t>
            </a:r>
            <a:endParaRPr lang="en-US" sz="800" i="0" dirty="0">
              <a:solidFill>
                <a:srgbClr val="FF0000"/>
              </a:solidFill>
            </a:endParaRPr>
          </a:p>
          <a:p>
            <a:pPr algn="ctr" fontAlgn="auto">
              <a:spcAft>
                <a:spcPts val="0"/>
              </a:spcAft>
              <a:buFont typeface="Arial" panose="020B0604020202020204" pitchFamily="34" charset="0"/>
              <a:buNone/>
              <a:defRPr/>
            </a:pPr>
            <a:endParaRPr lang="en-US" sz="2400" dirty="0"/>
          </a:p>
        </p:txBody>
      </p:sp>
      <p:sp>
        <p:nvSpPr>
          <p:cNvPr id="7" name="Snip and Round Single Corner Rectangle 6"/>
          <p:cNvSpPr/>
          <p:nvPr/>
        </p:nvSpPr>
        <p:spPr>
          <a:xfrm>
            <a:off x="304800" y="1670052"/>
            <a:ext cx="11430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1775342" y="0"/>
            <a:ext cx="10416658" cy="1093788"/>
          </a:xfrm>
        </p:spPr>
        <p:txBody>
          <a:bodyPr/>
          <a:lstStyle/>
          <a:p>
            <a:r>
              <a:rPr lang="en-US" altLang="en-US" sz="3600" b="1" dirty="0">
                <a:cs typeface="Arial" panose="020B0604020202020204" pitchFamily="34" charset="0"/>
              </a:rPr>
              <a:t>Hold Control</a:t>
            </a:r>
            <a:endParaRPr lang="en-US" altLang="en-US" sz="7200" dirty="0"/>
          </a:p>
        </p:txBody>
      </p:sp>
      <p:sp>
        <p:nvSpPr>
          <p:cNvPr id="47106" name="Subtitle 1"/>
          <p:cNvSpPr>
            <a:spLocks noGrp="1"/>
          </p:cNvSpPr>
          <p:nvPr>
            <p:ph idx="1"/>
          </p:nvPr>
        </p:nvSpPr>
        <p:spPr>
          <a:xfrm>
            <a:off x="2057400" y="1398588"/>
            <a:ext cx="9829800" cy="2362200"/>
          </a:xfrm>
        </p:spPr>
        <p:txBody>
          <a:bodyPr rtlCol="0">
            <a:normAutofit lnSpcReduction="10000"/>
          </a:bodyPr>
          <a:lstStyle/>
          <a:p>
            <a:pPr marL="0" indent="0" fontAlgn="auto">
              <a:spcAft>
                <a:spcPts val="0"/>
              </a:spcAft>
              <a:buFont typeface="Arial" panose="020B0604020202020204" pitchFamily="34" charset="0"/>
              <a:buNone/>
              <a:defRPr/>
            </a:pPr>
            <a:r>
              <a:rPr lang="en-US" altLang="en-US" sz="3000" dirty="0">
                <a:cs typeface="Arial" panose="020B0604020202020204" pitchFamily="34" charset="0"/>
              </a:rPr>
              <a:t>  </a:t>
            </a:r>
            <a:r>
              <a:rPr lang="en-US" altLang="en-US" sz="3000" dirty="0">
                <a:solidFill>
                  <a:srgbClr val="FF0000"/>
                </a:solidFill>
                <a:cs typeface="Arial" panose="020B0604020202020204" pitchFamily="34" charset="0"/>
              </a:rPr>
              <a:t>Exercising </a:t>
            </a:r>
            <a:r>
              <a:rPr lang="en-US" altLang="en-US" sz="3000" b="1" i="1" dirty="0">
                <a:solidFill>
                  <a:srgbClr val="FF0000"/>
                </a:solidFill>
                <a:cs typeface="Arial" panose="020B0604020202020204" pitchFamily="34" charset="0"/>
              </a:rPr>
              <a:t>Hold Control </a:t>
            </a:r>
            <a:r>
              <a:rPr lang="en-US" altLang="en-US" sz="3000" dirty="0">
                <a:solidFill>
                  <a:srgbClr val="FF0000"/>
                </a:solidFill>
                <a:cs typeface="Arial" panose="020B0604020202020204" pitchFamily="34" charset="0"/>
              </a:rPr>
              <a:t>allows the shooter to maintain the proper </a:t>
            </a:r>
            <a:r>
              <a:rPr lang="en-US" altLang="en-US" sz="3000" i="1" dirty="0">
                <a:solidFill>
                  <a:srgbClr val="FF0000"/>
                </a:solidFill>
                <a:cs typeface="Arial" panose="020B0604020202020204" pitchFamily="34" charset="0"/>
              </a:rPr>
              <a:t>sight picture </a:t>
            </a:r>
            <a:r>
              <a:rPr lang="en-US" altLang="en-US" sz="3000" dirty="0">
                <a:solidFill>
                  <a:srgbClr val="FF0000"/>
                </a:solidFill>
                <a:cs typeface="Arial" panose="020B0604020202020204" pitchFamily="34" charset="0"/>
              </a:rPr>
              <a:t>and </a:t>
            </a:r>
            <a:r>
              <a:rPr lang="en-US" altLang="en-US" sz="3000" i="1" dirty="0">
                <a:solidFill>
                  <a:srgbClr val="FF0000"/>
                </a:solidFill>
                <a:cs typeface="Arial" panose="020B0604020202020204" pitchFamily="34" charset="0"/>
              </a:rPr>
              <a:t>sight alignment</a:t>
            </a:r>
            <a:r>
              <a:rPr lang="en-US" altLang="en-US" sz="3000" dirty="0">
                <a:solidFill>
                  <a:srgbClr val="FF0000"/>
                </a:solidFill>
                <a:cs typeface="Arial" panose="020B0604020202020204" pitchFamily="34" charset="0"/>
              </a:rPr>
              <a:t> during the process of firing the shot.</a:t>
            </a:r>
          </a:p>
          <a:p>
            <a:pPr marL="0" indent="0" fontAlgn="auto">
              <a:spcAft>
                <a:spcPts val="0"/>
              </a:spcAft>
              <a:buFont typeface="Arial" panose="020B0604020202020204" pitchFamily="34" charset="0"/>
              <a:buNone/>
              <a:defRPr/>
            </a:pPr>
            <a:endParaRPr lang="en-US" altLang="en-US" sz="400" dirty="0">
              <a:cs typeface="Arial" panose="020B0604020202020204" pitchFamily="34" charset="0"/>
            </a:endParaRPr>
          </a:p>
          <a:p>
            <a:pPr marL="0" indent="0" fontAlgn="auto">
              <a:spcAft>
                <a:spcPts val="0"/>
              </a:spcAft>
              <a:buFont typeface="Arial" panose="020B0604020202020204" pitchFamily="34" charset="0"/>
              <a:buNone/>
              <a:defRPr/>
            </a:pPr>
            <a:r>
              <a:rPr lang="en-US" altLang="en-US" sz="3000" dirty="0">
                <a:cs typeface="Arial" panose="020B0604020202020204" pitchFamily="34" charset="0"/>
              </a:rPr>
              <a:t>  An important factor in hold control is the way in which the rifle is </a:t>
            </a:r>
            <a:r>
              <a:rPr lang="en-US" altLang="en-US" sz="3000" b="1" i="1" dirty="0">
                <a:cs typeface="Arial" panose="020B0604020202020204" pitchFamily="34" charset="0"/>
              </a:rPr>
              <a:t>gripped</a:t>
            </a:r>
            <a:r>
              <a:rPr lang="en-US" altLang="en-US" sz="3000" dirty="0">
                <a:cs typeface="Arial" panose="020B0604020202020204" pitchFamily="34" charset="0"/>
              </a:rPr>
              <a:t>.</a:t>
            </a:r>
          </a:p>
        </p:txBody>
      </p:sp>
      <p:pic>
        <p:nvPicPr>
          <p:cNvPr id="133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027488"/>
            <a:ext cx="2814638"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15363" y="4027488"/>
            <a:ext cx="2814637"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7363" y="4027488"/>
            <a:ext cx="2814637"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7498" y="1104900"/>
            <a:ext cx="3985302" cy="3787773"/>
          </a:xfrm>
          <a:prstGeom prst="rect">
            <a:avLst/>
          </a:prstGeom>
        </p:spPr>
      </p:pic>
      <p:sp>
        <p:nvSpPr>
          <p:cNvPr id="135170"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Hold Control</a:t>
            </a:r>
            <a:endParaRPr lang="en-US" altLang="en-US" sz="7200" dirty="0"/>
          </a:p>
        </p:txBody>
      </p:sp>
      <p:sp>
        <p:nvSpPr>
          <p:cNvPr id="135171" name="Subtitle 1"/>
          <p:cNvSpPr>
            <a:spLocks noGrp="1"/>
          </p:cNvSpPr>
          <p:nvPr>
            <p:ph idx="1"/>
          </p:nvPr>
        </p:nvSpPr>
        <p:spPr>
          <a:xfrm>
            <a:off x="1905000" y="1219200"/>
            <a:ext cx="5029200" cy="4991100"/>
          </a:xfrm>
        </p:spPr>
        <p:txBody>
          <a:bodyPr anchor="ctr"/>
          <a:lstStyle/>
          <a:p>
            <a:pPr marL="0" indent="0">
              <a:buFont typeface="Arial" panose="020B0604020202020204" pitchFamily="34" charset="0"/>
              <a:buNone/>
            </a:pPr>
            <a:r>
              <a:rPr lang="en-US" altLang="en-US" sz="3000" b="1" dirty="0">
                <a:cs typeface="Arial" panose="020B0604020202020204" pitchFamily="34" charset="0"/>
              </a:rPr>
              <a:t>  </a:t>
            </a:r>
            <a:r>
              <a:rPr lang="en-US" altLang="en-US" sz="3000" dirty="0">
                <a:solidFill>
                  <a:srgbClr val="FF0000"/>
                </a:solidFill>
                <a:cs typeface="Arial" panose="020B0604020202020204" pitchFamily="34" charset="0"/>
              </a:rPr>
              <a:t>It is impossible to hold a rifle without some motion</a:t>
            </a:r>
            <a:r>
              <a:rPr lang="en-US" altLang="en-US" sz="3000" dirty="0">
                <a:cs typeface="Arial" panose="020B0604020202020204" pitchFamily="34" charset="0"/>
              </a:rPr>
              <a:t>; this motion is called…</a:t>
            </a:r>
          </a:p>
          <a:p>
            <a:pPr marL="0" indent="0" algn="ctr">
              <a:buFont typeface="Arial" panose="020B0604020202020204" pitchFamily="34" charset="0"/>
              <a:buNone/>
            </a:pPr>
            <a:r>
              <a:rPr lang="en-US" altLang="en-US" dirty="0">
                <a:cs typeface="Arial" panose="020B0604020202020204" pitchFamily="34" charset="0"/>
              </a:rPr>
              <a:t> “A</a:t>
            </a:r>
            <a:r>
              <a:rPr lang="en-US" altLang="en-US" b="1" i="1" dirty="0">
                <a:cs typeface="Arial" panose="020B0604020202020204" pitchFamily="34" charset="0"/>
              </a:rPr>
              <a:t>rc of Movement</a:t>
            </a:r>
            <a:r>
              <a:rPr lang="en-US" altLang="en-US" dirty="0">
                <a:cs typeface="Arial" panose="020B0604020202020204" pitchFamily="34" charset="0"/>
              </a:rPr>
              <a:t>.”</a:t>
            </a:r>
          </a:p>
          <a:p>
            <a:pPr marL="0" indent="0">
              <a:buFont typeface="Arial" panose="020B0604020202020204" pitchFamily="34" charset="0"/>
              <a:buNone/>
            </a:pPr>
            <a:r>
              <a:rPr lang="en-US" altLang="en-US" sz="3000" dirty="0">
                <a:cs typeface="Arial" panose="020B0604020202020204" pitchFamily="34" charset="0"/>
              </a:rPr>
              <a:t> One should try to maintain proper sight alignment and sight picture while minimizing the arch of movement.  With practice, the arch of movement will decrease.</a:t>
            </a:r>
            <a:endParaRPr lang="en-US" altLang="en-US" sz="3000" b="1" dirty="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68" y="1105473"/>
            <a:ext cx="3983032" cy="37856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3733800"/>
            <a:ext cx="2533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32080" decel="16000" fill="hold" nodeType="clickEffect">
                                  <p:stCondLst>
                                    <p:cond delay="0"/>
                                  </p:stCondLst>
                                  <p:childTnLst>
                                    <p:animMotion origin="layout" path="M -0.00035 0.00324 C -0.00156 -0.01297 -1.66667E-6 -0.02639 -0.00434 -0.03936 C -0.01007 -0.04908 -0.0283 -0.04815 -0.03455 -0.05255 C -0.04097 -0.05834 -0.0408 -0.05834 -0.04271 -0.06713 C -0.04444 -0.07616 -0.04514 -0.0794 -0.04219 -0.08311 C -0.03819 -0.08681 -0.02344 -0.09121 -0.0191 -0.09005 C -0.01024 -0.09283 -0.01649 -0.07755 -0.01649 -0.07732 C -0.01649 -0.07709 -0.0191 -0.08797 -0.0191 -0.0882 C -0.01788 -0.08519 -0.01701 -0.07871 -0.01597 -0.07848 C -0.01528 -0.07593 -0.01562 -0.07269 -0.01441 -0.07223 C -0.01319 -0.07153 -0.00833 -0.07292 -0.00816 -0.07477 C -0.00798 -0.07639 -0.02118 -0.075 -0.01337 -0.08241 C -0.00555 -0.08982 0.03038 -0.11575 0.03924 -0.11968 C 0.04809 -0.12385 0.04653 -0.10811 0.04028 -0.10741 C 0.03403 -0.10672 0.00834 -0.13311 0.00156 -0.11528 C -0.00521 -0.09746 0.00035 -0.02408 -1.66667E-6 4.44444E-6 " pathEditMode="relative" rAng="0" ptsTypes="fffsafafaaaaaaaf">
                                      <p:cBhvr>
                                        <p:cTn id="6" dur="12500" fill="hold"/>
                                        <p:tgtEl>
                                          <p:spTgt spid="9"/>
                                        </p:tgtEl>
                                        <p:attrNameLst>
                                          <p:attrName>ppt_x</p:attrName>
                                          <p:attrName>ppt_y</p:attrName>
                                        </p:attrNameLst>
                                      </p:cBhvr>
                                      <p:rCtr x="174" y="-6829"/>
                                    </p:animMotion>
                                  </p:childTnLst>
                                </p:cTn>
                              </p:par>
                              <p:par>
                                <p:cTn id="7" presetID="1" presetClass="entr" presetSubtype="0" fill="hold" nodeType="withEffect">
                                  <p:stCondLst>
                                    <p:cond delay="6700"/>
                                  </p:stCondLst>
                                  <p:childTnLst>
                                    <p:set>
                                      <p:cBhvr>
                                        <p:cTn id="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Breath Control</a:t>
            </a:r>
            <a:endParaRPr lang="en-US" altLang="en-US" sz="7200" dirty="0"/>
          </a:p>
        </p:txBody>
      </p:sp>
      <p:sp>
        <p:nvSpPr>
          <p:cNvPr id="33795" name="Subtitle 1"/>
          <p:cNvSpPr>
            <a:spLocks noGrp="1"/>
          </p:cNvSpPr>
          <p:nvPr>
            <p:ph idx="1"/>
          </p:nvPr>
        </p:nvSpPr>
        <p:spPr/>
        <p:txBody>
          <a:bodyPr rtlCol="0" anchor="ctr">
            <a:normAutofit/>
          </a:bodyPr>
          <a:lstStyle/>
          <a:p>
            <a:pPr marL="0" indent="0" fontAlgn="auto">
              <a:spcAft>
                <a:spcPts val="0"/>
              </a:spcAft>
              <a:buFont typeface="Arial" panose="020B0604020202020204" pitchFamily="34" charset="0"/>
              <a:buNone/>
              <a:defRPr/>
            </a:pPr>
            <a:r>
              <a:rPr lang="en-US" altLang="en-US" sz="2800" dirty="0">
                <a:latin typeface="Arial" charset="0"/>
                <a:cs typeface="Arial" charset="0"/>
              </a:rPr>
              <a:t>  The body moves when breathing. </a:t>
            </a:r>
            <a:r>
              <a:rPr lang="en-US" altLang="en-US" sz="2800" dirty="0">
                <a:solidFill>
                  <a:srgbClr val="FF0000"/>
                </a:solidFill>
                <a:latin typeface="Arial" charset="0"/>
                <a:cs typeface="Arial" charset="0"/>
              </a:rPr>
              <a:t>Use </a:t>
            </a:r>
            <a:r>
              <a:rPr lang="en-US" altLang="en-US" sz="2800" b="1" i="1" dirty="0">
                <a:solidFill>
                  <a:srgbClr val="FF0000"/>
                </a:solidFill>
                <a:latin typeface="Arial" charset="0"/>
                <a:cs typeface="Arial" charset="0"/>
              </a:rPr>
              <a:t>breath control </a:t>
            </a:r>
            <a:r>
              <a:rPr lang="en-US" altLang="en-US" sz="2800" dirty="0">
                <a:solidFill>
                  <a:srgbClr val="FF0000"/>
                </a:solidFill>
                <a:latin typeface="Arial" charset="0"/>
                <a:cs typeface="Arial" charset="0"/>
              </a:rPr>
              <a:t>to minimize such movement.</a:t>
            </a:r>
          </a:p>
          <a:p>
            <a:pPr fontAlgn="auto">
              <a:spcAft>
                <a:spcPts val="0"/>
              </a:spcAft>
              <a:defRPr/>
            </a:pPr>
            <a:r>
              <a:rPr lang="en-US" altLang="en-US" sz="2800" dirty="0">
                <a:solidFill>
                  <a:srgbClr val="FF0000"/>
                </a:solidFill>
                <a:latin typeface="Arial" charset="0"/>
                <a:cs typeface="Arial" charset="0"/>
              </a:rPr>
              <a:t>Take a breath before each shot, let enough air out to be comfortable, and stop breathing while firing the shot.</a:t>
            </a:r>
          </a:p>
          <a:p>
            <a:pPr fontAlgn="auto">
              <a:spcAft>
                <a:spcPts val="0"/>
              </a:spcAft>
              <a:defRPr/>
            </a:pPr>
            <a:r>
              <a:rPr lang="en-US" altLang="en-US" sz="2800" dirty="0">
                <a:latin typeface="Arial" charset="0"/>
                <a:cs typeface="Arial" charset="0"/>
              </a:rPr>
              <a:t>Holding your breath for too long can result in muscle tremors.  If this occurs, stop, remove your finger from the trigger, lower your rifle, relax and take a few breaths and begin the firing cycle again.</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1775342" y="-1"/>
            <a:ext cx="10416658" cy="1271589"/>
          </a:xfrm>
        </p:spPr>
        <p:txBody>
          <a:bodyPr/>
          <a:lstStyle/>
          <a:p>
            <a:r>
              <a:rPr lang="en-US" altLang="en-US" sz="3600" b="1" dirty="0">
                <a:latin typeface="Arial" panose="020B0604020202020204" pitchFamily="34" charset="0"/>
                <a:cs typeface="Arial" panose="020B0604020202020204" pitchFamily="34" charset="0"/>
              </a:rPr>
              <a:t>Trigger Control</a:t>
            </a:r>
            <a:endParaRPr lang="en-US" altLang="en-US" sz="7200" dirty="0"/>
          </a:p>
        </p:txBody>
      </p:sp>
      <p:sp>
        <p:nvSpPr>
          <p:cNvPr id="34819" name="Subtitle 1"/>
          <p:cNvSpPr>
            <a:spLocks noGrp="1"/>
          </p:cNvSpPr>
          <p:nvPr>
            <p:ph idx="1"/>
          </p:nvPr>
        </p:nvSpPr>
        <p:spPr>
          <a:xfrm>
            <a:off x="2057400" y="1271589"/>
            <a:ext cx="9677400" cy="4779962"/>
          </a:xfrm>
        </p:spPr>
        <p:txBody>
          <a:bodyPr rtlCol="0" anchor="ctr">
            <a:normAutofit/>
          </a:bodyPr>
          <a:lstStyle/>
          <a:p>
            <a:pPr marL="0" indent="0" fontAlgn="auto">
              <a:lnSpc>
                <a:spcPts val="2400"/>
              </a:lnSpc>
              <a:spcAft>
                <a:spcPts val="0"/>
              </a:spcAft>
              <a:buFont typeface="Arial" panose="020B0604020202020204" pitchFamily="34" charset="0"/>
              <a:buNone/>
              <a:defRPr/>
            </a:pPr>
            <a:r>
              <a:rPr lang="en-US" altLang="en-US" sz="2800" b="0" i="0" dirty="0">
                <a:cs typeface="Arial" charset="0"/>
              </a:rPr>
              <a:t>  </a:t>
            </a:r>
            <a:r>
              <a:rPr lang="en-US" altLang="en-US" sz="2800" i="0" dirty="0">
                <a:solidFill>
                  <a:srgbClr val="FF0000"/>
                </a:solidFill>
                <a:cs typeface="Arial" charset="0"/>
              </a:rPr>
              <a:t>Trigger control refers to the proper method of activating the trigger to minimize movement that can misalign the sights.</a:t>
            </a:r>
          </a:p>
          <a:p>
            <a:pPr marL="0" indent="0" fontAlgn="auto">
              <a:lnSpc>
                <a:spcPts val="2400"/>
              </a:lnSpc>
              <a:spcAft>
                <a:spcPts val="0"/>
              </a:spcAft>
              <a:buFont typeface="Arial" panose="020B0604020202020204" pitchFamily="34" charset="0"/>
              <a:buNone/>
              <a:defRPr/>
            </a:pPr>
            <a:endParaRPr lang="en-US" altLang="en-US" sz="2800" b="0" i="0" dirty="0">
              <a:cs typeface="Arial" charset="0"/>
            </a:endParaRPr>
          </a:p>
          <a:p>
            <a:pPr marL="342900" indent="-342900" fontAlgn="auto">
              <a:lnSpc>
                <a:spcPts val="2400"/>
              </a:lnSpc>
              <a:spcAft>
                <a:spcPts val="0"/>
              </a:spcAft>
              <a:buFont typeface="Arial" panose="020B0604020202020204" pitchFamily="34" charset="0"/>
              <a:buChar char="•"/>
              <a:defRPr/>
            </a:pPr>
            <a:r>
              <a:rPr lang="en-US" altLang="en-US" sz="2400" b="0" i="0" dirty="0">
                <a:cs typeface="Arial" charset="0"/>
              </a:rPr>
              <a:t>The index finger is placed so that the trigger is halfway between the tip of the finger and the first joint.</a:t>
            </a:r>
          </a:p>
          <a:p>
            <a:pPr marL="342900" indent="-342900" fontAlgn="auto">
              <a:lnSpc>
                <a:spcPts val="2400"/>
              </a:lnSpc>
              <a:spcAft>
                <a:spcPts val="0"/>
              </a:spcAft>
              <a:buFont typeface="Arial" panose="020B0604020202020204" pitchFamily="34" charset="0"/>
              <a:buChar char="•"/>
              <a:defRPr/>
            </a:pPr>
            <a:r>
              <a:rPr lang="en-US" altLang="en-US" sz="2400" b="0" i="0" dirty="0">
                <a:cs typeface="Arial" charset="0"/>
              </a:rPr>
              <a:t>The trigger is squeezed straight to the rear in a smooth, continuous manner without disturbing sight alignment.  Pressure should be applied evenly, not in a start-and-stop manner.</a:t>
            </a:r>
          </a:p>
          <a:p>
            <a:pPr marL="342900" indent="-342900" fontAlgn="auto">
              <a:lnSpc>
                <a:spcPts val="2400"/>
              </a:lnSpc>
              <a:spcAft>
                <a:spcPts val="0"/>
              </a:spcAft>
              <a:buFont typeface="Arial" panose="020B0604020202020204" pitchFamily="34" charset="0"/>
              <a:buChar char="•"/>
              <a:defRPr/>
            </a:pPr>
            <a:r>
              <a:rPr lang="en-US" altLang="en-US" sz="2400" b="0" i="0" dirty="0">
                <a:cs typeface="Arial" charset="0"/>
              </a:rPr>
              <a:t>The shooter should not be able to predict when the gun will fire.  Each shot should come as a surprise.</a:t>
            </a:r>
          </a:p>
          <a:p>
            <a:pPr marL="342900" indent="-342900" fontAlgn="auto">
              <a:lnSpc>
                <a:spcPts val="2400"/>
              </a:lnSpc>
              <a:spcAft>
                <a:spcPts val="0"/>
              </a:spcAft>
              <a:buFont typeface="Arial" panose="020B0604020202020204" pitchFamily="34" charset="0"/>
              <a:buChar char="•"/>
              <a:defRPr/>
            </a:pPr>
            <a:r>
              <a:rPr lang="en-US" altLang="en-US" sz="2400" b="0" i="0" dirty="0">
                <a:cs typeface="Arial" charset="0"/>
              </a:rPr>
              <a:t>Trigger squeeze and sight alignment must be done simultaneously while maintaining a minimum arc of movement.</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Follow-Through</a:t>
            </a:r>
            <a:endParaRPr lang="en-US" altLang="en-US" sz="7200" dirty="0"/>
          </a:p>
        </p:txBody>
      </p:sp>
      <p:sp>
        <p:nvSpPr>
          <p:cNvPr id="141315" name="Subtitle 1"/>
          <p:cNvSpPr>
            <a:spLocks noGrp="1"/>
          </p:cNvSpPr>
          <p:nvPr>
            <p:ph idx="1"/>
          </p:nvPr>
        </p:nvSpPr>
        <p:spPr/>
        <p:txBody>
          <a:bodyPr anchor="ctr"/>
          <a:lstStyle/>
          <a:p>
            <a:pPr marL="0" indent="0">
              <a:buFont typeface="Arial" panose="020B0604020202020204" pitchFamily="34" charset="0"/>
              <a:buNone/>
            </a:pPr>
            <a:r>
              <a:rPr lang="en-US" altLang="en-US" sz="2800" b="0" i="0" dirty="0">
                <a:cs typeface="Arial" panose="020B0604020202020204" pitchFamily="34" charset="0"/>
              </a:rPr>
              <a:t>  </a:t>
            </a:r>
            <a:r>
              <a:rPr lang="en-US" altLang="en-US" sz="2800" b="0" i="0" dirty="0">
                <a:solidFill>
                  <a:srgbClr val="FF0000"/>
                </a:solidFill>
                <a:cs typeface="Arial" panose="020B0604020202020204" pitchFamily="34" charset="0"/>
              </a:rPr>
              <a:t>Follow-through is the continuation of the application of the shooting fundamentals through and immediately after the shot.  Follow-through enables the shooter to integrate, maintain and continue all the shooting fundamentals, before, during and immediately after firing the shot.</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ubtitle 1"/>
          <p:cNvSpPr>
            <a:spLocks noGrp="1"/>
          </p:cNvSpPr>
          <p:nvPr>
            <p:ph idx="1"/>
          </p:nvPr>
        </p:nvSpPr>
        <p:spPr>
          <a:xfrm>
            <a:off x="2209800" y="1214439"/>
            <a:ext cx="9144000" cy="614362"/>
          </a:xfrm>
        </p:spPr>
        <p:txBody>
          <a:bodyPr rtlCol="0">
            <a:normAutofit/>
          </a:bodyPr>
          <a:lstStyle/>
          <a:p>
            <a:pPr marL="0" indent="0" fontAlgn="auto">
              <a:spcAft>
                <a:spcPts val="0"/>
              </a:spcAft>
              <a:buFont typeface="Arial" panose="020B0604020202020204" pitchFamily="34" charset="0"/>
              <a:buNone/>
              <a:defRPr/>
            </a:pPr>
            <a:r>
              <a:rPr lang="en-US" altLang="en-US" b="1" dirty="0">
                <a:solidFill>
                  <a:srgbClr val="FF0000"/>
                </a:solidFill>
                <a:cs typeface="Arial" panose="020B0604020202020204" pitchFamily="34" charset="0"/>
              </a:rPr>
              <a:t>The two most important fundamentals are:</a:t>
            </a:r>
            <a:endParaRPr lang="en-US" altLang="en-US" sz="3000" b="1" dirty="0">
              <a:solidFill>
                <a:srgbClr val="FF0000"/>
              </a:solidFill>
              <a:cs typeface="Arial" panose="020B0604020202020204" pitchFamily="34" charset="0"/>
            </a:endParaRPr>
          </a:p>
        </p:txBody>
      </p:sp>
      <p:pic>
        <p:nvPicPr>
          <p:cNvPr id="5" name="Picture 10" descr="sightalignfrtsight.tif"/>
          <p:cNvPicPr>
            <a:picLocks noChangeAspect="1"/>
          </p:cNvPicPr>
          <p:nvPr/>
        </p:nvPicPr>
        <p:blipFill>
          <a:blip r:embed="rId3">
            <a:extLst>
              <a:ext uri="{28A0092B-C50C-407E-A947-70E740481C1C}">
                <a14:useLocalDpi xmlns:a14="http://schemas.microsoft.com/office/drawing/2010/main" val="0"/>
              </a:ext>
            </a:extLst>
          </a:blip>
          <a:srcRect l="16374" t="12930" r="14349" b="20976"/>
          <a:stretch>
            <a:fillRect/>
          </a:stretch>
        </p:blipFill>
        <p:spPr bwMode="auto">
          <a:xfrm>
            <a:off x="2311400" y="2057400"/>
            <a:ext cx="3098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Most Important</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Shooting Fundamentals</a:t>
            </a:r>
            <a:endParaRPr lang="en-US" alt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776541"/>
            <a:ext cx="3370262" cy="301148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extBox 1"/>
          <p:cNvSpPr txBox="1"/>
          <p:nvPr/>
        </p:nvSpPr>
        <p:spPr>
          <a:xfrm>
            <a:off x="5410200" y="5074952"/>
            <a:ext cx="2781300" cy="584775"/>
          </a:xfrm>
          <a:prstGeom prst="rect">
            <a:avLst/>
          </a:prstGeom>
          <a:noFill/>
        </p:spPr>
        <p:txBody>
          <a:bodyPr wrap="square" rtlCol="0">
            <a:spAutoFit/>
          </a:bodyPr>
          <a:lstStyle/>
          <a:p>
            <a:r>
              <a:rPr lang="en-US" altLang="en-US" sz="3200" dirty="0">
                <a:solidFill>
                  <a:srgbClr val="FF0000"/>
                </a:solidFill>
                <a:latin typeface="+mn-lt"/>
                <a:cs typeface="Arial" panose="020B0604020202020204" pitchFamily="34" charset="0"/>
              </a:rPr>
              <a:t>Trigger Control</a:t>
            </a:r>
            <a:endParaRPr lang="en-US" altLang="en-US" dirty="0">
              <a:solidFill>
                <a:srgbClr val="FF0000"/>
              </a:solidFill>
              <a:latin typeface="+mn-lt"/>
              <a:cs typeface="Arial" panose="020B0604020202020204" pitchFamily="34" charset="0"/>
            </a:endParaRPr>
          </a:p>
        </p:txBody>
      </p:sp>
      <p:sp>
        <p:nvSpPr>
          <p:cNvPr id="4" name="TextBox 3"/>
          <p:cNvSpPr txBox="1"/>
          <p:nvPr/>
        </p:nvSpPr>
        <p:spPr>
          <a:xfrm>
            <a:off x="5410200" y="2162268"/>
            <a:ext cx="1524000" cy="584775"/>
          </a:xfrm>
          <a:prstGeom prst="rect">
            <a:avLst/>
          </a:prstGeom>
          <a:noFill/>
        </p:spPr>
        <p:txBody>
          <a:bodyPr wrap="square" rtlCol="0">
            <a:spAutoFit/>
          </a:bodyPr>
          <a:lstStyle/>
          <a:p>
            <a:pPr algn="ctr"/>
            <a:r>
              <a:rPr lang="en-US" altLang="en-US" sz="3200" dirty="0">
                <a:solidFill>
                  <a:srgbClr val="FF0000"/>
                </a:solidFill>
                <a:latin typeface="+mn-lt"/>
                <a:cs typeface="Arial" panose="020B0604020202020204" pitchFamily="34" charset="0"/>
              </a:rPr>
              <a:t>Aiming</a:t>
            </a:r>
            <a:endParaRPr lang="en-US" dirty="0">
              <a:solidFill>
                <a:srgbClr val="FF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b="1" dirty="0">
                <a:cs typeface="Arial" panose="020B0604020202020204" pitchFamily="34" charset="0"/>
              </a:rPr>
              <a:t>NRA Rules For Safe Gun Handling</a:t>
            </a:r>
            <a:endParaRPr lang="en-US" altLang="en-US" b="1" dirty="0"/>
          </a:p>
        </p:txBody>
      </p:sp>
      <p:sp>
        <p:nvSpPr>
          <p:cNvPr id="2" name="Content Placeholder 1"/>
          <p:cNvSpPr>
            <a:spLocks noGrp="1"/>
          </p:cNvSpPr>
          <p:nvPr>
            <p:ph idx="1"/>
          </p:nvPr>
        </p:nvSpPr>
        <p:spPr>
          <a:xfrm>
            <a:off x="2411671" y="1271588"/>
            <a:ext cx="9144000" cy="4424362"/>
          </a:xfrm>
        </p:spPr>
        <p:txBody>
          <a:bodyPr rtlCol="0">
            <a:normAutofit fontScale="92500"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378754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sz="3600" b="1" dirty="0"/>
              <a:t>Lesson II Summary &amp; Review</a:t>
            </a:r>
            <a:endParaRPr lang="en-US" altLang="en-US" sz="6000" b="1" dirty="0"/>
          </a:p>
        </p:txBody>
      </p:sp>
      <p:sp>
        <p:nvSpPr>
          <p:cNvPr id="37890" name="Subtitle 1"/>
          <p:cNvSpPr>
            <a:spLocks noGrp="1"/>
          </p:cNvSpPr>
          <p:nvPr>
            <p:ph idx="1"/>
          </p:nvPr>
        </p:nvSpPr>
        <p:spPr>
          <a:xfrm>
            <a:off x="2057400" y="1627187"/>
            <a:ext cx="9448800" cy="4424363"/>
          </a:xfrm>
        </p:spPr>
        <p:txBody>
          <a:bodyPr rtlCol="0" anchor="t">
            <a:normAutofit/>
          </a:bodyPr>
          <a:lstStyle/>
          <a:p>
            <a:pPr marL="0" indent="0" fontAlgn="auto">
              <a:spcAft>
                <a:spcPts val="0"/>
              </a:spcAft>
              <a:buFont typeface="Arial" panose="020B0604020202020204" pitchFamily="34" charset="0"/>
              <a:buNone/>
              <a:defRPr/>
            </a:pPr>
            <a:r>
              <a:rPr lang="en-US" altLang="en-US" sz="3000" i="1" dirty="0">
                <a:cs typeface="Arial" charset="0"/>
              </a:rPr>
              <a:t>As a result of your participation in this lesson, you are now able to:</a:t>
            </a:r>
          </a:p>
          <a:p>
            <a:pPr marL="914400" lvl="1" indent="-457200" fontAlgn="auto">
              <a:spcAft>
                <a:spcPts val="0"/>
              </a:spcAft>
              <a:buFont typeface="Arial" panose="020B0604020202020204" pitchFamily="34" charset="0"/>
              <a:buChar char="•"/>
              <a:defRPr/>
            </a:pPr>
            <a:r>
              <a:rPr lang="en-US" altLang="en-US" sz="2600" b="0" i="0" dirty="0">
                <a:cs typeface="Arial" charset="0"/>
              </a:rPr>
              <a:t>Identify the different components of a rifle cartridge and explain the firing sequence</a:t>
            </a:r>
          </a:p>
          <a:p>
            <a:pPr marL="914400" lvl="1" indent="-457200" fontAlgn="auto">
              <a:spcAft>
                <a:spcPts val="0"/>
              </a:spcAft>
              <a:buFont typeface="Arial" panose="020B0604020202020204" pitchFamily="34" charset="0"/>
              <a:buChar char="•"/>
              <a:defRPr/>
            </a:pPr>
            <a:r>
              <a:rPr lang="en-US" altLang="en-US" sz="2600" b="0" i="0" dirty="0">
                <a:cs typeface="Arial" charset="0"/>
              </a:rPr>
              <a:t>Explain how to properly identify and store ammunition</a:t>
            </a:r>
          </a:p>
          <a:p>
            <a:pPr marL="914400" lvl="1" indent="-457200" fontAlgn="auto">
              <a:spcAft>
                <a:spcPts val="0"/>
              </a:spcAft>
              <a:buFont typeface="Arial" panose="020B0604020202020204" pitchFamily="34" charset="0"/>
              <a:buChar char="•"/>
              <a:defRPr/>
            </a:pPr>
            <a:r>
              <a:rPr lang="en-US" altLang="en-US" sz="2600" b="0" i="0" dirty="0">
                <a:cs typeface="Arial" charset="0"/>
              </a:rPr>
              <a:t>Identify the major types of cartridge malfunctions, and how to react to them</a:t>
            </a:r>
          </a:p>
          <a:p>
            <a:pPr marL="914400" lvl="1" indent="-457200" fontAlgn="auto">
              <a:spcAft>
                <a:spcPts val="0"/>
              </a:spcAft>
              <a:buFont typeface="Arial" panose="020B0604020202020204" pitchFamily="34" charset="0"/>
              <a:buChar char="•"/>
              <a:defRPr/>
            </a:pPr>
            <a:r>
              <a:rPr lang="en-US" altLang="en-US" sz="2600" b="0" i="0" dirty="0">
                <a:cs typeface="Arial" charset="0"/>
              </a:rPr>
              <a:t>Explain the fundamental of rifle shooting</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itle 1"/>
          <p:cNvSpPr>
            <a:spLocks noGrp="1"/>
          </p:cNvSpPr>
          <p:nvPr>
            <p:ph type="title"/>
          </p:nvPr>
        </p:nvSpPr>
        <p:spPr/>
        <p:txBody>
          <a:bodyPr/>
          <a:lstStyle/>
          <a:p>
            <a:r>
              <a:rPr lang="en-US" altLang="en-US" sz="3600" b="1" dirty="0"/>
              <a:t>Questions</a:t>
            </a:r>
          </a:p>
        </p:txBody>
      </p:sp>
      <p:sp>
        <p:nvSpPr>
          <p:cNvPr id="147460" name="Subtitle 1"/>
          <p:cNvSpPr>
            <a:spLocks noGrp="1"/>
          </p:cNvSpPr>
          <p:nvPr>
            <p:ph idx="1"/>
          </p:nvPr>
        </p:nvSpPr>
        <p:spPr/>
        <p:txBody>
          <a:bodyPr anchor="ctr"/>
          <a:lstStyle/>
          <a:p>
            <a:pPr algn="ctr">
              <a:buFontTx/>
              <a:buNone/>
            </a:pPr>
            <a:r>
              <a:rPr lang="en-US" altLang="en-US" sz="5400" dirty="0"/>
              <a:t>What Are Your Questions?</a:t>
            </a:r>
          </a:p>
          <a:p>
            <a:pPr algn="ctr">
              <a:buFontTx/>
              <a:buNone/>
            </a:pPr>
            <a:endParaRPr lang="en-US" altLang="en-US" sz="3400" dirty="0"/>
          </a:p>
          <a:p>
            <a:pPr algn="ctr">
              <a:buFontTx/>
              <a:buNone/>
            </a:pPr>
            <a:r>
              <a:rPr lang="en-US" altLang="en-US" sz="3400" i="1" dirty="0"/>
              <a:t>The Next Lesson will be: </a:t>
            </a:r>
          </a:p>
          <a:p>
            <a:pPr algn="ctr">
              <a:buFontTx/>
              <a:buNone/>
            </a:pPr>
            <a:r>
              <a:rPr lang="en-US" altLang="en-US" sz="3400" b="1" dirty="0"/>
              <a:t>Firing the First Shots</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933700" y="1219200"/>
            <a:ext cx="632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III:</a:t>
            </a:r>
            <a:br>
              <a:rPr lang="en-US" altLang="en-US" sz="3600" b="1" u="sng" dirty="0">
                <a:solidFill>
                  <a:schemeClr val="bg1">
                    <a:lumMod val="95000"/>
                  </a:schemeClr>
                </a:solidFill>
                <a:latin typeface="Arial" panose="020B0604020202020204" pitchFamily="34" charset="0"/>
                <a:cs typeface="Arial" panose="020B0604020202020204" pitchFamily="34" charset="0"/>
              </a:rPr>
            </a:b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u="sng" dirty="0">
                <a:solidFill>
                  <a:schemeClr val="bg1">
                    <a:lumMod val="95000"/>
                  </a:schemeClr>
                </a:solidFill>
                <a:latin typeface="Arial" panose="020B0604020202020204" pitchFamily="34" charset="0"/>
                <a:cs typeface="Arial" panose="020B0604020202020204" pitchFamily="34" charset="0"/>
              </a:rPr>
              <a:t>Firing the First Shots</a:t>
            </a:r>
          </a:p>
        </p:txBody>
      </p:sp>
      <p:sp>
        <p:nvSpPr>
          <p:cNvPr id="3" name="Snip and Round Single Corner Rectangle 2"/>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3093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819400" y="1066800"/>
            <a:ext cx="632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I:</a:t>
            </a:r>
            <a:br>
              <a:rPr lang="en-US" altLang="en-US" sz="3600" b="1" u="sng" dirty="0">
                <a:solidFill>
                  <a:schemeClr val="bg1">
                    <a:lumMod val="95000"/>
                  </a:schemeClr>
                </a:solidFill>
                <a:latin typeface="Arial" panose="020B0604020202020204" pitchFamily="34" charset="0"/>
                <a:cs typeface="Arial" panose="020B0604020202020204" pitchFamily="34" charset="0"/>
              </a:rPr>
            </a:b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Rifle Knowledge</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&amp;</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Safe Gun Handling</a:t>
            </a:r>
          </a:p>
        </p:txBody>
      </p:sp>
      <p:sp>
        <p:nvSpPr>
          <p:cNvPr id="3" name="Snip and Round Single Corner Rectangle 2"/>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95418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a:t>LESSON III: Firing the First Shots</a:t>
            </a:r>
            <a:endParaRPr lang="en-US" altLang="en-US" dirty="0"/>
          </a:p>
        </p:txBody>
      </p:sp>
      <p:sp>
        <p:nvSpPr>
          <p:cNvPr id="150531" name="Subtitle 1"/>
          <p:cNvSpPr>
            <a:spLocks noGrp="1"/>
          </p:cNvSpPr>
          <p:nvPr>
            <p:ph idx="1"/>
          </p:nvPr>
        </p:nvSpPr>
        <p:spPr>
          <a:xfrm>
            <a:off x="1981200" y="1271588"/>
            <a:ext cx="9677400" cy="5281612"/>
          </a:xfrm>
        </p:spPr>
        <p:txBody>
          <a:bodyPr/>
          <a:lstStyle/>
          <a:p>
            <a:r>
              <a:rPr lang="en-US" altLang="en-US" dirty="0"/>
              <a:t>Learning Objectives:</a:t>
            </a:r>
          </a:p>
          <a:p>
            <a:r>
              <a:rPr lang="en-US" altLang="en-US" sz="3000" i="1" dirty="0"/>
              <a:t>     As a result of your participation in this lesson you will be able to:</a:t>
            </a:r>
          </a:p>
          <a:p>
            <a:pPr lvl="2"/>
            <a:r>
              <a:rPr lang="en-US" altLang="en-US" dirty="0"/>
              <a:t>Safely demonstrate the Knowledge, skills and attitude necessary to assume the </a:t>
            </a:r>
            <a:r>
              <a:rPr lang="en-US" altLang="en-US" dirty="0" err="1"/>
              <a:t>benchrest</a:t>
            </a:r>
            <a:r>
              <a:rPr lang="en-US" altLang="en-US" dirty="0"/>
              <a:t> position with a rifle.</a:t>
            </a:r>
          </a:p>
          <a:p>
            <a:pPr lvl="2"/>
            <a:r>
              <a:rPr lang="en-US" altLang="en-US" dirty="0"/>
              <a:t>Safely shoot a rifle from a </a:t>
            </a:r>
            <a:r>
              <a:rPr lang="en-US" altLang="en-US" dirty="0" err="1"/>
              <a:t>benchrest</a:t>
            </a:r>
            <a:r>
              <a:rPr lang="en-US" altLang="en-US" dirty="0"/>
              <a:t> position, using the fundamentals of rifle shooting, at a target on a range.</a:t>
            </a:r>
          </a:p>
          <a:p>
            <a:pPr lvl="2"/>
            <a:r>
              <a:rPr lang="en-US" altLang="en-US" dirty="0"/>
              <a:t>Safely demonstrate the knowledge, skills and attitude necessary to assume the free arm and arm rest standing shooting positions with a rifle.</a:t>
            </a:r>
          </a:p>
          <a:p>
            <a:pPr lvl="2"/>
            <a:r>
              <a:rPr lang="en-US" altLang="en-US" dirty="0"/>
              <a:t>Safely shoot a rifle from the free arm and arm rest standing shooting position, using the fundamentals of rifle shooting, at a target on a range.</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Title 1"/>
          <p:cNvSpPr>
            <a:spLocks noGrp="1"/>
          </p:cNvSpPr>
          <p:nvPr>
            <p:ph type="title"/>
          </p:nvPr>
        </p:nvSpPr>
        <p:spPr>
          <a:xfrm>
            <a:off x="1752600" y="20638"/>
            <a:ext cx="10439400" cy="1168400"/>
          </a:xfrm>
        </p:spPr>
        <p:txBody>
          <a:bodyPr/>
          <a:lstStyle/>
          <a:p>
            <a:r>
              <a:rPr lang="en-US" altLang="en-US" sz="3600" b="1" dirty="0">
                <a:latin typeface="Arial" panose="020B0604020202020204" pitchFamily="34" charset="0"/>
                <a:cs typeface="Arial" panose="020B0604020202020204" pitchFamily="34" charset="0"/>
              </a:rPr>
              <a:t>Range Layout &amp; Limits</a:t>
            </a:r>
            <a:endParaRPr lang="en-US" altLang="en-US" sz="3600" dirty="0"/>
          </a:p>
        </p:txBody>
      </p:sp>
      <p:sp>
        <p:nvSpPr>
          <p:cNvPr id="152580" name="Content Placeholder 3"/>
          <p:cNvSpPr>
            <a:spLocks noGrp="1"/>
          </p:cNvSpPr>
          <p:nvPr>
            <p:ph sz="half" idx="1"/>
          </p:nvPr>
        </p:nvSpPr>
        <p:spPr>
          <a:xfrm>
            <a:off x="2408238" y="1352550"/>
            <a:ext cx="4876800" cy="4286250"/>
          </a:xfrm>
        </p:spPr>
        <p:txBody>
          <a:bodyPr/>
          <a:lstStyle/>
          <a:p>
            <a:pPr marL="457200" indent="-457200">
              <a:buFont typeface="Arial" panose="020B0604020202020204" pitchFamily="34" charset="0"/>
              <a:buChar char="•"/>
            </a:pPr>
            <a:r>
              <a:rPr lang="en-US" altLang="en-US" dirty="0"/>
              <a:t>Ready Line</a:t>
            </a:r>
          </a:p>
          <a:p>
            <a:pPr marL="457200" indent="-457200">
              <a:buFont typeface="Arial" panose="020B0604020202020204" pitchFamily="34" charset="0"/>
              <a:buChar char="•"/>
            </a:pPr>
            <a:r>
              <a:rPr lang="en-US" altLang="en-US" dirty="0"/>
              <a:t>Firing Line</a:t>
            </a:r>
          </a:p>
          <a:p>
            <a:pPr marL="457200" indent="-457200">
              <a:buFont typeface="Arial" panose="020B0604020202020204" pitchFamily="34" charset="0"/>
              <a:buChar char="•"/>
            </a:pPr>
            <a:r>
              <a:rPr lang="en-US" altLang="en-US" dirty="0"/>
              <a:t>Target Area</a:t>
            </a:r>
          </a:p>
          <a:p>
            <a:pPr marL="457200" indent="-457200">
              <a:buFont typeface="Arial" panose="020B0604020202020204" pitchFamily="34" charset="0"/>
              <a:buChar char="•"/>
            </a:pPr>
            <a:r>
              <a:rPr lang="en-US" altLang="en-US" dirty="0"/>
              <a:t>Backstop/Impact Area</a:t>
            </a:r>
          </a:p>
          <a:p>
            <a:pPr marL="457200" indent="-457200">
              <a:buFont typeface="Arial" panose="020B0604020202020204" pitchFamily="34" charset="0"/>
              <a:buChar char="•"/>
            </a:pPr>
            <a:r>
              <a:rPr lang="en-US" altLang="en-US" dirty="0"/>
              <a:t>Left &amp; Right Range Limits</a:t>
            </a:r>
          </a:p>
          <a:p>
            <a:pPr marL="457200" indent="-457200">
              <a:buFont typeface="Arial" panose="020B0604020202020204" pitchFamily="34" charset="0"/>
              <a:buChar char="•"/>
            </a:pPr>
            <a:r>
              <a:rPr lang="en-US" altLang="en-US" dirty="0"/>
              <a:t>Firing Points</a:t>
            </a:r>
          </a:p>
          <a:p>
            <a:pPr marL="457200" indent="-457200">
              <a:buFont typeface="Arial" panose="020B0604020202020204" pitchFamily="34" charset="0"/>
              <a:buChar char="•"/>
            </a:pPr>
            <a:r>
              <a:rPr lang="en-US" altLang="en-US" dirty="0"/>
              <a:t>Target &amp; Firing Line Numbers</a:t>
            </a:r>
          </a:p>
          <a:p>
            <a:pPr marL="457200" indent="-457200">
              <a:buFont typeface="Arial" panose="020B0604020202020204" pitchFamily="34" charset="0"/>
              <a:buChar char="•"/>
            </a:pPr>
            <a:r>
              <a:rPr lang="en-US" dirty="0"/>
              <a:t>Downrange</a:t>
            </a:r>
          </a:p>
        </p:txBody>
      </p:sp>
      <p:sp>
        <p:nvSpPr>
          <p:cNvPr id="6" name="Content Placeholder 5"/>
          <p:cNvSpPr>
            <a:spLocks noGrp="1"/>
          </p:cNvSpPr>
          <p:nvPr>
            <p:ph sz="half" idx="2"/>
          </p:nvPr>
        </p:nvSpPr>
        <p:spPr>
          <a:xfrm>
            <a:off x="7589838" y="1352550"/>
            <a:ext cx="4297362" cy="4286250"/>
          </a:xfrm>
        </p:spPr>
        <p:txBody>
          <a:bodyPr rtlCol="0">
            <a:normAutofit/>
          </a:bodyPr>
          <a:lstStyle/>
          <a:p>
            <a:pPr marL="457200" indent="-457200" fontAlgn="auto">
              <a:spcAft>
                <a:spcPts val="0"/>
              </a:spcAft>
              <a:buFont typeface="Arial" panose="020B0604020202020204" pitchFamily="34" charset="0"/>
              <a:buChar char="•"/>
              <a:defRPr/>
            </a:pPr>
            <a:r>
              <a:rPr lang="en-US" dirty="0"/>
              <a:t>Safety Berms</a:t>
            </a:r>
          </a:p>
          <a:p>
            <a:pPr marL="457200" indent="-457200" fontAlgn="auto">
              <a:spcAft>
                <a:spcPts val="0"/>
              </a:spcAft>
              <a:buFont typeface="Arial" panose="020B0604020202020204" pitchFamily="34" charset="0"/>
              <a:buChar char="•"/>
              <a:defRPr/>
            </a:pPr>
            <a:r>
              <a:rPr lang="en-US" dirty="0"/>
              <a:t>Entry &amp; Exit Routes</a:t>
            </a:r>
          </a:p>
          <a:p>
            <a:pPr marL="457200" indent="-457200" fontAlgn="auto">
              <a:spcAft>
                <a:spcPts val="0"/>
              </a:spcAft>
              <a:buFont typeface="Arial" panose="020B0604020202020204" pitchFamily="34" charset="0"/>
              <a:buChar char="•"/>
              <a:defRPr/>
            </a:pPr>
            <a:r>
              <a:rPr lang="en-US" dirty="0"/>
              <a:t>Range Flags</a:t>
            </a:r>
          </a:p>
          <a:p>
            <a:pPr marL="457200" indent="-457200" fontAlgn="auto">
              <a:spcAft>
                <a:spcPts val="0"/>
              </a:spcAft>
              <a:buFont typeface="Arial" panose="020B0604020202020204" pitchFamily="34" charset="0"/>
              <a:buChar char="•"/>
              <a:defRPr/>
            </a:pPr>
            <a:r>
              <a:rPr lang="en-US" dirty="0"/>
              <a:t>Warning Markers</a:t>
            </a:r>
          </a:p>
          <a:p>
            <a:pPr marL="457200" indent="-457200" fontAlgn="auto">
              <a:spcAft>
                <a:spcPts val="0"/>
              </a:spcAft>
              <a:buFont typeface="Arial" panose="020B0604020202020204" pitchFamily="34" charset="0"/>
              <a:buChar char="•"/>
              <a:defRPr/>
            </a:pPr>
            <a:r>
              <a:rPr lang="en-US" dirty="0"/>
              <a:t>First-aid Kit</a:t>
            </a:r>
          </a:p>
          <a:p>
            <a:pPr marL="457200" indent="-457200" fontAlgn="auto">
              <a:spcAft>
                <a:spcPts val="0"/>
              </a:spcAft>
              <a:buFont typeface="Arial" panose="020B0604020202020204" pitchFamily="34" charset="0"/>
              <a:buChar char="•"/>
              <a:defRPr/>
            </a:pPr>
            <a:r>
              <a:rPr lang="en-US" dirty="0"/>
              <a:t>Phone</a:t>
            </a:r>
          </a:p>
          <a:p>
            <a:pPr marL="457200" indent="-457200" fontAlgn="auto">
              <a:spcAft>
                <a:spcPts val="0"/>
              </a:spcAft>
              <a:buFont typeface="Arial" panose="020B0604020202020204" pitchFamily="34" charset="0"/>
              <a:buChar char="•"/>
              <a:defRPr/>
            </a:pPr>
            <a:r>
              <a:rPr lang="en-US" dirty="0"/>
              <a:t>Fire Extinguishers</a:t>
            </a:r>
          </a:p>
          <a:p>
            <a:pPr marL="457200" indent="-457200" fontAlgn="auto">
              <a:spcAft>
                <a:spcPts val="0"/>
              </a:spcAft>
              <a:buFont typeface="Arial" panose="020B0604020202020204" pitchFamily="34" charset="0"/>
              <a:buChar char="•"/>
              <a:defRPr/>
            </a:pPr>
            <a:r>
              <a:rPr lang="en-US" dirty="0"/>
              <a:t>Rest Rooms</a:t>
            </a:r>
          </a:p>
        </p:txBody>
      </p:sp>
      <p:sp>
        <p:nvSpPr>
          <p:cNvPr id="8" name="Snip and Round Single Corner Rectangle 7"/>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C:\Users\George Rogero\Documents\NEW RIFLE\NRA DVD\pictures\jpg\SAFETY\9644P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829050"/>
            <a:ext cx="2636838"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NRA Rules for</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Safe Gun Handling</a:t>
            </a:r>
            <a:endParaRPr lang="en-US" altLang="en-US" sz="3200" dirty="0"/>
          </a:p>
        </p:txBody>
      </p:sp>
      <p:pic>
        <p:nvPicPr>
          <p:cNvPr id="91138" name="Picture 2" descr="C:\Users\George Rogero\Documents\NEW RIFLE\NRA DVD\pictures\jpg\SAFETY\8605P3 safe dir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038" y="3829050"/>
            <a:ext cx="1968500"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C:\Users\George Rogero\Documents\NEW RIFLE\NRA DVD\pictures\jpg\SAFETY\9657P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0350" y="3829050"/>
            <a:ext cx="2630488"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1"/>
          <p:cNvSpPr txBox="1">
            <a:spLocks/>
          </p:cNvSpPr>
          <p:nvPr/>
        </p:nvSpPr>
        <p:spPr bwMode="auto">
          <a:xfrm>
            <a:off x="2971800" y="1600200"/>
            <a:ext cx="78486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597025" marR="0" lvl="0" indent="-15970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The Gun Pointed In A Safe Direction</a:t>
            </a:r>
          </a:p>
          <a:p>
            <a:pPr marL="1379538" marR="0" lvl="0" indent="-1379538"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Your Finger Off The Trigger Until Ready To Shoot</a:t>
            </a:r>
          </a:p>
          <a:p>
            <a:pPr marL="1597025" marR="0" lvl="0" indent="-15970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The Gun Unloaded Until Ready To Use</a:t>
            </a:r>
          </a:p>
        </p:txBody>
      </p:sp>
      <p:sp>
        <p:nvSpPr>
          <p:cNvPr id="9" name="Snip and Round Single Corner Rectangle 8"/>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p:cTn id="7" dur="500" fill="hold"/>
                                        <p:tgtEl>
                                          <p:spTgt spid="91138"/>
                                        </p:tgtEl>
                                        <p:attrNameLst>
                                          <p:attrName>ppt_w</p:attrName>
                                        </p:attrNameLst>
                                      </p:cBhvr>
                                      <p:tavLst>
                                        <p:tav tm="0">
                                          <p:val>
                                            <p:fltVal val="0"/>
                                          </p:val>
                                        </p:tav>
                                        <p:tav tm="100000">
                                          <p:val>
                                            <p:strVal val="#ppt_w"/>
                                          </p:val>
                                        </p:tav>
                                      </p:tavLst>
                                    </p:anim>
                                    <p:anim calcmode="lin" valueType="num">
                                      <p:cBhvr>
                                        <p:cTn id="8" dur="500" fill="hold"/>
                                        <p:tgtEl>
                                          <p:spTgt spid="91138"/>
                                        </p:tgtEl>
                                        <p:attrNameLst>
                                          <p:attrName>ppt_h</p:attrName>
                                        </p:attrNameLst>
                                      </p:cBhvr>
                                      <p:tavLst>
                                        <p:tav tm="0">
                                          <p:val>
                                            <p:fltVal val="0"/>
                                          </p:val>
                                        </p:tav>
                                        <p:tav tm="100000">
                                          <p:val>
                                            <p:strVal val="#ppt_h"/>
                                          </p:val>
                                        </p:tav>
                                      </p:tavLst>
                                    </p:anim>
                                    <p:animEffect transition="in" filter="fade">
                                      <p:cBhvr>
                                        <p:cTn id="9" dur="500"/>
                                        <p:tgtEl>
                                          <p:spTgt spid="91138"/>
                                        </p:tgtEl>
                                      </p:cBhvr>
                                    </p:animEffect>
                                  </p:childTnLst>
                                </p:cTn>
                              </p:par>
                              <p:par>
                                <p:cTn id="10" presetID="53" presetClass="entr" presetSubtype="16" fill="hold" nodeType="withEffect">
                                  <p:stCondLst>
                                    <p:cond delay="0"/>
                                  </p:stCondLst>
                                  <p:childTnLst>
                                    <p:set>
                                      <p:cBhvr>
                                        <p:cTn id="11" dur="1" fill="hold">
                                          <p:stCondLst>
                                            <p:cond delay="0"/>
                                          </p:stCondLst>
                                        </p:cTn>
                                        <p:tgtEl>
                                          <p:spTgt spid="91139"/>
                                        </p:tgtEl>
                                        <p:attrNameLst>
                                          <p:attrName>style.visibility</p:attrName>
                                        </p:attrNameLst>
                                      </p:cBhvr>
                                      <p:to>
                                        <p:strVal val="visible"/>
                                      </p:to>
                                    </p:set>
                                    <p:anim calcmode="lin" valueType="num">
                                      <p:cBhvr>
                                        <p:cTn id="12" dur="500" fill="hold"/>
                                        <p:tgtEl>
                                          <p:spTgt spid="91139"/>
                                        </p:tgtEl>
                                        <p:attrNameLst>
                                          <p:attrName>ppt_w</p:attrName>
                                        </p:attrNameLst>
                                      </p:cBhvr>
                                      <p:tavLst>
                                        <p:tav tm="0">
                                          <p:val>
                                            <p:fltVal val="0"/>
                                          </p:val>
                                        </p:tav>
                                        <p:tav tm="100000">
                                          <p:val>
                                            <p:strVal val="#ppt_w"/>
                                          </p:val>
                                        </p:tav>
                                      </p:tavLst>
                                    </p:anim>
                                    <p:anim calcmode="lin" valueType="num">
                                      <p:cBhvr>
                                        <p:cTn id="13" dur="500" fill="hold"/>
                                        <p:tgtEl>
                                          <p:spTgt spid="91139"/>
                                        </p:tgtEl>
                                        <p:attrNameLst>
                                          <p:attrName>ppt_h</p:attrName>
                                        </p:attrNameLst>
                                      </p:cBhvr>
                                      <p:tavLst>
                                        <p:tav tm="0">
                                          <p:val>
                                            <p:fltVal val="0"/>
                                          </p:val>
                                        </p:tav>
                                        <p:tav tm="100000">
                                          <p:val>
                                            <p:strVal val="#ppt_h"/>
                                          </p:val>
                                        </p:tav>
                                      </p:tavLst>
                                    </p:anim>
                                    <p:animEffect transition="in" filter="fade">
                                      <p:cBhvr>
                                        <p:cTn id="14" dur="500"/>
                                        <p:tgtEl>
                                          <p:spTgt spid="91139"/>
                                        </p:tgtEl>
                                      </p:cBhvr>
                                    </p:animEffect>
                                  </p:childTnLst>
                                </p:cTn>
                              </p:par>
                              <p:par>
                                <p:cTn id="15" presetID="53" presetClass="entr" presetSubtype="16" fill="hold" nodeType="withEffect">
                                  <p:stCondLst>
                                    <p:cond delay="0"/>
                                  </p:stCondLst>
                                  <p:childTnLst>
                                    <p:set>
                                      <p:cBhvr>
                                        <p:cTn id="16" dur="1" fill="hold">
                                          <p:stCondLst>
                                            <p:cond delay="0"/>
                                          </p:stCondLst>
                                        </p:cTn>
                                        <p:tgtEl>
                                          <p:spTgt spid="91140"/>
                                        </p:tgtEl>
                                        <p:attrNameLst>
                                          <p:attrName>style.visibility</p:attrName>
                                        </p:attrNameLst>
                                      </p:cBhvr>
                                      <p:to>
                                        <p:strVal val="visible"/>
                                      </p:to>
                                    </p:set>
                                    <p:anim calcmode="lin" valueType="num">
                                      <p:cBhvr>
                                        <p:cTn id="17" dur="500" fill="hold"/>
                                        <p:tgtEl>
                                          <p:spTgt spid="91140"/>
                                        </p:tgtEl>
                                        <p:attrNameLst>
                                          <p:attrName>ppt_w</p:attrName>
                                        </p:attrNameLst>
                                      </p:cBhvr>
                                      <p:tavLst>
                                        <p:tav tm="0">
                                          <p:val>
                                            <p:fltVal val="0"/>
                                          </p:val>
                                        </p:tav>
                                        <p:tav tm="100000">
                                          <p:val>
                                            <p:strVal val="#ppt_w"/>
                                          </p:val>
                                        </p:tav>
                                      </p:tavLst>
                                    </p:anim>
                                    <p:anim calcmode="lin" valueType="num">
                                      <p:cBhvr>
                                        <p:cTn id="18" dur="500" fill="hold"/>
                                        <p:tgtEl>
                                          <p:spTgt spid="91140"/>
                                        </p:tgtEl>
                                        <p:attrNameLst>
                                          <p:attrName>ppt_h</p:attrName>
                                        </p:attrNameLst>
                                      </p:cBhvr>
                                      <p:tavLst>
                                        <p:tav tm="0">
                                          <p:val>
                                            <p:fltVal val="0"/>
                                          </p:val>
                                        </p:tav>
                                        <p:tav tm="100000">
                                          <p:val>
                                            <p:strVal val="#ppt_h"/>
                                          </p:val>
                                        </p:tav>
                                      </p:tavLst>
                                    </p:anim>
                                    <p:animEffect transition="in" filter="fade">
                                      <p:cBhvr>
                                        <p:cTn id="19" dur="500"/>
                                        <p:tgtEl>
                                          <p:spTgt spid="9114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sz="4000" b="1" dirty="0">
                <a:latin typeface="Arial" panose="020B0604020202020204" pitchFamily="34" charset="0"/>
                <a:cs typeface="Arial" panose="020B0604020202020204" pitchFamily="34" charset="0"/>
              </a:rPr>
              <a:t>Additional NRA Rules for</a:t>
            </a:r>
            <a:br>
              <a:rPr lang="en-US" altLang="en-US" sz="4000" b="1" dirty="0">
                <a:latin typeface="Arial" panose="020B0604020202020204" pitchFamily="34" charset="0"/>
                <a:cs typeface="Arial" panose="020B0604020202020204" pitchFamily="34" charset="0"/>
              </a:rPr>
            </a:br>
            <a:r>
              <a:rPr lang="en-US" altLang="en-US" sz="4000" b="1" dirty="0">
                <a:latin typeface="Arial" panose="020B0604020202020204" pitchFamily="34" charset="0"/>
                <a:cs typeface="Arial" panose="020B0604020202020204" pitchFamily="34" charset="0"/>
              </a:rPr>
              <a:t>Using or Storing a Gun</a:t>
            </a:r>
            <a:endParaRPr lang="en-US" altLang="en-US" sz="3600" dirty="0"/>
          </a:p>
        </p:txBody>
      </p:sp>
      <p:sp>
        <p:nvSpPr>
          <p:cNvPr id="156675" name="Subtitle 1"/>
          <p:cNvSpPr>
            <a:spLocks noGrp="1"/>
          </p:cNvSpPr>
          <p:nvPr>
            <p:ph idx="1"/>
          </p:nvPr>
        </p:nvSpPr>
        <p:spPr/>
        <p:txBody>
          <a:bodyPr anchor="ctr"/>
          <a:lstStyle/>
          <a:p>
            <a:pPr marL="457200" indent="-457200">
              <a:buFont typeface="Arial" panose="020B0604020202020204" pitchFamily="34" charset="0"/>
              <a:buChar char="•"/>
            </a:pPr>
            <a:r>
              <a:rPr lang="en-US" altLang="en-US" sz="2800" i="0" dirty="0">
                <a:solidFill>
                  <a:srgbClr val="FF0000"/>
                </a:solidFill>
                <a:cs typeface="Arial" panose="020B0604020202020204" pitchFamily="34" charset="0"/>
              </a:rPr>
              <a:t>Know your target and what is beyond.</a:t>
            </a:r>
          </a:p>
          <a:p>
            <a:pPr marL="457200" indent="-457200">
              <a:buFont typeface="Arial" panose="020B0604020202020204" pitchFamily="34" charset="0"/>
              <a:buChar char="•"/>
            </a:pPr>
            <a:r>
              <a:rPr lang="en-US" altLang="en-US" sz="2800" i="0" dirty="0">
                <a:solidFill>
                  <a:srgbClr val="FF0000"/>
                </a:solidFill>
                <a:cs typeface="Arial" panose="020B0604020202020204" pitchFamily="34" charset="0"/>
              </a:rPr>
              <a:t>Be sure the gun is safe to operate.</a:t>
            </a:r>
          </a:p>
          <a:p>
            <a:pPr marL="457200" indent="-457200">
              <a:buFont typeface="Arial" panose="020B0604020202020204" pitchFamily="34" charset="0"/>
              <a:buChar char="•"/>
            </a:pPr>
            <a:r>
              <a:rPr lang="en-US" altLang="en-US" sz="2800" i="0" dirty="0">
                <a:solidFill>
                  <a:srgbClr val="FF0000"/>
                </a:solidFill>
                <a:cs typeface="Arial" panose="020B0604020202020204" pitchFamily="34" charset="0"/>
              </a:rPr>
              <a:t>Know how to use the gun safely.</a:t>
            </a:r>
          </a:p>
          <a:p>
            <a:pPr marL="457200" indent="-457200">
              <a:buFont typeface="Arial" panose="020B0604020202020204" pitchFamily="34" charset="0"/>
              <a:buChar char="•"/>
            </a:pPr>
            <a:r>
              <a:rPr lang="en-US" altLang="en-US" sz="2800" i="0" dirty="0">
                <a:solidFill>
                  <a:srgbClr val="FF0000"/>
                </a:solidFill>
                <a:cs typeface="Arial" panose="020B0604020202020204" pitchFamily="34" charset="0"/>
              </a:rPr>
              <a:t>Use only the correct ammunition for your gun. </a:t>
            </a:r>
          </a:p>
          <a:p>
            <a:pPr marL="457200" indent="-457200">
              <a:buFont typeface="Arial" panose="020B0604020202020204" pitchFamily="34" charset="0"/>
              <a:buChar char="•"/>
            </a:pPr>
            <a:r>
              <a:rPr lang="en-US" altLang="en-US" sz="2800" i="0" dirty="0">
                <a:solidFill>
                  <a:srgbClr val="FF0000"/>
                </a:solidFill>
                <a:cs typeface="Arial" panose="020B0604020202020204" pitchFamily="34" charset="0"/>
              </a:rPr>
              <a:t>Wear eye and ear protection as appropriate.</a:t>
            </a:r>
          </a:p>
          <a:p>
            <a:pPr marL="457200" indent="-457200">
              <a:buFont typeface="Arial" panose="020B0604020202020204" pitchFamily="34" charset="0"/>
              <a:buChar char="•"/>
            </a:pPr>
            <a:r>
              <a:rPr lang="en-US" altLang="en-US" sz="2800" i="0" dirty="0">
                <a:solidFill>
                  <a:srgbClr val="FF0000"/>
                </a:solidFill>
                <a:cs typeface="Arial" panose="020B0604020202020204" pitchFamily="34" charset="0"/>
              </a:rPr>
              <a:t>Never use alcohol or drugs before or while shooting.</a:t>
            </a:r>
          </a:p>
          <a:p>
            <a:pPr marL="457200" indent="-457200">
              <a:buFont typeface="Arial" panose="020B0604020202020204" pitchFamily="34" charset="0"/>
              <a:buChar char="•"/>
            </a:pPr>
            <a:r>
              <a:rPr lang="en-US" altLang="en-US" sz="2800" i="0" dirty="0">
                <a:solidFill>
                  <a:srgbClr val="FF0000"/>
                </a:solidFill>
                <a:cs typeface="Arial" panose="020B0604020202020204" pitchFamily="34" charset="0"/>
              </a:rPr>
              <a:t>Store guns so that they are not accessible to  unauthorized persons.</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General Range Safety Rules</a:t>
            </a:r>
            <a:endParaRPr lang="en-US" altLang="en-US" sz="7200"/>
          </a:p>
        </p:txBody>
      </p:sp>
      <p:sp>
        <p:nvSpPr>
          <p:cNvPr id="158723" name="Subtitle 1"/>
          <p:cNvSpPr>
            <a:spLocks noGrp="1"/>
          </p:cNvSpPr>
          <p:nvPr>
            <p:ph idx="1"/>
          </p:nvPr>
        </p:nvSpPr>
        <p:spPr>
          <a:xfrm>
            <a:off x="2678371" y="1271588"/>
            <a:ext cx="8610600" cy="4424363"/>
          </a:xfrm>
        </p:spPr>
        <p:txBody>
          <a:bodyPr anchor="ctr"/>
          <a:lstStyle/>
          <a:p>
            <a:pPr marL="457200" indent="-457200">
              <a:buFont typeface="Arial" panose="020B0604020202020204" pitchFamily="34" charset="0"/>
              <a:buChar char="•"/>
            </a:pPr>
            <a:r>
              <a:rPr lang="en-US" altLang="en-US" b="0" dirty="0">
                <a:cs typeface="Arial" panose="020B0604020202020204" pitchFamily="34" charset="0"/>
              </a:rPr>
              <a:t>Know and obey all range rules. (Wait for each command to be given during each exercise.)</a:t>
            </a:r>
          </a:p>
          <a:p>
            <a:pPr marL="457200" indent="-457200">
              <a:buFont typeface="Arial" panose="020B0604020202020204" pitchFamily="34" charset="0"/>
              <a:buChar char="•"/>
            </a:pPr>
            <a:r>
              <a:rPr lang="en-US" altLang="en-US" b="0" dirty="0">
                <a:cs typeface="Arial" panose="020B0604020202020204" pitchFamily="34" charset="0"/>
              </a:rPr>
              <a:t>Know where others are at all times.</a:t>
            </a:r>
          </a:p>
          <a:p>
            <a:pPr marL="457200" indent="-457200">
              <a:buFont typeface="Arial" panose="020B0604020202020204" pitchFamily="34" charset="0"/>
              <a:buChar char="•"/>
            </a:pPr>
            <a:r>
              <a:rPr lang="en-US" altLang="en-US" b="0" dirty="0">
                <a:cs typeface="Arial" panose="020B0604020202020204" pitchFamily="34" charset="0"/>
              </a:rPr>
              <a:t>Shoot only at authorized targets.</a:t>
            </a:r>
          </a:p>
          <a:p>
            <a:pPr marL="457200" indent="-457200">
              <a:buFont typeface="Arial" panose="020B0604020202020204" pitchFamily="34" charset="0"/>
              <a:buChar char="•"/>
            </a:pPr>
            <a:r>
              <a:rPr lang="en-US" altLang="en-US" b="0" dirty="0">
                <a:cs typeface="Arial" panose="020B0604020202020204" pitchFamily="34" charset="0"/>
              </a:rPr>
              <a:t>Stop shooting immediately if you think you may have experienced a malfunction.</a:t>
            </a:r>
          </a:p>
          <a:p>
            <a:pPr marL="457200" indent="-457200">
              <a:buFont typeface="Arial" panose="020B0604020202020204" pitchFamily="34" charset="0"/>
              <a:buChar char="•"/>
            </a:pPr>
            <a:r>
              <a:rPr lang="en-US" altLang="en-US" dirty="0">
                <a:solidFill>
                  <a:srgbClr val="FF0000"/>
                </a:solidFill>
                <a:cs typeface="Arial" panose="020B0604020202020204" pitchFamily="34" charset="0"/>
              </a:rPr>
              <a:t>It is YOUR responsibility to know all range rules</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Questions/Problems</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on the Firing Line</a:t>
            </a:r>
            <a:endParaRPr lang="en-US" altLang="en-US" sz="3200"/>
          </a:p>
        </p:txBody>
      </p:sp>
      <p:sp>
        <p:nvSpPr>
          <p:cNvPr id="35843" name="Subtitle 1"/>
          <p:cNvSpPr>
            <a:spLocks noGrp="1"/>
          </p:cNvSpPr>
          <p:nvPr>
            <p:ph idx="1"/>
          </p:nvPr>
        </p:nvSpPr>
        <p:spPr/>
        <p:txBody>
          <a:bodyPr rtlCol="0" anchor="t">
            <a:normAutofit/>
          </a:bodyPr>
          <a:lstStyle/>
          <a:p>
            <a:pPr marL="0" indent="0" fontAlgn="auto">
              <a:spcAft>
                <a:spcPts val="0"/>
              </a:spcAft>
              <a:buFont typeface="Arial" panose="020B0604020202020204" pitchFamily="34" charset="0"/>
              <a:buNone/>
              <a:defRPr/>
            </a:pPr>
            <a:r>
              <a:rPr lang="en-US" altLang="en-US" sz="3200" dirty="0">
                <a:cs typeface="Arial" charset="0"/>
              </a:rPr>
              <a:t>A shooter having any questions or problems during any of the range exercises should:</a:t>
            </a:r>
          </a:p>
          <a:p>
            <a:pPr marL="0" indent="0" fontAlgn="auto">
              <a:spcAft>
                <a:spcPts val="0"/>
              </a:spcAft>
              <a:buFont typeface="Arial" panose="020B0604020202020204" pitchFamily="34" charset="0"/>
              <a:buNone/>
              <a:defRPr/>
            </a:pPr>
            <a:endParaRPr lang="en-US" altLang="en-US" sz="1200" dirty="0">
              <a:latin typeface="Arial" charset="0"/>
              <a:cs typeface="Arial" charset="0"/>
            </a:endParaRPr>
          </a:p>
          <a:p>
            <a:pPr marL="914400" lvl="1" indent="-457200" fontAlgn="auto">
              <a:spcAft>
                <a:spcPts val="0"/>
              </a:spcAft>
              <a:buFont typeface="Arial" panose="020B0604020202020204" pitchFamily="34" charset="0"/>
              <a:buChar char="•"/>
              <a:defRPr/>
            </a:pPr>
            <a:r>
              <a:rPr lang="en-US" altLang="en-US" sz="2800" b="0" i="0" dirty="0">
                <a:cs typeface="Arial" charset="0"/>
              </a:rPr>
              <a:t>Stop firing immediately.</a:t>
            </a:r>
          </a:p>
          <a:p>
            <a:pPr marL="914400" lvl="1" indent="-457200" fontAlgn="auto">
              <a:spcAft>
                <a:spcPts val="0"/>
              </a:spcAft>
              <a:buFont typeface="Arial" panose="020B0604020202020204" pitchFamily="34" charset="0"/>
              <a:buChar char="•"/>
              <a:defRPr/>
            </a:pPr>
            <a:r>
              <a:rPr lang="en-US" altLang="en-US" sz="2800" b="0" i="0" dirty="0">
                <a:cs typeface="Arial" charset="0"/>
              </a:rPr>
              <a:t>Keep the gun pointed downrange.</a:t>
            </a:r>
          </a:p>
          <a:p>
            <a:pPr marL="914400" lvl="1" indent="-457200" fontAlgn="auto">
              <a:spcAft>
                <a:spcPts val="0"/>
              </a:spcAft>
              <a:buFont typeface="Arial" panose="020B0604020202020204" pitchFamily="34" charset="0"/>
              <a:buChar char="•"/>
              <a:defRPr/>
            </a:pPr>
            <a:r>
              <a:rPr lang="en-US" altLang="en-US" sz="2800" b="0" i="0" dirty="0">
                <a:cs typeface="Arial" charset="0"/>
              </a:rPr>
              <a:t>Raise the non-shooting hand to signify there is a problem.  Range personnel will provide assistance</a:t>
            </a:r>
            <a:r>
              <a:rPr lang="en-US" altLang="en-US" sz="2600" b="0" i="0" dirty="0">
                <a:cs typeface="Arial" charset="0"/>
              </a:rPr>
              <a:t>.</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Hygiene Guidelines</a:t>
            </a:r>
            <a:endParaRPr lang="en-US" altLang="en-US" sz="7200"/>
          </a:p>
        </p:txBody>
      </p:sp>
      <p:sp>
        <p:nvSpPr>
          <p:cNvPr id="35843" name="Subtitle 1"/>
          <p:cNvSpPr>
            <a:spLocks noGrp="1"/>
          </p:cNvSpPr>
          <p:nvPr>
            <p:ph idx="1"/>
          </p:nvPr>
        </p:nvSpPr>
        <p:spPr>
          <a:xfrm>
            <a:off x="2057400" y="1271589"/>
            <a:ext cx="9677400" cy="4779962"/>
          </a:xfrm>
        </p:spPr>
        <p:txBody>
          <a:bodyPr rtlCol="0" anchor="t">
            <a:normAutofit/>
          </a:bodyPr>
          <a:lstStyle/>
          <a:p>
            <a:pPr marL="0" indent="0" fontAlgn="auto">
              <a:spcAft>
                <a:spcPts val="0"/>
              </a:spcAft>
              <a:buFont typeface="Arial" panose="020B0604020202020204" pitchFamily="34" charset="0"/>
              <a:buNone/>
              <a:defRPr/>
            </a:pPr>
            <a:r>
              <a:rPr lang="en-US" altLang="en-US" sz="3000" i="0" dirty="0">
                <a:solidFill>
                  <a:srgbClr val="FF0000"/>
                </a:solidFill>
                <a:cs typeface="Arial" charset="0"/>
              </a:rPr>
              <a:t>Shooting or cleaning guns can expose a person to airborne lead particulate, powder residue, solvents and other chemicals.</a:t>
            </a:r>
          </a:p>
          <a:p>
            <a:pPr marL="0" indent="0" fontAlgn="auto">
              <a:spcAft>
                <a:spcPts val="0"/>
              </a:spcAft>
              <a:buFont typeface="Arial" panose="020B0604020202020204" pitchFamily="34" charset="0"/>
              <a:buNone/>
              <a:defRPr/>
            </a:pPr>
            <a:endParaRPr lang="en-US" altLang="en-US" sz="3000" b="0" i="0" dirty="0">
              <a:cs typeface="Arial" charset="0"/>
            </a:endParaRPr>
          </a:p>
          <a:p>
            <a:pPr marL="914400" lvl="1" indent="-457200" fontAlgn="auto">
              <a:spcAft>
                <a:spcPts val="0"/>
              </a:spcAft>
              <a:buFont typeface="Arial" panose="020B0604020202020204" pitchFamily="34" charset="0"/>
              <a:buChar char="•"/>
              <a:defRPr/>
            </a:pPr>
            <a:r>
              <a:rPr lang="en-US" altLang="en-US" sz="2400" i="0" dirty="0">
                <a:solidFill>
                  <a:srgbClr val="FF0000"/>
                </a:solidFill>
                <a:cs typeface="Arial" charset="0"/>
              </a:rPr>
              <a:t>Refrain from eating, drinking, smoking or placing hands close to your mouth.</a:t>
            </a:r>
          </a:p>
          <a:p>
            <a:pPr marL="914400" lvl="1" indent="-457200" fontAlgn="auto">
              <a:spcAft>
                <a:spcPts val="0"/>
              </a:spcAft>
              <a:buFont typeface="Arial" panose="020B0604020202020204" pitchFamily="34" charset="0"/>
              <a:buChar char="•"/>
              <a:defRPr/>
            </a:pPr>
            <a:r>
              <a:rPr lang="en-US" altLang="en-US" sz="2400" i="0" dirty="0">
                <a:solidFill>
                  <a:srgbClr val="FF0000"/>
                </a:solidFill>
                <a:cs typeface="Arial" charset="0"/>
              </a:rPr>
              <a:t>After shooting or cleaning a gun, wash your hands and face thoroughly with soap and water prior to eating, drinking, smoking, or otherwise placing your hands near your mouth, eyes or nose.</a:t>
            </a:r>
          </a:p>
          <a:p>
            <a:pPr marL="914400" lvl="1" indent="-457200" fontAlgn="auto">
              <a:spcAft>
                <a:spcPts val="0"/>
              </a:spcAft>
              <a:buFont typeface="Arial" panose="020B0604020202020204" pitchFamily="34" charset="0"/>
              <a:buChar char="•"/>
              <a:defRPr/>
            </a:pPr>
            <a:r>
              <a:rPr lang="en-US" altLang="en-US" sz="2400" i="0" dirty="0">
                <a:solidFill>
                  <a:srgbClr val="FF0000"/>
                </a:solidFill>
                <a:cs typeface="Arial" charset="0"/>
              </a:rPr>
              <a:t>Change and wash clothing as soon as possible after shooting or cleaning a gun so that possible exposure to lead particulate or solvent residue may be minimized.</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Range Commands</a:t>
            </a:r>
            <a:endParaRPr lang="en-US" altLang="en-US" sz="7200"/>
          </a:p>
        </p:txBody>
      </p:sp>
      <p:sp>
        <p:nvSpPr>
          <p:cNvPr id="35843" name="Subtitle 1"/>
          <p:cNvSpPr>
            <a:spLocks noGrp="1"/>
          </p:cNvSpPr>
          <p:nvPr>
            <p:ph idx="1"/>
          </p:nvPr>
        </p:nvSpPr>
        <p:spPr/>
        <p:txBody>
          <a:bodyPr/>
          <a:lstStyle/>
          <a:p>
            <a:r>
              <a:rPr lang="en-US" altLang="en-US" sz="2800" b="1" dirty="0">
                <a:cs typeface="Arial" panose="020B0604020202020204" pitchFamily="34" charset="0"/>
              </a:rPr>
              <a:t>LOAD: </a:t>
            </a:r>
            <a:r>
              <a:rPr lang="en-US" altLang="en-US" sz="2800" b="0" i="0" dirty="0">
                <a:cs typeface="Arial" panose="020B0604020202020204" pitchFamily="34" charset="0"/>
              </a:rPr>
              <a:t>Students may load their rifles.  This command authorizes the students to load their rifles – nothing else.  Fingers off Triggers!</a:t>
            </a:r>
          </a:p>
          <a:p>
            <a:endParaRPr lang="en-US" altLang="en-US" sz="2800" b="0" i="0" dirty="0">
              <a:cs typeface="Arial" panose="020B0604020202020204" pitchFamily="34" charset="0"/>
            </a:endParaRPr>
          </a:p>
          <a:p>
            <a:r>
              <a:rPr lang="en-US" altLang="en-US" sz="2800" b="1" dirty="0">
                <a:cs typeface="Arial" panose="020B0604020202020204" pitchFamily="34" charset="0"/>
              </a:rPr>
              <a:t>COMMENCE FIRE:</a:t>
            </a:r>
            <a:r>
              <a:rPr lang="en-US" altLang="en-US" sz="2800" dirty="0">
                <a:cs typeface="Arial" panose="020B0604020202020204" pitchFamily="34" charset="0"/>
              </a:rPr>
              <a:t> </a:t>
            </a:r>
            <a:r>
              <a:rPr lang="en-US" altLang="en-US" sz="2800" b="0" i="0" dirty="0">
                <a:cs typeface="Arial" panose="020B0604020202020204" pitchFamily="34" charset="0"/>
              </a:rPr>
              <a:t>Students may begin firing when they are ready.</a:t>
            </a:r>
          </a:p>
          <a:p>
            <a:endParaRPr lang="en-US" altLang="en-US" sz="2800" b="0" i="0" dirty="0">
              <a:cs typeface="Arial" panose="020B0604020202020204" pitchFamily="34" charset="0"/>
            </a:endParaRPr>
          </a:p>
          <a:p>
            <a:r>
              <a:rPr lang="en-US" altLang="en-US" sz="2800" b="1" dirty="0">
                <a:cs typeface="Arial" panose="020B0604020202020204" pitchFamily="34" charset="0"/>
              </a:rPr>
              <a:t>CEASE FIRE: </a:t>
            </a:r>
            <a:r>
              <a:rPr lang="en-US" altLang="en-US" sz="2800" b="0" i="0" dirty="0">
                <a:cs typeface="Arial" panose="020B0604020202020204" pitchFamily="34" charset="0"/>
              </a:rPr>
              <a:t>All shooting must stop </a:t>
            </a:r>
            <a:r>
              <a:rPr lang="en-US" altLang="en-US" sz="2800" b="0" i="0" u="sng" dirty="0">
                <a:cs typeface="Arial" panose="020B0604020202020204" pitchFamily="34" charset="0"/>
              </a:rPr>
              <a:t>IMMEDIATELY</a:t>
            </a:r>
            <a:r>
              <a:rPr lang="en-US" altLang="en-US" sz="2800" b="0" i="0" dirty="0">
                <a:cs typeface="Arial" panose="020B0604020202020204" pitchFamily="34" charset="0"/>
              </a:rPr>
              <a:t>.  Wait for instructions.</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Range Commands</a:t>
            </a:r>
            <a:endParaRPr lang="en-US" altLang="en-US" sz="7200"/>
          </a:p>
        </p:txBody>
      </p:sp>
      <p:sp>
        <p:nvSpPr>
          <p:cNvPr id="166915" name="Subtitle 1"/>
          <p:cNvSpPr>
            <a:spLocks noGrp="1"/>
          </p:cNvSpPr>
          <p:nvPr>
            <p:ph idx="1"/>
          </p:nvPr>
        </p:nvSpPr>
        <p:spPr>
          <a:xfrm>
            <a:off x="2144971" y="1271588"/>
            <a:ext cx="9677400" cy="4424363"/>
          </a:xfrm>
        </p:spPr>
        <p:txBody>
          <a:bodyPr anchor="ctr"/>
          <a:lstStyle/>
          <a:p>
            <a:pPr marL="0" indent="0" algn="ctr">
              <a:buFont typeface="Arial" panose="020B0604020202020204" pitchFamily="34" charset="0"/>
              <a:buNone/>
            </a:pPr>
            <a:r>
              <a:rPr lang="en-US" altLang="en-US" sz="4000" dirty="0">
                <a:cs typeface="Arial" panose="020B0604020202020204" pitchFamily="34" charset="0"/>
              </a:rPr>
              <a:t>The </a:t>
            </a:r>
            <a:r>
              <a:rPr lang="en-US" altLang="en-US" sz="4000" b="1" dirty="0">
                <a:cs typeface="Arial" panose="020B0604020202020204" pitchFamily="34" charset="0"/>
              </a:rPr>
              <a:t>“Cease Fire” </a:t>
            </a:r>
            <a:r>
              <a:rPr lang="en-US" altLang="en-US" sz="4000" dirty="0">
                <a:cs typeface="Arial" panose="020B0604020202020204" pitchFamily="34" charset="0"/>
              </a:rPr>
              <a:t>command is not restricted to use by the range officer.</a:t>
            </a:r>
          </a:p>
          <a:p>
            <a:pPr marL="0" indent="0" algn="ctr">
              <a:buFont typeface="Arial" panose="020B0604020202020204" pitchFamily="34" charset="0"/>
              <a:buNone/>
            </a:pPr>
            <a:endParaRPr lang="en-US" altLang="en-US" sz="4000" dirty="0">
              <a:cs typeface="Arial" panose="020B0604020202020204" pitchFamily="34" charset="0"/>
            </a:endParaRPr>
          </a:p>
          <a:p>
            <a:pPr marL="0" indent="0" algn="ctr">
              <a:buFont typeface="Arial" panose="020B0604020202020204" pitchFamily="34" charset="0"/>
              <a:buNone/>
            </a:pPr>
            <a:r>
              <a:rPr lang="en-US" altLang="en-US" sz="4000" dirty="0">
                <a:cs typeface="Arial" panose="020B0604020202020204" pitchFamily="34" charset="0"/>
              </a:rPr>
              <a:t>Anyone observing an unsafe situation may and should call</a:t>
            </a:r>
            <a:br>
              <a:rPr lang="en-US" altLang="en-US" sz="4000" dirty="0">
                <a:cs typeface="Arial" panose="020B0604020202020204" pitchFamily="34" charset="0"/>
              </a:rPr>
            </a:br>
            <a:r>
              <a:rPr lang="en-US" altLang="en-US" sz="4000" b="1" dirty="0">
                <a:cs typeface="Arial" panose="020B0604020202020204" pitchFamily="34" charset="0"/>
              </a:rPr>
              <a:t>“Cease Fire.”</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altLang="en-US" sz="3600" b="1" dirty="0">
                <a:cs typeface="Arial" panose="020B0604020202020204" pitchFamily="34" charset="0"/>
              </a:rPr>
              <a:t>Learning a Shooting Position</a:t>
            </a:r>
            <a:br>
              <a:rPr lang="en-US" altLang="en-US" sz="3600" b="1" dirty="0">
                <a:cs typeface="Arial" panose="020B0604020202020204" pitchFamily="34" charset="0"/>
              </a:rPr>
            </a:br>
            <a:r>
              <a:rPr lang="en-US" altLang="en-US" sz="2400" b="1" dirty="0">
                <a:cs typeface="Arial" panose="020B0604020202020204" pitchFamily="34" charset="0"/>
              </a:rPr>
              <a:t>(Eight-Step Method)</a:t>
            </a:r>
            <a:endParaRPr lang="en-US" altLang="en-US" sz="7200" dirty="0"/>
          </a:p>
        </p:txBody>
      </p:sp>
      <p:sp>
        <p:nvSpPr>
          <p:cNvPr id="35843" name="Subtitle 1"/>
          <p:cNvSpPr>
            <a:spLocks noGrp="1"/>
          </p:cNvSpPr>
          <p:nvPr>
            <p:ph idx="1"/>
          </p:nvPr>
        </p:nvSpPr>
        <p:spPr>
          <a:xfrm>
            <a:off x="2286000" y="1271588"/>
            <a:ext cx="9144000" cy="4752975"/>
          </a:xfrm>
        </p:spPr>
        <p:txBody>
          <a:bodyPr rtlCol="0" anchor="t">
            <a:normAutofit/>
          </a:bodyPr>
          <a:lstStyle/>
          <a:p>
            <a:pPr marL="514350" indent="-514350" fontAlgn="auto">
              <a:spcAft>
                <a:spcPts val="0"/>
              </a:spcAft>
              <a:buFont typeface="+mj-lt"/>
              <a:buAutoNum type="arabicPeriod"/>
              <a:defRPr/>
            </a:pPr>
            <a:r>
              <a:rPr lang="en-US" altLang="en-US" sz="2400" dirty="0">
                <a:cs typeface="Arial" charset="0"/>
              </a:rPr>
              <a:t>Study the benchrest position.</a:t>
            </a:r>
          </a:p>
          <a:p>
            <a:pPr marL="514350" indent="-514350" fontAlgn="auto">
              <a:spcAft>
                <a:spcPts val="0"/>
              </a:spcAft>
              <a:buFont typeface="+mj-lt"/>
              <a:buAutoNum type="arabicPeriod"/>
              <a:defRPr/>
            </a:pPr>
            <a:r>
              <a:rPr lang="en-US" altLang="en-US" sz="2400" dirty="0">
                <a:cs typeface="Arial" charset="0"/>
              </a:rPr>
              <a:t>Practice the position without a rifle.</a:t>
            </a:r>
          </a:p>
          <a:p>
            <a:pPr marL="514350" indent="-514350" fontAlgn="auto">
              <a:spcAft>
                <a:spcPts val="0"/>
              </a:spcAft>
              <a:buFont typeface="+mj-lt"/>
              <a:buAutoNum type="arabicPeriod"/>
              <a:defRPr/>
            </a:pPr>
            <a:r>
              <a:rPr lang="en-US" altLang="en-US" sz="2400" dirty="0">
                <a:cs typeface="Arial" charset="0"/>
              </a:rPr>
              <a:t>Practice the position with a rifle.</a:t>
            </a:r>
          </a:p>
          <a:p>
            <a:pPr marL="514350" indent="-514350" fontAlgn="auto">
              <a:spcAft>
                <a:spcPts val="0"/>
              </a:spcAft>
              <a:buFont typeface="+mj-lt"/>
              <a:buAutoNum type="arabicPeriod"/>
              <a:defRPr/>
            </a:pPr>
            <a:r>
              <a:rPr lang="en-US" altLang="en-US" sz="2400" dirty="0">
                <a:cs typeface="Arial" charset="0"/>
              </a:rPr>
              <a:t>Align position with target.</a:t>
            </a:r>
          </a:p>
          <a:p>
            <a:pPr marL="514350" indent="-514350" fontAlgn="auto">
              <a:spcAft>
                <a:spcPts val="0"/>
              </a:spcAft>
              <a:buFont typeface="+mj-lt"/>
              <a:buAutoNum type="arabicPeriod"/>
              <a:defRPr/>
            </a:pPr>
            <a:r>
              <a:rPr lang="en-US" altLang="en-US" sz="2400" dirty="0">
                <a:solidFill>
                  <a:srgbClr val="FF0000"/>
                </a:solidFill>
                <a:cs typeface="Arial" charset="0"/>
              </a:rPr>
              <a:t>Dry-fire the rifle at the target. USE THE SAME FUNDAMENTALS AS SHOOTING A LOADED RIFLE</a:t>
            </a:r>
          </a:p>
          <a:p>
            <a:pPr marL="514350" indent="-514350" fontAlgn="auto">
              <a:spcAft>
                <a:spcPts val="0"/>
              </a:spcAft>
              <a:buFont typeface="+mj-lt"/>
              <a:buAutoNum type="arabicPeriod"/>
              <a:defRPr/>
            </a:pPr>
            <a:r>
              <a:rPr lang="en-US" altLang="en-US" sz="2400" dirty="0">
                <a:cs typeface="Arial" charset="0"/>
              </a:rPr>
              <a:t>Shoot at targets using live ammunition.</a:t>
            </a:r>
          </a:p>
          <a:p>
            <a:pPr marL="914400" lvl="1" indent="-514350" fontAlgn="auto">
              <a:spcAft>
                <a:spcPts val="0"/>
              </a:spcAft>
              <a:buFont typeface="+mj-lt"/>
              <a:buAutoNum type="alphaLcPeriod"/>
              <a:defRPr/>
            </a:pPr>
            <a:r>
              <a:rPr lang="en-US" altLang="en-US" sz="2400" dirty="0">
                <a:cs typeface="Arial" charset="0"/>
              </a:rPr>
              <a:t>Single-shot exercise</a:t>
            </a:r>
          </a:p>
          <a:p>
            <a:pPr marL="914400" lvl="1" indent="-514350" fontAlgn="auto">
              <a:spcAft>
                <a:spcPts val="0"/>
              </a:spcAft>
              <a:buFont typeface="+mj-lt"/>
              <a:buAutoNum type="alphaLcPeriod"/>
              <a:defRPr/>
            </a:pPr>
            <a:r>
              <a:rPr lang="en-US" altLang="en-US" sz="2400" dirty="0">
                <a:cs typeface="Arial" charset="0"/>
              </a:rPr>
              <a:t>Five-shot exercise</a:t>
            </a:r>
          </a:p>
          <a:p>
            <a:pPr marL="514350" indent="-514350" fontAlgn="auto">
              <a:spcAft>
                <a:spcPts val="0"/>
              </a:spcAft>
              <a:buFont typeface="+mj-lt"/>
              <a:buAutoNum type="arabicPeriod"/>
              <a:defRPr/>
            </a:pPr>
            <a:r>
              <a:rPr lang="en-US" altLang="en-US" sz="2400" dirty="0">
                <a:cs typeface="Arial" charset="0"/>
              </a:rPr>
              <a:t>Adjust the rear sight to center a group on the target.</a:t>
            </a:r>
          </a:p>
          <a:p>
            <a:pPr marL="514350" indent="-514350" fontAlgn="auto">
              <a:spcAft>
                <a:spcPts val="0"/>
              </a:spcAft>
              <a:buFont typeface="+mj-lt"/>
              <a:buAutoNum type="arabicPeriod"/>
              <a:defRPr/>
            </a:pPr>
            <a:r>
              <a:rPr lang="en-US" altLang="en-US" sz="2400" dirty="0">
                <a:cs typeface="Arial" charset="0"/>
              </a:rPr>
              <a:t>Continue firing five-shot groups from the bench.</a:t>
            </a:r>
          </a:p>
        </p:txBody>
      </p:sp>
      <p:sp>
        <p:nvSpPr>
          <p:cNvPr id="7" name="Snip and Round Single Corner Rectangle 6"/>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a:t>LESSON I:</a:t>
            </a:r>
            <a:br>
              <a:rPr lang="en-US" altLang="en-US"/>
            </a:br>
            <a:r>
              <a:rPr lang="en-US" altLang="en-US"/>
              <a:t>Rifle Knowledge And Safe Gun Handling</a:t>
            </a:r>
            <a:endParaRPr lang="en-US" altLang="en-US" dirty="0"/>
          </a:p>
        </p:txBody>
      </p:sp>
      <p:sp>
        <p:nvSpPr>
          <p:cNvPr id="45059" name="Subtitle 1"/>
          <p:cNvSpPr>
            <a:spLocks noGrp="1"/>
          </p:cNvSpPr>
          <p:nvPr>
            <p:ph idx="1"/>
          </p:nvPr>
        </p:nvSpPr>
        <p:spPr/>
        <p:txBody>
          <a:bodyPr/>
          <a:lstStyle/>
          <a:p>
            <a:r>
              <a:rPr lang="en-US" altLang="en-US" u="sng" dirty="0"/>
              <a:t>Learning Objectives:</a:t>
            </a:r>
          </a:p>
          <a:p>
            <a:pPr lvl="1"/>
            <a:r>
              <a:rPr lang="en-US" altLang="en-US" dirty="0"/>
              <a:t>As a result of your participation in this lesson you will be able to:</a:t>
            </a:r>
          </a:p>
          <a:p>
            <a:pPr lvl="2"/>
            <a:r>
              <a:rPr lang="en-US" altLang="en-US" dirty="0"/>
              <a:t>State The Course Goal And Any Special Requirements For The Lessons</a:t>
            </a:r>
          </a:p>
          <a:p>
            <a:pPr lvl="2"/>
            <a:r>
              <a:rPr lang="en-US" altLang="en-US" dirty="0"/>
              <a:t>Identify The Principal Parts Of A Rifle And The Types Of Rifle Actions, And Demonstrate How They Function</a:t>
            </a:r>
          </a:p>
          <a:p>
            <a:pPr lvl="2"/>
            <a:r>
              <a:rPr lang="en-US" altLang="en-US" dirty="0"/>
              <a:t>State, Explain And Apply The NRA Rules For Safe Gun Handling</a:t>
            </a:r>
          </a:p>
          <a:p>
            <a:pPr lvl="2"/>
            <a:r>
              <a:rPr lang="en-US" altLang="en-US" dirty="0"/>
              <a:t>Demonstrate How To Handle A Rifle In A Safe Manner</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altLang="en-US" sz="3600" b="1" dirty="0" err="1">
                <a:latin typeface="Arial" panose="020B0604020202020204" pitchFamily="34" charset="0"/>
                <a:cs typeface="Arial" panose="020B0604020202020204" pitchFamily="34" charset="0"/>
              </a:rPr>
              <a:t>Benchrest</a:t>
            </a:r>
            <a:r>
              <a:rPr lang="en-US" altLang="en-US" sz="3600" b="1" dirty="0">
                <a:latin typeface="Arial" panose="020B0604020202020204" pitchFamily="34" charset="0"/>
                <a:cs typeface="Arial" panose="020B0604020202020204" pitchFamily="34" charset="0"/>
              </a:rPr>
              <a:t> Position</a:t>
            </a:r>
            <a:endParaRPr lang="en-US" altLang="en-US" sz="7200" dirty="0"/>
          </a:p>
        </p:txBody>
      </p:sp>
      <p:sp>
        <p:nvSpPr>
          <p:cNvPr id="35843" name="Subtitle 1"/>
          <p:cNvSpPr>
            <a:spLocks noGrp="1"/>
          </p:cNvSpPr>
          <p:nvPr>
            <p:ph idx="1"/>
          </p:nvPr>
        </p:nvSpPr>
        <p:spPr>
          <a:xfrm>
            <a:off x="2133600" y="1500982"/>
            <a:ext cx="5905500" cy="4137818"/>
          </a:xfrm>
        </p:spPr>
        <p:txBody>
          <a:bodyPr anchor="t"/>
          <a:lstStyle/>
          <a:p>
            <a:pPr marL="514350" indent="-514350">
              <a:buFont typeface="+mj-lt"/>
              <a:buAutoNum type="arabicPeriod"/>
            </a:pPr>
            <a:r>
              <a:rPr lang="en-US" altLang="en-US" sz="2600" dirty="0">
                <a:cs typeface="Arial" panose="020B0604020202020204" pitchFamily="34" charset="0"/>
              </a:rPr>
              <a:t>Sit behind the bench facing the target</a:t>
            </a:r>
          </a:p>
          <a:p>
            <a:pPr marL="514350" indent="-514350">
              <a:buFont typeface="+mj-lt"/>
              <a:buAutoNum type="arabicPeriod"/>
            </a:pPr>
            <a:r>
              <a:rPr lang="en-US" altLang="en-US" sz="2600" dirty="0">
                <a:cs typeface="Arial" panose="020B0604020202020204" pitchFamily="34" charset="0"/>
              </a:rPr>
              <a:t>Both elbows rest on the bench</a:t>
            </a:r>
          </a:p>
          <a:p>
            <a:pPr marL="514350" indent="-514350">
              <a:buFont typeface="+mj-lt"/>
              <a:buAutoNum type="arabicPeriod"/>
            </a:pPr>
            <a:r>
              <a:rPr lang="en-US" altLang="en-US" sz="2600" dirty="0">
                <a:cs typeface="Arial" panose="020B0604020202020204" pitchFamily="34" charset="0"/>
              </a:rPr>
              <a:t>The firing hand grasps the stock wrist or pistol grip</a:t>
            </a:r>
          </a:p>
          <a:p>
            <a:pPr marL="514350" indent="-514350">
              <a:buFont typeface="+mj-lt"/>
              <a:buAutoNum type="arabicPeriod"/>
            </a:pPr>
            <a:r>
              <a:rPr lang="en-US" altLang="en-US" sz="2600" dirty="0">
                <a:cs typeface="Arial" panose="020B0604020202020204" pitchFamily="34" charset="0"/>
              </a:rPr>
              <a:t>The head is erect</a:t>
            </a:r>
          </a:p>
          <a:p>
            <a:pPr marL="514350" indent="-514350">
              <a:buFont typeface="+mj-lt"/>
              <a:buAutoNum type="arabicPeriod"/>
            </a:pPr>
            <a:r>
              <a:rPr lang="en-US" altLang="en-US" sz="2600" dirty="0">
                <a:cs typeface="Arial" panose="020B0604020202020204" pitchFamily="34" charset="0"/>
              </a:rPr>
              <a:t>The butt of the stock is positioned against the shoulder so that the Rifle sights are at eye level.</a:t>
            </a:r>
          </a:p>
        </p:txBody>
      </p:sp>
      <p:pic>
        <p:nvPicPr>
          <p:cNvPr id="171013" name="Picture 6" descr="C:\Users\jhoward\Desktop\Rifle2014\Col1620_ET-95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208088"/>
            <a:ext cx="3182938" cy="47244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Effect transition="in" filter="fade">
                                      <p:cBhvr>
                                        <p:cTn id="7" dur="500"/>
                                        <p:tgtEl>
                                          <p:spTgt spid="3584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843">
                                            <p:txEl>
                                              <p:pRg st="2" end="2"/>
                                            </p:txEl>
                                          </p:spTgt>
                                        </p:tgtEl>
                                        <p:attrNameLst>
                                          <p:attrName>style.visibility</p:attrName>
                                        </p:attrNameLst>
                                      </p:cBhvr>
                                      <p:to>
                                        <p:strVal val="visible"/>
                                      </p:to>
                                    </p:set>
                                    <p:animEffect transition="in" filter="fade">
                                      <p:cBhvr>
                                        <p:cTn id="10" dur="500"/>
                                        <p:tgtEl>
                                          <p:spTgt spid="3584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animEffect transition="in" filter="fade">
                                      <p:cBhvr>
                                        <p:cTn id="13" dur="500"/>
                                        <p:tgtEl>
                                          <p:spTgt spid="3584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5843">
                                            <p:txEl>
                                              <p:pRg st="4" end="4"/>
                                            </p:txEl>
                                          </p:spTgt>
                                        </p:tgtEl>
                                        <p:attrNameLst>
                                          <p:attrName>style.visibility</p:attrName>
                                        </p:attrNameLst>
                                      </p:cBhvr>
                                      <p:to>
                                        <p:strVal val="visible"/>
                                      </p:to>
                                    </p:set>
                                    <p:animEffect transition="in" filter="fade">
                                      <p:cBhvr>
                                        <p:cTn id="16" dur="500"/>
                                        <p:tgtEl>
                                          <p:spTgt spid="3584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5843">
                                            <p:txEl>
                                              <p:pRg st="0" end="0"/>
                                            </p:txEl>
                                          </p:spTgt>
                                        </p:tgtEl>
                                        <p:attrNameLst>
                                          <p:attrName>style.visibility</p:attrName>
                                        </p:attrNameLst>
                                      </p:cBhvr>
                                      <p:to>
                                        <p:strVal val="visible"/>
                                      </p:to>
                                    </p:set>
                                    <p:animEffect transition="in" filter="fade">
                                      <p:cBhvr>
                                        <p:cTn id="19" dur="500"/>
                                        <p:tgtEl>
                                          <p:spTgt spid="358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Assuming the </a:t>
            </a:r>
            <a:r>
              <a:rPr lang="en-US" altLang="en-US" sz="3600" b="1" dirty="0" err="1">
                <a:latin typeface="Arial" panose="020B0604020202020204" pitchFamily="34" charset="0"/>
                <a:cs typeface="Arial" panose="020B0604020202020204" pitchFamily="34" charset="0"/>
              </a:rPr>
              <a:t>Benchrest</a:t>
            </a:r>
            <a:r>
              <a:rPr lang="en-US" altLang="en-US" sz="3600" b="1" dirty="0">
                <a:latin typeface="Arial" panose="020B0604020202020204" pitchFamily="34" charset="0"/>
                <a:cs typeface="Arial" panose="020B0604020202020204" pitchFamily="34" charset="0"/>
              </a:rPr>
              <a:t> Position</a:t>
            </a:r>
            <a:endParaRPr lang="en-US" altLang="en-US" sz="3200" dirty="0"/>
          </a:p>
        </p:txBody>
      </p:sp>
      <p:sp>
        <p:nvSpPr>
          <p:cNvPr id="173059" name="Subtitle 1"/>
          <p:cNvSpPr>
            <a:spLocks noGrp="1"/>
          </p:cNvSpPr>
          <p:nvPr>
            <p:ph idx="1"/>
          </p:nvPr>
        </p:nvSpPr>
        <p:spPr>
          <a:xfrm>
            <a:off x="2057400" y="1828800"/>
            <a:ext cx="6019800" cy="3733800"/>
          </a:xfrm>
        </p:spPr>
        <p:txBody>
          <a:bodyPr/>
          <a:lstStyle/>
          <a:p>
            <a:pPr marL="457200" indent="-457200">
              <a:buFont typeface="+mj-lt"/>
              <a:buAutoNum type="arabicPeriod" startAt="6"/>
            </a:pPr>
            <a:r>
              <a:rPr lang="en-US" altLang="en-US" sz="2400" dirty="0">
                <a:cs typeface="Arial" panose="020B0604020202020204" pitchFamily="34" charset="0"/>
              </a:rPr>
              <a:t>Take a seat at the bench facing the target.</a:t>
            </a:r>
          </a:p>
          <a:p>
            <a:pPr marL="457200" indent="-457200">
              <a:buFont typeface="+mj-lt"/>
              <a:buAutoNum type="arabicPeriod" startAt="6"/>
            </a:pPr>
            <a:r>
              <a:rPr lang="en-US" altLang="en-US" sz="2400" dirty="0">
                <a:cs typeface="Arial" panose="020B0604020202020204" pitchFamily="34" charset="0"/>
              </a:rPr>
              <a:t>Grasp rifle at the wrist or pistol grip with the firing hand, and positions elbows on the bench.</a:t>
            </a:r>
          </a:p>
          <a:p>
            <a:pPr marL="457200" indent="-457200">
              <a:buFont typeface="+mj-lt"/>
              <a:buAutoNum type="arabicPeriod" startAt="6"/>
            </a:pPr>
            <a:r>
              <a:rPr lang="en-US" altLang="en-US" sz="2400" dirty="0">
                <a:cs typeface="Arial" panose="020B0604020202020204" pitchFamily="34" charset="0"/>
              </a:rPr>
              <a:t>Lay the rifle across the support and rest this hand on the sandbag or other support.</a:t>
            </a:r>
          </a:p>
          <a:p>
            <a:pPr marL="457200" indent="-457200">
              <a:buFont typeface="+mj-lt"/>
              <a:buAutoNum type="arabicPeriod" startAt="6"/>
            </a:pPr>
            <a:r>
              <a:rPr lang="en-US" altLang="en-US" sz="2400" dirty="0">
                <a:cs typeface="Arial" panose="020B0604020202020204" pitchFamily="34" charset="0"/>
              </a:rPr>
              <a:t>Position the rifle against the face and shoulder so that the dominant eye can look through the sights comfortably and naturally.</a:t>
            </a:r>
          </a:p>
        </p:txBody>
      </p:sp>
      <p:pic>
        <p:nvPicPr>
          <p:cNvPr id="173061" name="Picture 2" descr="C:\Users\George Rogero\Documents\NEW RIFLE\NRA DVD\pictures\jpg\POSITIONS\BENCH\9507P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2362" y="4073525"/>
            <a:ext cx="2139950" cy="24796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3" descr="C:\Users\George Rogero\Documents\NEW RIFLE\NRA DVD\pictures\jpg\POSITIONS\BENCH\9514P109 cro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3912" y="1295400"/>
            <a:ext cx="2681288" cy="25273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Effect transition="in" filter="fade">
                                      <p:cBhvr>
                                        <p:cTn id="7" dur="500"/>
                                        <p:tgtEl>
                                          <p:spTgt spid="1730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3059">
                                            <p:txEl>
                                              <p:pRg st="1" end="1"/>
                                            </p:txEl>
                                          </p:spTgt>
                                        </p:tgtEl>
                                        <p:attrNameLst>
                                          <p:attrName>style.visibility</p:attrName>
                                        </p:attrNameLst>
                                      </p:cBhvr>
                                      <p:to>
                                        <p:strVal val="visible"/>
                                      </p:to>
                                    </p:set>
                                    <p:animEffect transition="in" filter="fade">
                                      <p:cBhvr>
                                        <p:cTn id="10" dur="500"/>
                                        <p:tgtEl>
                                          <p:spTgt spid="17305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3059">
                                            <p:txEl>
                                              <p:pRg st="2" end="2"/>
                                            </p:txEl>
                                          </p:spTgt>
                                        </p:tgtEl>
                                        <p:attrNameLst>
                                          <p:attrName>style.visibility</p:attrName>
                                        </p:attrNameLst>
                                      </p:cBhvr>
                                      <p:to>
                                        <p:strVal val="visible"/>
                                      </p:to>
                                    </p:set>
                                    <p:animEffect transition="in" filter="fade">
                                      <p:cBhvr>
                                        <p:cTn id="13" dur="500"/>
                                        <p:tgtEl>
                                          <p:spTgt spid="17305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3059">
                                            <p:txEl>
                                              <p:pRg st="3" end="3"/>
                                            </p:txEl>
                                          </p:spTgt>
                                        </p:tgtEl>
                                        <p:attrNameLst>
                                          <p:attrName>style.visibility</p:attrName>
                                        </p:attrNameLst>
                                      </p:cBhvr>
                                      <p:to>
                                        <p:strVal val="visible"/>
                                      </p:to>
                                    </p:set>
                                    <p:animEffect transition="in" filter="fade">
                                      <p:cBhvr>
                                        <p:cTn id="16" dur="500"/>
                                        <p:tgtEl>
                                          <p:spTgt spid="173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Adjusting the Sights</a:t>
            </a:r>
            <a:endParaRPr lang="en-US" altLang="en-US" sz="7200"/>
          </a:p>
        </p:txBody>
      </p:sp>
      <p:sp>
        <p:nvSpPr>
          <p:cNvPr id="175107" name="Subtitle 1"/>
          <p:cNvSpPr>
            <a:spLocks noGrp="1"/>
          </p:cNvSpPr>
          <p:nvPr>
            <p:ph idx="1"/>
          </p:nvPr>
        </p:nvSpPr>
        <p:spPr>
          <a:xfrm>
            <a:off x="2221171" y="1119188"/>
            <a:ext cx="9525000" cy="3352800"/>
          </a:xfrm>
        </p:spPr>
        <p:txBody>
          <a:bodyPr/>
          <a:lstStyle/>
          <a:p>
            <a:pPr marL="342900" indent="-342900">
              <a:buFont typeface="Arial" panose="020B0604020202020204" pitchFamily="34" charset="0"/>
              <a:buChar char="•"/>
            </a:pPr>
            <a:r>
              <a:rPr lang="en-US" altLang="en-US" sz="2400" dirty="0">
                <a:cs typeface="Arial" panose="020B0604020202020204" pitchFamily="34" charset="0"/>
              </a:rPr>
              <a:t>Shoot a group of shots.</a:t>
            </a:r>
          </a:p>
          <a:p>
            <a:pPr marL="342900" indent="-342900">
              <a:buFont typeface="Arial" panose="020B0604020202020204" pitchFamily="34" charset="0"/>
              <a:buChar char="•"/>
            </a:pPr>
            <a:r>
              <a:rPr lang="en-US" altLang="en-US" sz="2400" dirty="0">
                <a:solidFill>
                  <a:srgbClr val="FF0000"/>
                </a:solidFill>
                <a:cs typeface="Arial" panose="020B0604020202020204" pitchFamily="34" charset="0"/>
              </a:rPr>
              <a:t>Move the rear sight in the same direction you want the hits on the target to move.</a:t>
            </a:r>
          </a:p>
          <a:p>
            <a:pPr marL="342900" indent="-342900">
              <a:buFont typeface="Arial" panose="020B0604020202020204" pitchFamily="34" charset="0"/>
              <a:buChar char="•"/>
            </a:pPr>
            <a:r>
              <a:rPr lang="en-US" altLang="en-US" sz="2400" dirty="0">
                <a:solidFill>
                  <a:srgbClr val="FF0000"/>
                </a:solidFill>
                <a:cs typeface="Arial" panose="020B0604020202020204" pitchFamily="34" charset="0"/>
              </a:rPr>
              <a:t>Guns must be unloaded before making to sight adjustments.</a:t>
            </a:r>
          </a:p>
        </p:txBody>
      </p:sp>
      <p:pic>
        <p:nvPicPr>
          <p:cNvPr id="175109" name="Picture 2" descr="C:\Users\George Rogero\Documents\NEW RIFLE\NRA DVD\pictures\jpg\8717P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048000"/>
            <a:ext cx="4121150" cy="2743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3" descr="C:\Users\George Rogero\Documents\NEW RIFLE\NRA DVD\pictures\jpg\8765P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3048000"/>
            <a:ext cx="4083050" cy="2717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Free Arm Standing Position</a:t>
            </a:r>
            <a:endParaRPr lang="en-US" altLang="en-US" sz="7200"/>
          </a:p>
        </p:txBody>
      </p:sp>
      <p:sp>
        <p:nvSpPr>
          <p:cNvPr id="26626" name="Subtitle 1"/>
          <p:cNvSpPr>
            <a:spLocks noGrp="1"/>
          </p:cNvSpPr>
          <p:nvPr>
            <p:ph idx="1"/>
          </p:nvPr>
        </p:nvSpPr>
        <p:spPr>
          <a:xfrm>
            <a:off x="1905000" y="1143000"/>
            <a:ext cx="5416550" cy="5045075"/>
          </a:xfrm>
        </p:spPr>
        <p:txBody>
          <a:bodyPr rtlCol="0">
            <a:normAutofit/>
          </a:bodyPr>
          <a:lstStyle/>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Feet are shoulder width apart</a:t>
            </a:r>
          </a:p>
          <a:p>
            <a:pPr marL="342900" indent="-342900" fontAlgn="auto">
              <a:spcAft>
                <a:spcPts val="0"/>
              </a:spcAft>
              <a:buFont typeface="Arial" panose="020B0604020202020204" pitchFamily="34" charset="0"/>
              <a:buChar char="•"/>
              <a:defRPr/>
            </a:pPr>
            <a:r>
              <a:rPr lang="en-US" altLang="en-US" sz="2400" dirty="0">
                <a:solidFill>
                  <a:srgbClr val="FF0000"/>
                </a:solidFill>
                <a:cs typeface="Arial" panose="020B0604020202020204" pitchFamily="34" charset="0"/>
              </a:rPr>
              <a:t>Body at a right angle to the target</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Body weight is distributed equally on both feet</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Head and body are erect</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Supporting arm is free from the body</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Support hand is placed under the fore-end, supporting the weight of the rifle</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The firing hand grasps the stock wrist or pistol grip</a:t>
            </a:r>
          </a:p>
        </p:txBody>
      </p:sp>
      <p:pic>
        <p:nvPicPr>
          <p:cNvPr id="177157" name="Picture 2" descr="C:\Users\George Rogero\Documents\NEW RIFLE\NRA DVD\pictures\jpg\POSITIONS\STANDING\9336P1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950" y="1143000"/>
            <a:ext cx="1609725" cy="45720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3" descr="C:\Users\George Rogero\Documents\NEW RIFLE\NRA DVD\pictures\jpg\POSITIONS\STANDING\9307P1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6738" y="1143000"/>
            <a:ext cx="2201862" cy="45720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a:xfrm>
            <a:off x="4081463" y="5334000"/>
            <a:ext cx="3392487" cy="609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400" b="0" kern="0" dirty="0">
                <a:latin typeface="Arial" panose="020B0604020202020204" pitchFamily="34" charset="0"/>
              </a:rPr>
              <a:t>Rifle sights at eye level</a:t>
            </a:r>
          </a:p>
        </p:txBody>
      </p:sp>
      <p:sp>
        <p:nvSpPr>
          <p:cNvPr id="10" name="Snip and Round Single Corner Rectangle 9"/>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2" name="Picture 6" descr="C:\Users\George Rogero\Documents\NEW RIFLE\NRA DVD\pictures\jpg\POSITIONS\STANDING\standing 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476" y="1509779"/>
            <a:ext cx="2123724"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7" descr="C:\Users\George Rogero\Documents\NEW RIFLE\NRA DVD\pictures\jpg\POSITIONS\STANDING\standing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0024" y="1509779"/>
            <a:ext cx="2138538" cy="368453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8" descr="C:\Users\George Rogero\Documents\NEW RIFLE\NRA DVD\pictures\jpg\POSITIONS\STANDING\standing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7276" y="1509779"/>
            <a:ext cx="2147965" cy="370069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itle 1"/>
          <p:cNvSpPr>
            <a:spLocks noGrp="1"/>
          </p:cNvSpPr>
          <p:nvPr>
            <p:ph type="title"/>
          </p:nvPr>
        </p:nvSpPr>
        <p:spPr/>
        <p:txBody>
          <a:bodyPr/>
          <a:lstStyle/>
          <a:p>
            <a:r>
              <a:rPr lang="en-US" altLang="en-US" sz="3600" b="1" dirty="0">
                <a:cs typeface="Arial" panose="020B0604020202020204" pitchFamily="34" charset="0"/>
              </a:rPr>
              <a:t>Assuming the</a:t>
            </a:r>
            <a:br>
              <a:rPr lang="en-US" altLang="en-US" sz="3600" b="1" dirty="0">
                <a:cs typeface="Arial" panose="020B0604020202020204" pitchFamily="34" charset="0"/>
              </a:rPr>
            </a:br>
            <a:r>
              <a:rPr lang="en-US" altLang="en-US" sz="3600" b="1" dirty="0">
                <a:cs typeface="Arial" panose="020B0604020202020204" pitchFamily="34" charset="0"/>
              </a:rPr>
              <a:t>Free Arm Standing Position</a:t>
            </a:r>
            <a:endParaRPr lang="en-US" altLang="en-US" sz="3200" dirty="0"/>
          </a:p>
        </p:txBody>
      </p:sp>
      <p:sp>
        <p:nvSpPr>
          <p:cNvPr id="10" name="Snip and Round Single Corner Rectangle 9"/>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extBox 1"/>
          <p:cNvSpPr txBox="1"/>
          <p:nvPr/>
        </p:nvSpPr>
        <p:spPr>
          <a:xfrm>
            <a:off x="2950024" y="5329535"/>
            <a:ext cx="2138538" cy="461665"/>
          </a:xfrm>
          <a:prstGeom prst="rect">
            <a:avLst/>
          </a:prstGeom>
          <a:noFill/>
        </p:spPr>
        <p:txBody>
          <a:bodyPr wrap="square" rtlCol="0">
            <a:spAutoFit/>
          </a:bodyPr>
          <a:lstStyle/>
          <a:p>
            <a:r>
              <a:rPr lang="en-US" altLang="en-US" dirty="0">
                <a:latin typeface="+mn-lt"/>
              </a:rPr>
              <a:t>Face the target</a:t>
            </a:r>
            <a:endParaRPr lang="en-US" dirty="0">
              <a:latin typeface="+mn-lt"/>
            </a:endParaRPr>
          </a:p>
        </p:txBody>
      </p:sp>
      <p:sp>
        <p:nvSpPr>
          <p:cNvPr id="3" name="TextBox 2"/>
          <p:cNvSpPr txBox="1"/>
          <p:nvPr/>
        </p:nvSpPr>
        <p:spPr>
          <a:xfrm>
            <a:off x="5773471" y="5329535"/>
            <a:ext cx="2485809" cy="461665"/>
          </a:xfrm>
          <a:prstGeom prst="rect">
            <a:avLst/>
          </a:prstGeom>
          <a:noFill/>
        </p:spPr>
        <p:txBody>
          <a:bodyPr wrap="none" rtlCol="0">
            <a:spAutoFit/>
          </a:bodyPr>
          <a:lstStyle/>
          <a:p>
            <a:r>
              <a:rPr lang="en-US" altLang="en-US" dirty="0">
                <a:latin typeface="+mn-lt"/>
              </a:rPr>
              <a:t>Shoulder the rifle</a:t>
            </a:r>
            <a:endParaRPr lang="en-US" dirty="0">
              <a:latin typeface="+mn-lt"/>
            </a:endParaRPr>
          </a:p>
        </p:txBody>
      </p:sp>
      <p:sp>
        <p:nvSpPr>
          <p:cNvPr id="4" name="TextBox 3"/>
          <p:cNvSpPr txBox="1"/>
          <p:nvPr/>
        </p:nvSpPr>
        <p:spPr>
          <a:xfrm>
            <a:off x="8620476" y="5329535"/>
            <a:ext cx="2230842" cy="461665"/>
          </a:xfrm>
          <a:prstGeom prst="rect">
            <a:avLst/>
          </a:prstGeom>
          <a:noFill/>
        </p:spPr>
        <p:txBody>
          <a:bodyPr wrap="square" rtlCol="0">
            <a:spAutoFit/>
          </a:bodyPr>
          <a:lstStyle/>
          <a:p>
            <a:r>
              <a:rPr lang="en-US" altLang="en-US" dirty="0">
                <a:latin typeface="+mn-lt"/>
              </a:rPr>
              <a:t>Align the sights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9206"/>
                                        </p:tgtEl>
                                        <p:attrNameLst>
                                          <p:attrName>style.visibility</p:attrName>
                                        </p:attrNameLst>
                                      </p:cBhvr>
                                      <p:to>
                                        <p:strVal val="visible"/>
                                      </p:to>
                                    </p:set>
                                    <p:animEffect transition="in" filter="fade">
                                      <p:cBhvr>
                                        <p:cTn id="10" dur="500"/>
                                        <p:tgtEl>
                                          <p:spTgt spid="1792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6264"/>
                                        </p:tgtEl>
                                        <p:attrNameLst>
                                          <p:attrName>style.visibility</p:attrName>
                                        </p:attrNameLst>
                                      </p:cBhvr>
                                      <p:to>
                                        <p:strVal val="visible"/>
                                      </p:to>
                                    </p:set>
                                    <p:animEffect transition="in" filter="fade">
                                      <p:cBhvr>
                                        <p:cTn id="15" dur="500"/>
                                        <p:tgtEl>
                                          <p:spTgt spid="9626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262"/>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The Arm Rest</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Standing Position</a:t>
            </a:r>
            <a:endParaRPr lang="en-US" altLang="en-US" sz="3200"/>
          </a:p>
        </p:txBody>
      </p:sp>
      <p:sp>
        <p:nvSpPr>
          <p:cNvPr id="28674" name="Subtitle 1"/>
          <p:cNvSpPr>
            <a:spLocks noGrp="1"/>
          </p:cNvSpPr>
          <p:nvPr>
            <p:ph idx="1"/>
          </p:nvPr>
        </p:nvSpPr>
        <p:spPr>
          <a:xfrm>
            <a:off x="1775342" y="1676400"/>
            <a:ext cx="9677400" cy="4424363"/>
          </a:xfrm>
        </p:spPr>
        <p:txBody>
          <a:bodyPr anchor="ctr"/>
          <a:lstStyle/>
          <a:p>
            <a:pPr marL="342900" indent="-342900">
              <a:buFont typeface="Arial" panose="020B0604020202020204" pitchFamily="34" charset="0"/>
              <a:buChar char="•"/>
            </a:pPr>
            <a:r>
              <a:rPr lang="en-US" altLang="en-US" sz="2400" dirty="0">
                <a:cs typeface="Arial" panose="020B0604020202020204" pitchFamily="34" charset="0"/>
              </a:rPr>
              <a:t>Feet are shoulder width apart</a:t>
            </a:r>
          </a:p>
          <a:p>
            <a:pPr marL="342900" indent="-342900">
              <a:buFont typeface="Arial" panose="020B0604020202020204" pitchFamily="34" charset="0"/>
              <a:buChar char="•"/>
            </a:pPr>
            <a:r>
              <a:rPr lang="en-US" altLang="en-US" sz="2400" dirty="0">
                <a:cs typeface="Arial" panose="020B0604020202020204" pitchFamily="34" charset="0"/>
              </a:rPr>
              <a:t>Body at a right angle to the target</a:t>
            </a:r>
          </a:p>
          <a:p>
            <a:pPr marL="342900" indent="-342900">
              <a:buFont typeface="Arial" panose="020B0604020202020204" pitchFamily="34" charset="0"/>
              <a:buChar char="•"/>
            </a:pPr>
            <a:r>
              <a:rPr lang="en-US" altLang="en-US" sz="2400" dirty="0">
                <a:cs typeface="Arial" panose="020B0604020202020204" pitchFamily="34" charset="0"/>
              </a:rPr>
              <a:t>Body weight is distributed equally on both feet</a:t>
            </a:r>
          </a:p>
          <a:p>
            <a:pPr marL="342900" indent="-342900">
              <a:buFont typeface="Arial" panose="020B0604020202020204" pitchFamily="34" charset="0"/>
              <a:buChar char="•"/>
            </a:pPr>
            <a:r>
              <a:rPr lang="en-US" altLang="en-US" sz="2400" dirty="0">
                <a:cs typeface="Arial" panose="020B0604020202020204" pitchFamily="34" charset="0"/>
              </a:rPr>
              <a:t>Body bends back at the waist, away from the rifle</a:t>
            </a:r>
          </a:p>
          <a:p>
            <a:pPr marL="342900" indent="-342900">
              <a:buFont typeface="Arial" panose="020B0604020202020204" pitchFamily="34" charset="0"/>
              <a:buChar char="•"/>
            </a:pPr>
            <a:r>
              <a:rPr lang="en-US" altLang="en-US" sz="2400" dirty="0">
                <a:cs typeface="Arial" panose="020B0604020202020204" pitchFamily="34" charset="0"/>
              </a:rPr>
              <a:t>Head is erect</a:t>
            </a:r>
          </a:p>
          <a:p>
            <a:pPr marL="342900" indent="-342900">
              <a:buFont typeface="Arial" panose="020B0604020202020204" pitchFamily="34" charset="0"/>
              <a:buChar char="•"/>
            </a:pPr>
            <a:r>
              <a:rPr lang="en-US" altLang="en-US" sz="2400" dirty="0">
                <a:cs typeface="Arial" panose="020B0604020202020204" pitchFamily="34" charset="0"/>
              </a:rPr>
              <a:t>Upper part of support arm rests on side or hip</a:t>
            </a:r>
          </a:p>
          <a:p>
            <a:pPr marL="342900" indent="-342900">
              <a:buFont typeface="Arial" panose="020B0604020202020204" pitchFamily="34" charset="0"/>
              <a:buChar char="•"/>
            </a:pPr>
            <a:r>
              <a:rPr lang="en-US" altLang="en-US" sz="2400" dirty="0">
                <a:cs typeface="Arial" panose="020B0604020202020204" pitchFamily="34" charset="0"/>
              </a:rPr>
              <a:t>Support hand is placed under the fore-end, supporting the weight of the rifle, with a straight wrist</a:t>
            </a:r>
          </a:p>
          <a:p>
            <a:pPr marL="342900" indent="-342900">
              <a:buFont typeface="Arial" panose="020B0604020202020204" pitchFamily="34" charset="0"/>
              <a:buChar char="•"/>
            </a:pPr>
            <a:r>
              <a:rPr lang="en-US" altLang="en-US" sz="2400" dirty="0">
                <a:cs typeface="Arial" panose="020B0604020202020204" pitchFamily="34" charset="0"/>
              </a:rPr>
              <a:t>The firing hand grasps the stock wrist or pistol grip</a:t>
            </a:r>
          </a:p>
          <a:p>
            <a:pPr marL="342900" indent="-342900">
              <a:buFont typeface="Arial" panose="020B0604020202020204" pitchFamily="34" charset="0"/>
              <a:buChar char="•"/>
            </a:pPr>
            <a:r>
              <a:rPr lang="en-US" altLang="en-US" sz="2400" dirty="0">
                <a:cs typeface="Arial" panose="020B0604020202020204" pitchFamily="34" charset="0"/>
              </a:rPr>
              <a:t>There are a number of ways of placing the support hand under the fore-end</a:t>
            </a:r>
          </a:p>
        </p:txBody>
      </p:sp>
      <p:pic>
        <p:nvPicPr>
          <p:cNvPr id="181253" name="Picture 7" descr="C:\Users\jhoward\Desktop\Rifle2014\Col1620_ET-85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1447800"/>
            <a:ext cx="3124200" cy="256982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fade">
                                      <p:cBhvr>
                                        <p:cTn id="7" dur="250"/>
                                        <p:tgtEl>
                                          <p:spTgt spid="28674">
                                            <p:txEl>
                                              <p:pRg st="0" end="0"/>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8674">
                                            <p:txEl>
                                              <p:pRg st="1" end="1"/>
                                            </p:txEl>
                                          </p:spTgt>
                                        </p:tgtEl>
                                        <p:attrNameLst>
                                          <p:attrName>style.visibility</p:attrName>
                                        </p:attrNameLst>
                                      </p:cBhvr>
                                      <p:to>
                                        <p:strVal val="visible"/>
                                      </p:to>
                                    </p:set>
                                    <p:animEffect transition="in" filter="fade">
                                      <p:cBhvr>
                                        <p:cTn id="11" dur="250"/>
                                        <p:tgtEl>
                                          <p:spTgt spid="28674">
                                            <p:txEl>
                                              <p:pRg st="1" end="1"/>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8674">
                                            <p:txEl>
                                              <p:pRg st="2" end="2"/>
                                            </p:txEl>
                                          </p:spTgt>
                                        </p:tgtEl>
                                        <p:attrNameLst>
                                          <p:attrName>style.visibility</p:attrName>
                                        </p:attrNameLst>
                                      </p:cBhvr>
                                      <p:to>
                                        <p:strVal val="visible"/>
                                      </p:to>
                                    </p:set>
                                    <p:animEffect transition="in" filter="fade">
                                      <p:cBhvr>
                                        <p:cTn id="15" dur="250"/>
                                        <p:tgtEl>
                                          <p:spTgt spid="28674">
                                            <p:txEl>
                                              <p:pRg st="2" end="2"/>
                                            </p:txEl>
                                          </p:spTgt>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8674">
                                            <p:txEl>
                                              <p:pRg st="3" end="3"/>
                                            </p:txEl>
                                          </p:spTgt>
                                        </p:tgtEl>
                                        <p:attrNameLst>
                                          <p:attrName>style.visibility</p:attrName>
                                        </p:attrNameLst>
                                      </p:cBhvr>
                                      <p:to>
                                        <p:strVal val="visible"/>
                                      </p:to>
                                    </p:set>
                                    <p:animEffect transition="in" filter="fade">
                                      <p:cBhvr>
                                        <p:cTn id="19" dur="250"/>
                                        <p:tgtEl>
                                          <p:spTgt spid="28674">
                                            <p:txEl>
                                              <p:pRg st="3" end="3"/>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8674">
                                            <p:txEl>
                                              <p:pRg st="4" end="4"/>
                                            </p:txEl>
                                          </p:spTgt>
                                        </p:tgtEl>
                                        <p:attrNameLst>
                                          <p:attrName>style.visibility</p:attrName>
                                        </p:attrNameLst>
                                      </p:cBhvr>
                                      <p:to>
                                        <p:strVal val="visible"/>
                                      </p:to>
                                    </p:set>
                                    <p:animEffect transition="in" filter="fade">
                                      <p:cBhvr>
                                        <p:cTn id="23" dur="250"/>
                                        <p:tgtEl>
                                          <p:spTgt spid="28674">
                                            <p:txEl>
                                              <p:pRg st="4" end="4"/>
                                            </p:txEl>
                                          </p:spTgt>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8674">
                                            <p:txEl>
                                              <p:pRg st="5" end="5"/>
                                            </p:txEl>
                                          </p:spTgt>
                                        </p:tgtEl>
                                        <p:attrNameLst>
                                          <p:attrName>style.visibility</p:attrName>
                                        </p:attrNameLst>
                                      </p:cBhvr>
                                      <p:to>
                                        <p:strVal val="visible"/>
                                      </p:to>
                                    </p:set>
                                    <p:animEffect transition="in" filter="fade">
                                      <p:cBhvr>
                                        <p:cTn id="27" dur="250"/>
                                        <p:tgtEl>
                                          <p:spTgt spid="28674">
                                            <p:txEl>
                                              <p:pRg st="5" end="5"/>
                                            </p:txEl>
                                          </p:spTgt>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8674">
                                            <p:txEl>
                                              <p:pRg st="6" end="6"/>
                                            </p:txEl>
                                          </p:spTgt>
                                        </p:tgtEl>
                                        <p:attrNameLst>
                                          <p:attrName>style.visibility</p:attrName>
                                        </p:attrNameLst>
                                      </p:cBhvr>
                                      <p:to>
                                        <p:strVal val="visible"/>
                                      </p:to>
                                    </p:set>
                                    <p:animEffect transition="in" filter="fade">
                                      <p:cBhvr>
                                        <p:cTn id="31" dur="250"/>
                                        <p:tgtEl>
                                          <p:spTgt spid="28674">
                                            <p:txEl>
                                              <p:pRg st="6" end="6"/>
                                            </p:txEl>
                                          </p:spTgt>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8674">
                                            <p:txEl>
                                              <p:pRg st="7" end="7"/>
                                            </p:txEl>
                                          </p:spTgt>
                                        </p:tgtEl>
                                        <p:attrNameLst>
                                          <p:attrName>style.visibility</p:attrName>
                                        </p:attrNameLst>
                                      </p:cBhvr>
                                      <p:to>
                                        <p:strVal val="visible"/>
                                      </p:to>
                                    </p:set>
                                    <p:animEffect transition="in" filter="fade">
                                      <p:cBhvr>
                                        <p:cTn id="35" dur="250"/>
                                        <p:tgtEl>
                                          <p:spTgt spid="28674">
                                            <p:txEl>
                                              <p:pRg st="7" end="7"/>
                                            </p:txEl>
                                          </p:spTgt>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8674">
                                            <p:txEl>
                                              <p:pRg st="8" end="8"/>
                                            </p:txEl>
                                          </p:spTgt>
                                        </p:tgtEl>
                                        <p:attrNameLst>
                                          <p:attrName>style.visibility</p:attrName>
                                        </p:attrNameLst>
                                      </p:cBhvr>
                                      <p:to>
                                        <p:strVal val="visible"/>
                                      </p:to>
                                    </p:set>
                                    <p:animEffect transition="in" filter="fade">
                                      <p:cBhvr>
                                        <p:cTn id="39" dur="250"/>
                                        <p:tgtEl>
                                          <p:spTgt spid="2867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b="1" dirty="0">
                <a:cs typeface="Arial"/>
              </a:rPr>
              <a:t>Assuming the Arm Rest Standing Position</a:t>
            </a:r>
            <a:endParaRPr lang="en-US" sz="3200" dirty="0"/>
          </a:p>
        </p:txBody>
      </p:sp>
      <p:sp>
        <p:nvSpPr>
          <p:cNvPr id="183299" name="Subtitle 1"/>
          <p:cNvSpPr>
            <a:spLocks noGrp="1"/>
          </p:cNvSpPr>
          <p:nvPr>
            <p:ph idx="1"/>
          </p:nvPr>
        </p:nvSpPr>
        <p:spPr>
          <a:xfrm>
            <a:off x="2306030" y="1246187"/>
            <a:ext cx="4114800" cy="811213"/>
          </a:xfrm>
        </p:spPr>
        <p:txBody>
          <a:bodyPr/>
          <a:lstStyle/>
          <a:p>
            <a:pPr algn="ctr"/>
            <a:r>
              <a:rPr lang="en-US" altLang="en-US" sz="2400" b="1" dirty="0">
                <a:solidFill>
                  <a:srgbClr val="FF0000"/>
                </a:solidFill>
              </a:rPr>
              <a:t>Align with the target</a:t>
            </a:r>
            <a:r>
              <a:rPr lang="en-US" altLang="en-US" sz="2400" b="1" dirty="0"/>
              <a:t>, shoulder the rifle and align the sights.</a:t>
            </a:r>
          </a:p>
        </p:txBody>
      </p:sp>
      <p:sp>
        <p:nvSpPr>
          <p:cNvPr id="3" name="Content Placeholder 2"/>
          <p:cNvSpPr>
            <a:spLocks noGrp="1"/>
          </p:cNvSpPr>
          <p:nvPr>
            <p:ph sz="half" idx="4294967295"/>
          </p:nvPr>
        </p:nvSpPr>
        <p:spPr>
          <a:xfrm>
            <a:off x="7790783" y="1208087"/>
            <a:ext cx="3810000" cy="857250"/>
          </a:xfrm>
        </p:spPr>
        <p:txBody>
          <a:bodyPr/>
          <a:lstStyle/>
          <a:p>
            <a:pPr algn="ctr"/>
            <a:r>
              <a:rPr lang="en-US" altLang="en-US" sz="2400" b="1" dirty="0"/>
              <a:t>The weight of the rifle is on the support arm.</a:t>
            </a:r>
          </a:p>
        </p:txBody>
      </p:sp>
      <p:pic>
        <p:nvPicPr>
          <p:cNvPr id="4" name="Picture 5" descr="C:\Users\George Rogero\Documents\NEW RIFLE\NRA DVD\pictures\jpg\POSITIONS\STANDING\8881P115Bcropped1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2239962"/>
            <a:ext cx="2017967" cy="374617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6" descr="C:\Users\George Rogero\Documents\NEW RIFLE\NRA DVD\pictures\jpg\POSITIONS\STANDING\8879P115A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232025"/>
            <a:ext cx="2122930" cy="374617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nip and Round Single Corner Rectangle 9"/>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3303"/>
                                        </p:tgtEl>
                                        <p:attrNameLst>
                                          <p:attrName>style.visibility</p:attrName>
                                        </p:attrNameLst>
                                      </p:cBhvr>
                                      <p:to>
                                        <p:strVal val="visible"/>
                                      </p:to>
                                    </p:set>
                                    <p:animEffect transition="in" filter="fade">
                                      <p:cBhvr>
                                        <p:cTn id="7" dur="500"/>
                                        <p:tgtEl>
                                          <p:spTgt spid="1833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3299">
                                            <p:txEl>
                                              <p:pRg st="0" end="0"/>
                                            </p:txEl>
                                          </p:spTgt>
                                        </p:tgtEl>
                                        <p:attrNameLst>
                                          <p:attrName>style.visibility</p:attrName>
                                        </p:attrNameLst>
                                      </p:cBhvr>
                                      <p:to>
                                        <p:strVal val="visible"/>
                                      </p:to>
                                    </p:set>
                                    <p:animEffect transition="in" filter="fade">
                                      <p:cBhvr>
                                        <p:cTn id="10" dur="500"/>
                                        <p:tgtEl>
                                          <p:spTgt spid="1832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133600" y="1271588"/>
            <a:ext cx="8382000" cy="4424362"/>
          </a:xfrm>
        </p:spPr>
        <p:txBody>
          <a:bodyPr rtlCol="0">
            <a:normAutofit fontScale="92500" lnSpcReduction="10000"/>
          </a:bodyPr>
          <a:lstStyle/>
          <a:p>
            <a:pPr fontAlgn="auto">
              <a:spcAft>
                <a:spcPts val="0"/>
              </a:spcAft>
              <a:defRPr/>
            </a:pPr>
            <a:endParaRPr lang="en-US" sz="3000" b="1" i="1" u="sng" dirty="0">
              <a:solidFill>
                <a:srgbClr val="FF0000"/>
              </a:solidFill>
              <a:latin typeface="Arial" pitchFamily="34" charset="0"/>
              <a:cs typeface="Arial" pitchFamily="34" charset="0"/>
            </a:endParaRPr>
          </a:p>
          <a:p>
            <a:pPr fontAlgn="auto">
              <a:spcAft>
                <a:spcPts val="0"/>
              </a:spcAft>
              <a:defRPr/>
            </a:pPr>
            <a:r>
              <a:rPr lang="en-US" sz="3000" i="1" u="sng" dirty="0">
                <a:latin typeface="Arial" pitchFamily="34" charset="0"/>
                <a:cs typeface="Arial" pitchFamily="34" charset="0"/>
              </a:rPr>
              <a:t>ALWAYS</a:t>
            </a:r>
            <a:r>
              <a:rPr lang="en-US" sz="3000" dirty="0">
                <a:latin typeface="Arial" pitchFamily="34" charset="0"/>
                <a:cs typeface="Arial" pitchFamily="34" charset="0"/>
              </a:rPr>
              <a:t> </a:t>
            </a:r>
            <a:r>
              <a:rPr lang="en-US" sz="3000" i="0"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sz="3000" i="0" dirty="0">
                <a:latin typeface="Arial" pitchFamily="34" charset="0"/>
                <a:cs typeface="Arial" pitchFamily="34" charset="0"/>
              </a:rPr>
              <a:t>SAFE DIRECTION</a:t>
            </a:r>
          </a:p>
          <a:p>
            <a:pPr fontAlgn="auto">
              <a:spcAft>
                <a:spcPts val="0"/>
              </a:spcAft>
              <a:defRPr/>
            </a:pPr>
            <a:endParaRPr lang="en-US" sz="3000" dirty="0">
              <a:latin typeface="Arial" pitchFamily="34" charset="0"/>
              <a:cs typeface="Arial" pitchFamily="34" charset="0"/>
            </a:endParaRPr>
          </a:p>
          <a:p>
            <a:pPr fontAlgn="auto">
              <a:spcAft>
                <a:spcPts val="0"/>
              </a:spcAft>
              <a:defRPr/>
            </a:pPr>
            <a:r>
              <a:rPr lang="en-US" sz="3000" i="1" u="sng" dirty="0">
                <a:latin typeface="Arial" pitchFamily="34" charset="0"/>
                <a:cs typeface="Arial" pitchFamily="34" charset="0"/>
              </a:rPr>
              <a:t>ALWAYS</a:t>
            </a:r>
            <a:r>
              <a:rPr lang="en-US" sz="3000" dirty="0">
                <a:latin typeface="Arial" pitchFamily="34" charset="0"/>
                <a:cs typeface="Arial" pitchFamily="34" charset="0"/>
              </a:rPr>
              <a:t> </a:t>
            </a:r>
            <a:r>
              <a:rPr lang="en-US" sz="3000" i="0"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sz="3000" i="0" dirty="0">
                <a:latin typeface="Arial" pitchFamily="34" charset="0"/>
                <a:cs typeface="Arial" pitchFamily="34" charset="0"/>
              </a:rPr>
              <a:t>TRIGGER UNTIL READY TO SHOOT</a:t>
            </a:r>
          </a:p>
          <a:p>
            <a:pPr fontAlgn="auto">
              <a:spcAft>
                <a:spcPts val="0"/>
              </a:spcAft>
              <a:defRPr/>
            </a:pPr>
            <a:endParaRPr lang="en-US" sz="3000" dirty="0">
              <a:latin typeface="Arial" pitchFamily="34" charset="0"/>
              <a:cs typeface="Arial" pitchFamily="34" charset="0"/>
            </a:endParaRPr>
          </a:p>
          <a:p>
            <a:pPr fontAlgn="auto">
              <a:spcAft>
                <a:spcPts val="0"/>
              </a:spcAft>
              <a:defRPr/>
            </a:pPr>
            <a:r>
              <a:rPr lang="en-US" sz="3000" i="1" u="sng" dirty="0">
                <a:latin typeface="Arial" pitchFamily="34" charset="0"/>
                <a:cs typeface="Arial" pitchFamily="34" charset="0"/>
              </a:rPr>
              <a:t>ALWAYS</a:t>
            </a:r>
            <a:r>
              <a:rPr lang="en-US" sz="3000" dirty="0">
                <a:latin typeface="Arial" pitchFamily="34" charset="0"/>
                <a:cs typeface="Arial" pitchFamily="34" charset="0"/>
              </a:rPr>
              <a:t> </a:t>
            </a:r>
            <a:r>
              <a:rPr lang="en-US" sz="3000" i="0"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sz="3000" i="0"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7558385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altLang="en-US" sz="3600" b="1"/>
              <a:t>Lesson III Summary &amp; Review</a:t>
            </a:r>
            <a:endParaRPr lang="en-US" altLang="en-US" sz="6000" b="1"/>
          </a:p>
        </p:txBody>
      </p:sp>
      <p:sp>
        <p:nvSpPr>
          <p:cNvPr id="30722" name="Subtitle 1"/>
          <p:cNvSpPr>
            <a:spLocks noGrp="1"/>
          </p:cNvSpPr>
          <p:nvPr>
            <p:ph idx="1"/>
          </p:nvPr>
        </p:nvSpPr>
        <p:spPr>
          <a:xfrm>
            <a:off x="1981200" y="1447800"/>
            <a:ext cx="9677400" cy="4876800"/>
          </a:xfrm>
        </p:spPr>
        <p:txBody>
          <a:bodyPr rtlCol="0">
            <a:normAutofit/>
          </a:bodyPr>
          <a:lstStyle/>
          <a:p>
            <a:pPr marL="0" indent="0" fontAlgn="auto">
              <a:spcAft>
                <a:spcPts val="0"/>
              </a:spcAft>
              <a:buFont typeface="Arial" panose="020B0604020202020204" pitchFamily="34" charset="0"/>
              <a:buNone/>
              <a:defRPr/>
            </a:pPr>
            <a:r>
              <a:rPr lang="en-US" altLang="en-US" sz="3000" i="1" dirty="0">
                <a:cs typeface="Arial" charset="0"/>
              </a:rPr>
              <a:t>As a result of your participation in this lesson, you are now able to:</a:t>
            </a:r>
          </a:p>
          <a:p>
            <a:pPr marL="800100" lvl="1" indent="-342900" fontAlgn="auto">
              <a:lnSpc>
                <a:spcPts val="2600"/>
              </a:lnSpc>
              <a:spcBef>
                <a:spcPts val="1000"/>
              </a:spcBef>
              <a:spcAft>
                <a:spcPts val="0"/>
              </a:spcAft>
              <a:buFont typeface="Arial" panose="020B0604020202020204" pitchFamily="34" charset="0"/>
              <a:buChar char="•"/>
              <a:defRPr/>
            </a:pPr>
            <a:r>
              <a:rPr lang="en-US" altLang="en-US" sz="2400" b="0" i="0" dirty="0">
                <a:cs typeface="Arial" charset="0"/>
              </a:rPr>
              <a:t>Safely demonstrate the knowledge, skills and attitude necessary to assume the benchrest position with a rifle.</a:t>
            </a:r>
          </a:p>
          <a:p>
            <a:pPr marL="800100" lvl="1" indent="-342900" fontAlgn="auto">
              <a:lnSpc>
                <a:spcPts val="2600"/>
              </a:lnSpc>
              <a:spcBef>
                <a:spcPts val="1000"/>
              </a:spcBef>
              <a:spcAft>
                <a:spcPts val="0"/>
              </a:spcAft>
              <a:buFont typeface="Arial" panose="020B0604020202020204" pitchFamily="34" charset="0"/>
              <a:buChar char="•"/>
              <a:defRPr/>
            </a:pPr>
            <a:r>
              <a:rPr lang="en-US" altLang="en-US" sz="2400" b="0" i="0" dirty="0">
                <a:cs typeface="Arial" charset="0"/>
              </a:rPr>
              <a:t>Safely shoot a rifle from the benchrest position, using the fundamentals of rifle shooting at a target on a range.</a:t>
            </a:r>
          </a:p>
          <a:p>
            <a:pPr marL="800100" lvl="1" indent="-342900" fontAlgn="auto">
              <a:lnSpc>
                <a:spcPts val="2600"/>
              </a:lnSpc>
              <a:spcBef>
                <a:spcPts val="1000"/>
              </a:spcBef>
              <a:spcAft>
                <a:spcPts val="0"/>
              </a:spcAft>
              <a:buFont typeface="Arial" panose="020B0604020202020204" pitchFamily="34" charset="0"/>
              <a:buChar char="•"/>
              <a:defRPr/>
            </a:pPr>
            <a:r>
              <a:rPr lang="en-US" altLang="en-US" sz="2400" b="0" i="0" dirty="0">
                <a:cs typeface="Arial" charset="0"/>
              </a:rPr>
              <a:t>Safely demonstrate the knowledge, skills and attitude necessary to assume the free arm and arm rest standing shooting positions with a rifle.</a:t>
            </a:r>
          </a:p>
          <a:p>
            <a:pPr marL="800100" lvl="1" indent="-342900" fontAlgn="auto">
              <a:lnSpc>
                <a:spcPts val="2600"/>
              </a:lnSpc>
              <a:spcBef>
                <a:spcPts val="1000"/>
              </a:spcBef>
              <a:spcAft>
                <a:spcPts val="0"/>
              </a:spcAft>
              <a:buFont typeface="Arial" panose="020B0604020202020204" pitchFamily="34" charset="0"/>
              <a:buChar char="•"/>
              <a:defRPr/>
            </a:pPr>
            <a:r>
              <a:rPr lang="en-US" altLang="en-US" sz="2400" b="0" i="0" dirty="0">
                <a:cs typeface="Arial" charset="0"/>
              </a:rPr>
              <a:t>Safely shoot a rifle from the free arm and arm rest standing shooting position, using the fundamentals of rifle shooting at a target on a range.</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Title 1"/>
          <p:cNvSpPr>
            <a:spLocks noGrp="1"/>
          </p:cNvSpPr>
          <p:nvPr>
            <p:ph type="title"/>
          </p:nvPr>
        </p:nvSpPr>
        <p:spPr/>
        <p:txBody>
          <a:bodyPr/>
          <a:lstStyle/>
          <a:p>
            <a:r>
              <a:rPr lang="en-US" altLang="en-US" sz="3600" b="1"/>
              <a:t>Questions</a:t>
            </a:r>
            <a:endParaRPr lang="en-US" altLang="en-US" b="1"/>
          </a:p>
        </p:txBody>
      </p:sp>
      <p:sp>
        <p:nvSpPr>
          <p:cNvPr id="187396" name="Subtitle 1"/>
          <p:cNvSpPr>
            <a:spLocks noGrp="1"/>
          </p:cNvSpPr>
          <p:nvPr>
            <p:ph idx="1"/>
          </p:nvPr>
        </p:nvSpPr>
        <p:spPr/>
        <p:txBody>
          <a:bodyPr anchor="ctr"/>
          <a:lstStyle/>
          <a:p>
            <a:pPr algn="ctr">
              <a:buFontTx/>
              <a:buNone/>
            </a:pPr>
            <a:r>
              <a:rPr lang="en-US" altLang="en-US" sz="5400"/>
              <a:t>What Are Your Questions?</a:t>
            </a:r>
          </a:p>
          <a:p>
            <a:pPr algn="ctr">
              <a:buFontTx/>
              <a:buNone/>
            </a:pPr>
            <a:endParaRPr lang="en-US" altLang="en-US" sz="3400"/>
          </a:p>
          <a:p>
            <a:pPr algn="ctr">
              <a:buFontTx/>
              <a:buNone/>
            </a:pPr>
            <a:r>
              <a:rPr lang="en-US" altLang="en-US" sz="3400"/>
              <a:t>The Next Lesson will be: </a:t>
            </a:r>
          </a:p>
          <a:p>
            <a:pPr algn="ctr">
              <a:buFontTx/>
              <a:buNone/>
            </a:pPr>
            <a:r>
              <a:rPr lang="en-US" altLang="en-US" sz="3400"/>
              <a:t>Scoring Targets, and Selecting and Maintaining a Rifle</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z="3600" b="1" dirty="0">
                <a:cs typeface="Arial" panose="020B0604020202020204" pitchFamily="34" charset="0"/>
              </a:rPr>
              <a:t>Course Goal</a:t>
            </a:r>
            <a:endParaRPr lang="en-US" altLang="en-US" sz="3600" b="1" dirty="0"/>
          </a:p>
        </p:txBody>
      </p:sp>
      <p:sp>
        <p:nvSpPr>
          <p:cNvPr id="40963" name="Subtitle 1"/>
          <p:cNvSpPr>
            <a:spLocks noGrp="1"/>
          </p:cNvSpPr>
          <p:nvPr>
            <p:ph idx="1"/>
          </p:nvPr>
        </p:nvSpPr>
        <p:spPr>
          <a:xfrm>
            <a:off x="1905000" y="1271588"/>
            <a:ext cx="9144000" cy="3509962"/>
          </a:xfrm>
        </p:spPr>
        <p:txBody>
          <a:bodyPr anchor="ctr"/>
          <a:lstStyle/>
          <a:p>
            <a:pPr marL="0" indent="0" algn="ctr">
              <a:spcBef>
                <a:spcPts val="1200"/>
              </a:spcBef>
              <a:buFont typeface="Arial" panose="020B0604020202020204" pitchFamily="34" charset="0"/>
              <a:buNone/>
            </a:pPr>
            <a:r>
              <a:rPr lang="en-US" altLang="en-US" sz="4000" b="1" dirty="0">
                <a:cs typeface="Arial" panose="020B0604020202020204" pitchFamily="34" charset="0"/>
              </a:rPr>
              <a:t>To Teach The Basic Knowledge, Skills And Attitude Necessary For Owning And Using</a:t>
            </a:r>
            <a:br>
              <a:rPr lang="en-US" altLang="en-US" sz="4000" b="1" dirty="0">
                <a:cs typeface="Arial" panose="020B0604020202020204" pitchFamily="34" charset="0"/>
              </a:rPr>
            </a:br>
            <a:r>
              <a:rPr lang="en-US" altLang="en-US" sz="4000" b="1" dirty="0">
                <a:cs typeface="Arial" panose="020B0604020202020204" pitchFamily="34" charset="0"/>
              </a:rPr>
              <a:t>A Rifle Safely.</a:t>
            </a:r>
            <a:endParaRPr lang="en-US" altLang="en-US" sz="4000" dirty="0"/>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842419" y="12192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a:solidFill>
                  <a:schemeClr val="bg1">
                    <a:lumMod val="95000"/>
                  </a:schemeClr>
                </a:solidFill>
                <a:latin typeface="Arial" panose="020B0604020202020204" pitchFamily="34" charset="0"/>
                <a:cs typeface="Arial" panose="020B0604020202020204" pitchFamily="34" charset="0"/>
              </a:rPr>
              <a:t>LESSON IV:</a:t>
            </a:r>
            <a:br>
              <a:rPr lang="en-US" altLang="en-US" sz="3600" b="1" u="sng">
                <a:solidFill>
                  <a:schemeClr val="bg1">
                    <a:lumMod val="95000"/>
                  </a:schemeClr>
                </a:solidFill>
                <a:latin typeface="Arial" panose="020B0604020202020204" pitchFamily="34" charset="0"/>
                <a:cs typeface="Arial" panose="020B0604020202020204" pitchFamily="34" charset="0"/>
              </a:rPr>
            </a:br>
            <a:br>
              <a:rPr lang="en-US" altLang="en-US" sz="3600" b="0">
                <a:solidFill>
                  <a:schemeClr val="bg1">
                    <a:lumMod val="95000"/>
                  </a:schemeClr>
                </a:solidFill>
                <a:latin typeface="Arial" panose="020B0604020202020204" pitchFamily="34" charset="0"/>
                <a:cs typeface="Arial" panose="020B0604020202020204" pitchFamily="34" charset="0"/>
              </a:rPr>
            </a:br>
            <a:r>
              <a:rPr lang="en-US" altLang="en-US" sz="3600" b="1">
                <a:solidFill>
                  <a:schemeClr val="bg1">
                    <a:lumMod val="95000"/>
                  </a:schemeClr>
                </a:solidFill>
                <a:latin typeface="Arial" panose="020B0604020202020204" pitchFamily="34" charset="0"/>
                <a:cs typeface="Arial" panose="020B0604020202020204" pitchFamily="34" charset="0"/>
              </a:rPr>
              <a:t>Scoring Targets, and Selecting</a:t>
            </a:r>
            <a:br>
              <a:rPr lang="en-US" altLang="en-US" sz="3600" b="1">
                <a:solidFill>
                  <a:schemeClr val="bg1">
                    <a:lumMod val="95000"/>
                  </a:schemeClr>
                </a:solidFill>
                <a:latin typeface="Arial" panose="020B0604020202020204" pitchFamily="34" charset="0"/>
                <a:cs typeface="Arial" panose="020B0604020202020204" pitchFamily="34" charset="0"/>
              </a:rPr>
            </a:br>
            <a:r>
              <a:rPr lang="en-US" altLang="en-US" sz="3600" b="1">
                <a:solidFill>
                  <a:schemeClr val="bg1">
                    <a:lumMod val="95000"/>
                  </a:schemeClr>
                </a:solidFill>
                <a:latin typeface="Arial" panose="020B0604020202020204" pitchFamily="34" charset="0"/>
                <a:cs typeface="Arial" panose="020B0604020202020204" pitchFamily="34" charset="0"/>
              </a:rPr>
              <a:t>and Maintaining a Rifle</a:t>
            </a:r>
            <a:endParaRPr lang="en-US" altLang="en-US" sz="3600" b="1" u="sng" dirty="0">
              <a:solidFill>
                <a:schemeClr val="bg1">
                  <a:lumMod val="95000"/>
                </a:schemeClr>
              </a:solidFill>
              <a:latin typeface="Arial" panose="020B0604020202020204" pitchFamily="34" charset="0"/>
              <a:cs typeface="Arial" panose="020B0604020202020204" pitchFamily="34" charset="0"/>
            </a:endParaRPr>
          </a:p>
        </p:txBody>
      </p:sp>
      <p:sp>
        <p:nvSpPr>
          <p:cNvPr id="3" name="Snip and Round Single Corner Rectangle 2"/>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24818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a:t>LESSON IV: Scoring Targets, and Selecting</a:t>
            </a:r>
            <a:br>
              <a:rPr lang="en-US" altLang="en-US"/>
            </a:br>
            <a:r>
              <a:rPr lang="en-US" altLang="en-US"/>
              <a:t>and Maintaining a Rifle</a:t>
            </a:r>
            <a:endParaRPr lang="en-US" altLang="en-US" dirty="0"/>
          </a:p>
        </p:txBody>
      </p:sp>
      <p:sp>
        <p:nvSpPr>
          <p:cNvPr id="190467" name="Subtitle 1"/>
          <p:cNvSpPr>
            <a:spLocks noGrp="1"/>
          </p:cNvSpPr>
          <p:nvPr>
            <p:ph idx="1"/>
          </p:nvPr>
        </p:nvSpPr>
        <p:spPr/>
        <p:txBody>
          <a:bodyPr/>
          <a:lstStyle/>
          <a:p>
            <a:r>
              <a:rPr lang="en-US" altLang="en-US" i="0" u="sng" dirty="0"/>
              <a:t>Learning Objectives:</a:t>
            </a:r>
          </a:p>
          <a:p>
            <a:r>
              <a:rPr lang="en-US" altLang="en-US" i="1" dirty="0"/>
              <a:t>     </a:t>
            </a:r>
            <a:r>
              <a:rPr lang="en-US" altLang="en-US" sz="3000" i="1" dirty="0"/>
              <a:t>As a result of your participation in this lesson you will be able to:</a:t>
            </a:r>
          </a:p>
          <a:p>
            <a:pPr lvl="2"/>
            <a:r>
              <a:rPr lang="en-US" altLang="en-US" sz="2600" dirty="0"/>
              <a:t>Properly score a rifle target.</a:t>
            </a:r>
          </a:p>
          <a:p>
            <a:pPr lvl="2"/>
            <a:r>
              <a:rPr lang="en-US" altLang="en-US" sz="2600" dirty="0"/>
              <a:t>Explain the basic guidelines for selecting and    </a:t>
            </a:r>
          </a:p>
          <a:p>
            <a:pPr lvl="2"/>
            <a:r>
              <a:rPr lang="en-US" altLang="en-US" sz="2600" dirty="0"/>
              <a:t>purchasing a rifle.</a:t>
            </a:r>
          </a:p>
          <a:p>
            <a:pPr lvl="2"/>
            <a:r>
              <a:rPr lang="en-US" altLang="en-US" sz="2600" dirty="0"/>
              <a:t>Identify the materials needed to clean a rifle.</a:t>
            </a:r>
          </a:p>
          <a:p>
            <a:pPr lvl="2"/>
            <a:r>
              <a:rPr lang="en-US" altLang="en-US" sz="2600" dirty="0"/>
              <a:t>Demonstrate how to safely clean a rifle.</a:t>
            </a:r>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descr="C:\Users\George Rogero\Documents\NEW RIFLE\NRA DVD\pictures\jpg\rifle targe2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238250"/>
            <a:ext cx="4754562" cy="4775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itle 1"/>
          <p:cNvSpPr>
            <a:spLocks noGrp="1"/>
          </p:cNvSpPr>
          <p:nvPr>
            <p:ph type="title"/>
          </p:nvPr>
        </p:nvSpPr>
        <p:spPr>
          <a:xfrm>
            <a:off x="4763" y="20638"/>
            <a:ext cx="12187237" cy="1168400"/>
          </a:xfrm>
        </p:spPr>
        <p:txBody>
          <a:bodyPr/>
          <a:lstStyle/>
          <a:p>
            <a:r>
              <a:rPr lang="en-US" altLang="en-US" sz="3600" b="1">
                <a:latin typeface="Arial" panose="020B0604020202020204" pitchFamily="34" charset="0"/>
                <a:cs typeface="Arial" panose="020B0604020202020204" pitchFamily="34" charset="0"/>
              </a:rPr>
              <a:t>Scoring Targets</a:t>
            </a:r>
            <a:endParaRPr lang="en-US" altLang="en-US" sz="7200"/>
          </a:p>
        </p:txBody>
      </p:sp>
      <p:sp>
        <p:nvSpPr>
          <p:cNvPr id="14338" name="Subtitle 1"/>
          <p:cNvSpPr>
            <a:spLocks noGrp="1"/>
          </p:cNvSpPr>
          <p:nvPr>
            <p:ph sz="half" idx="1"/>
          </p:nvPr>
        </p:nvSpPr>
        <p:spPr>
          <a:xfrm>
            <a:off x="1981200" y="1219200"/>
            <a:ext cx="4038600" cy="5029200"/>
          </a:xfrm>
        </p:spPr>
        <p:txBody>
          <a:bodyPr anchor="ctr"/>
          <a:lstStyle/>
          <a:p>
            <a:pPr marL="514350" indent="-514350">
              <a:buFont typeface="Times New Roman" panose="02020603050405020304" pitchFamily="18" charset="0"/>
              <a:buAutoNum type="alphaUcPeriod"/>
            </a:pPr>
            <a:r>
              <a:rPr lang="en-US" altLang="en-US" dirty="0">
                <a:cs typeface="Arial" panose="020B0604020202020204" pitchFamily="34" charset="0"/>
              </a:rPr>
              <a:t>Hits outside the scoring rings have a value of zero.</a:t>
            </a:r>
          </a:p>
          <a:p>
            <a:pPr marL="514350" indent="-514350">
              <a:buFont typeface="Times New Roman" panose="02020603050405020304" pitchFamily="18" charset="0"/>
              <a:buAutoNum type="alphaUcPeriod"/>
            </a:pPr>
            <a:r>
              <a:rPr lang="en-US" altLang="en-US" dirty="0">
                <a:cs typeface="Arial" panose="020B0604020202020204" pitchFamily="34" charset="0"/>
              </a:rPr>
              <a:t>Hits that are completely or partially inside a scoring ring receive that rig’s value.</a:t>
            </a:r>
          </a:p>
          <a:p>
            <a:pPr marL="514350" indent="-514350">
              <a:buFont typeface="Times New Roman" panose="02020603050405020304" pitchFamily="18" charset="0"/>
              <a:buAutoNum type="alphaUcPeriod"/>
            </a:pPr>
            <a:r>
              <a:rPr lang="en-US" altLang="en-US" dirty="0">
                <a:cs typeface="Arial" panose="020B0604020202020204" pitchFamily="34" charset="0"/>
              </a:rPr>
              <a:t>A hit that touches a scoring ring receives that ring’s value.</a:t>
            </a:r>
          </a:p>
        </p:txBody>
      </p:sp>
      <p:sp>
        <p:nvSpPr>
          <p:cNvPr id="3" name="Content Placeholder 2"/>
          <p:cNvSpPr>
            <a:spLocks noGrp="1"/>
          </p:cNvSpPr>
          <p:nvPr>
            <p:ph sz="half" idx="2"/>
          </p:nvPr>
        </p:nvSpPr>
        <p:spPr>
          <a:xfrm>
            <a:off x="10240962" y="1270000"/>
            <a:ext cx="1477963" cy="2305050"/>
          </a:xfrm>
        </p:spPr>
        <p:txBody>
          <a:bodyPr/>
          <a:lstStyle/>
          <a:p>
            <a:pPr algn="ctr"/>
            <a:r>
              <a:rPr lang="en-US" altLang="en-US"/>
              <a:t>SCORE</a:t>
            </a:r>
          </a:p>
          <a:p>
            <a:pPr algn="ctr"/>
            <a:r>
              <a:rPr lang="en-US" altLang="en-US"/>
              <a:t>A-0</a:t>
            </a:r>
          </a:p>
          <a:p>
            <a:pPr algn="ctr"/>
            <a:r>
              <a:rPr lang="en-US" altLang="en-US"/>
              <a:t>B-9</a:t>
            </a:r>
          </a:p>
          <a:p>
            <a:pPr algn="ctr"/>
            <a:r>
              <a:rPr lang="en-US" altLang="en-US"/>
              <a:t>C-6</a:t>
            </a:r>
          </a:p>
        </p:txBody>
      </p:sp>
      <p:pic>
        <p:nvPicPr>
          <p:cNvPr id="14344" name="Picture 8" descr="C:\Users\George Rogero\Documents\NEW RIFLE\NRA DVD\pictures\jpg\target bullet ho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1562" y="17367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George Rogero\Documents\NEW RIFLE\NRA DVD\pictures\jpg\target bullet ho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412" y="312737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C:\Users\George Rogero\Documents\NEW RIFLE\NRA DVD\pictures\jpg\target bullet hole WHIT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6525" y="404177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3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b="1" dirty="0"/>
              <a:t>Selecting and Purchasing a Rifle</a:t>
            </a:r>
          </a:p>
        </p:txBody>
      </p:sp>
      <p:sp>
        <p:nvSpPr>
          <p:cNvPr id="15362" name="Subtitle 1"/>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US" altLang="en-US" sz="3200" b="1" dirty="0">
                <a:cs typeface="Arial" charset="0"/>
              </a:rPr>
              <a:t>Information you should know:</a:t>
            </a:r>
          </a:p>
          <a:p>
            <a:pPr marL="0" indent="0" fontAlgn="auto">
              <a:spcAft>
                <a:spcPts val="0"/>
              </a:spcAft>
              <a:buFont typeface="Arial" panose="020B0604020202020204" pitchFamily="34" charset="0"/>
              <a:buNone/>
              <a:defRPr/>
            </a:pPr>
            <a:endParaRPr lang="en-US" altLang="en-US" sz="1000" dirty="0">
              <a:cs typeface="Arial" charset="0"/>
            </a:endParaRPr>
          </a:p>
          <a:p>
            <a:pPr fontAlgn="auto">
              <a:spcAft>
                <a:spcPts val="0"/>
              </a:spcAft>
              <a:defRPr/>
            </a:pPr>
            <a:r>
              <a:rPr lang="en-US" altLang="en-US" sz="2800" b="1" i="1" dirty="0">
                <a:cs typeface="Arial" charset="0"/>
              </a:rPr>
              <a:t>Know the Law regarding</a:t>
            </a:r>
          </a:p>
          <a:p>
            <a:pPr marL="800100" lvl="1" indent="-342900" fontAlgn="auto">
              <a:spcAft>
                <a:spcPts val="0"/>
              </a:spcAft>
              <a:buFont typeface="Arial" panose="020B0604020202020204" pitchFamily="34" charset="0"/>
              <a:buChar char="•"/>
              <a:defRPr/>
            </a:pPr>
            <a:r>
              <a:rPr lang="en-US" altLang="en-US" sz="2400" b="1" i="1" dirty="0">
                <a:cs typeface="Arial" charset="0"/>
              </a:rPr>
              <a:t>Purchase</a:t>
            </a:r>
          </a:p>
          <a:p>
            <a:pPr marL="800100" lvl="1" indent="-342900" fontAlgn="auto">
              <a:spcAft>
                <a:spcPts val="0"/>
              </a:spcAft>
              <a:buFont typeface="Arial" panose="020B0604020202020204" pitchFamily="34" charset="0"/>
              <a:buChar char="•"/>
              <a:defRPr/>
            </a:pPr>
            <a:r>
              <a:rPr lang="en-US" altLang="en-US" sz="2400" b="1" i="1" dirty="0">
                <a:cs typeface="Arial" charset="0"/>
              </a:rPr>
              <a:t>Ownership</a:t>
            </a:r>
          </a:p>
          <a:p>
            <a:pPr marL="800100" lvl="1" indent="-342900" fontAlgn="auto">
              <a:spcAft>
                <a:spcPts val="0"/>
              </a:spcAft>
              <a:buFont typeface="Arial" panose="020B0604020202020204" pitchFamily="34" charset="0"/>
              <a:buChar char="•"/>
              <a:defRPr/>
            </a:pPr>
            <a:r>
              <a:rPr lang="en-US" altLang="en-US" sz="2400" b="1" i="1" dirty="0">
                <a:cs typeface="Arial" charset="0"/>
              </a:rPr>
              <a:t>Possession</a:t>
            </a:r>
          </a:p>
          <a:p>
            <a:pPr marL="800100" lvl="1" indent="-342900" fontAlgn="auto">
              <a:spcAft>
                <a:spcPts val="0"/>
              </a:spcAft>
              <a:buFont typeface="Arial" panose="020B0604020202020204" pitchFamily="34" charset="0"/>
              <a:buChar char="•"/>
              <a:defRPr/>
            </a:pPr>
            <a:r>
              <a:rPr lang="en-US" altLang="en-US" sz="2400" b="1" i="1" dirty="0">
                <a:cs typeface="Arial" charset="0"/>
              </a:rPr>
              <a:t>Carrying</a:t>
            </a:r>
            <a:endParaRPr lang="en-US" altLang="en-US" sz="2400" dirty="0">
              <a:cs typeface="Arial" charset="0"/>
            </a:endParaRPr>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altLang="en-US" sz="3600" b="1" dirty="0">
                <a:latin typeface="+mn-lt"/>
                <a:cs typeface="Arial" panose="020B0604020202020204" pitchFamily="34" charset="0"/>
              </a:rPr>
              <a:t>Types of Rifles</a:t>
            </a:r>
            <a:endParaRPr lang="en-US" altLang="en-US" sz="7200" dirty="0">
              <a:latin typeface="+mn-lt"/>
            </a:endParaRPr>
          </a:p>
        </p:txBody>
      </p:sp>
      <p:sp>
        <p:nvSpPr>
          <p:cNvPr id="15362" name="Subtitle 1"/>
          <p:cNvSpPr>
            <a:spLocks noGrp="1"/>
          </p:cNvSpPr>
          <p:nvPr>
            <p:ph idx="1"/>
          </p:nvPr>
        </p:nvSpPr>
        <p:spPr/>
        <p:txBody>
          <a:bodyPr rtlCol="0">
            <a:normAutofit/>
          </a:bodyPr>
          <a:lstStyle/>
          <a:p>
            <a:pPr marL="0" indent="0" algn="ctr" fontAlgn="auto">
              <a:spcAft>
                <a:spcPts val="0"/>
              </a:spcAft>
              <a:buFont typeface="Arial" panose="020B0604020202020204" pitchFamily="34" charset="0"/>
              <a:buNone/>
              <a:defRPr/>
            </a:pPr>
            <a:r>
              <a:rPr lang="en-US" altLang="en-US" sz="3600" dirty="0">
                <a:cs typeface="Arial" charset="0"/>
              </a:rPr>
              <a:t>There are three basic types of rifles:</a:t>
            </a:r>
          </a:p>
          <a:p>
            <a:pPr marL="0" indent="0" fontAlgn="auto">
              <a:spcAft>
                <a:spcPts val="0"/>
              </a:spcAft>
              <a:buFont typeface="Arial" panose="020B0604020202020204" pitchFamily="34" charset="0"/>
              <a:buNone/>
              <a:defRPr/>
            </a:pPr>
            <a:endParaRPr lang="en-US" altLang="en-US" sz="1000" dirty="0">
              <a:cs typeface="Arial" charset="0"/>
            </a:endParaRPr>
          </a:p>
          <a:p>
            <a:pPr fontAlgn="auto">
              <a:spcAft>
                <a:spcPts val="0"/>
              </a:spcAft>
              <a:defRPr/>
            </a:pPr>
            <a:r>
              <a:rPr lang="en-US" altLang="en-US" dirty="0">
                <a:cs typeface="Arial" charset="0"/>
              </a:rPr>
              <a:t>Air Rifles </a:t>
            </a:r>
            <a:r>
              <a:rPr lang="en-US" altLang="en-US" b="0" i="0" dirty="0">
                <a:cs typeface="Arial" charset="0"/>
              </a:rPr>
              <a:t>– </a:t>
            </a:r>
            <a:r>
              <a:rPr lang="en-US" altLang="en-US" sz="2800" b="0" i="0" dirty="0">
                <a:cs typeface="Arial" charset="0"/>
              </a:rPr>
              <a:t>provide opportunities for practice at home (the same safety rules apply to air rifles)</a:t>
            </a:r>
          </a:p>
          <a:p>
            <a:pPr fontAlgn="auto">
              <a:spcAft>
                <a:spcPts val="0"/>
              </a:spcAft>
              <a:defRPr/>
            </a:pPr>
            <a:r>
              <a:rPr lang="en-US" altLang="en-US" dirty="0">
                <a:cs typeface="Arial" charset="0"/>
              </a:rPr>
              <a:t>Rimfire Rifles </a:t>
            </a:r>
            <a:r>
              <a:rPr lang="en-US" altLang="en-US" b="0" i="0" dirty="0">
                <a:cs typeface="Arial" charset="0"/>
              </a:rPr>
              <a:t>– </a:t>
            </a:r>
            <a:r>
              <a:rPr lang="en-US" altLang="en-US" sz="2800" b="0" i="0" dirty="0">
                <a:cs typeface="Arial" charset="0"/>
              </a:rPr>
              <a:t>have low recoil and use less expensive ammunition; good for recreational shooting</a:t>
            </a:r>
          </a:p>
          <a:p>
            <a:pPr fontAlgn="auto">
              <a:spcAft>
                <a:spcPts val="0"/>
              </a:spcAft>
              <a:defRPr/>
            </a:pPr>
            <a:r>
              <a:rPr lang="en-US" altLang="en-US" dirty="0">
                <a:cs typeface="Arial" charset="0"/>
              </a:rPr>
              <a:t>Centerfire Rifles </a:t>
            </a:r>
            <a:r>
              <a:rPr lang="en-US" altLang="en-US" sz="2800" b="0" i="0" dirty="0">
                <a:cs typeface="Arial" charset="0"/>
              </a:rPr>
              <a:t>– available in a variety of calibers, making them useful for hunting, competition, home defense and more.</a:t>
            </a:r>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6577590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Factors in Selecting a Rifle</a:t>
            </a:r>
            <a:endParaRPr lang="en-US" altLang="en-US" sz="7200"/>
          </a:p>
        </p:txBody>
      </p:sp>
      <p:sp>
        <p:nvSpPr>
          <p:cNvPr id="196611" name="Content Placeholder 2"/>
          <p:cNvSpPr>
            <a:spLocks noGrp="1"/>
          </p:cNvSpPr>
          <p:nvPr>
            <p:ph idx="1"/>
          </p:nvPr>
        </p:nvSpPr>
        <p:spPr>
          <a:xfrm>
            <a:off x="3211771" y="1600200"/>
            <a:ext cx="7543800" cy="4424363"/>
          </a:xfrm>
        </p:spPr>
        <p:txBody>
          <a:bodyPr/>
          <a:lstStyle/>
          <a:p>
            <a:pPr marL="457200" indent="-457200">
              <a:buFont typeface="Arial" panose="020B0604020202020204" pitchFamily="34" charset="0"/>
              <a:buChar char="•"/>
            </a:pPr>
            <a:r>
              <a:rPr lang="en-US" altLang="en-US" sz="2800" b="0" i="0" dirty="0"/>
              <a:t>Intended use of the rifle</a:t>
            </a:r>
          </a:p>
          <a:p>
            <a:pPr marL="457200" indent="-457200">
              <a:buFont typeface="Arial" panose="020B0604020202020204" pitchFamily="34" charset="0"/>
              <a:buChar char="•"/>
            </a:pPr>
            <a:r>
              <a:rPr lang="en-US" altLang="en-US" sz="2800" b="0" i="0" dirty="0"/>
              <a:t>Price and budget</a:t>
            </a:r>
          </a:p>
          <a:p>
            <a:pPr marL="457200" indent="-457200">
              <a:buFont typeface="Arial" panose="020B0604020202020204" pitchFamily="34" charset="0"/>
              <a:buChar char="•"/>
            </a:pPr>
            <a:r>
              <a:rPr lang="en-US" altLang="en-US" sz="2800" b="0" i="0" dirty="0"/>
              <a:t>Availability and price of ammunition</a:t>
            </a:r>
          </a:p>
          <a:p>
            <a:pPr marL="457200" indent="-457200">
              <a:buFont typeface="Arial" panose="020B0604020202020204" pitchFamily="34" charset="0"/>
              <a:buChar char="•"/>
            </a:pPr>
            <a:r>
              <a:rPr lang="en-US" altLang="en-US" sz="2800" b="0" i="0" dirty="0"/>
              <a:t>Rifle fit and ergonomics</a:t>
            </a:r>
          </a:p>
          <a:p>
            <a:pPr marL="457200" indent="-457200">
              <a:buFont typeface="Arial" panose="020B0604020202020204" pitchFamily="34" charset="0"/>
              <a:buChar char="•"/>
            </a:pPr>
            <a:r>
              <a:rPr lang="en-US" altLang="en-US" sz="2800" b="0" i="0" dirty="0"/>
              <a:t>Size/weight</a:t>
            </a:r>
          </a:p>
          <a:p>
            <a:pPr marL="457200" indent="-457200">
              <a:buFont typeface="Arial" panose="020B0604020202020204" pitchFamily="34" charset="0"/>
              <a:buChar char="•"/>
            </a:pPr>
            <a:r>
              <a:rPr lang="en-US" altLang="en-US" sz="2800" b="0" i="0" dirty="0"/>
              <a:t>Recoil</a:t>
            </a:r>
          </a:p>
        </p:txBody>
      </p:sp>
      <p:sp>
        <p:nvSpPr>
          <p:cNvPr id="5" name="Snip and Round Single Corner Rectangle 4"/>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Factors in Selecting a Rifle</a:t>
            </a:r>
            <a:endParaRPr lang="en-US" altLang="en-US" sz="7200" dirty="0"/>
          </a:p>
        </p:txBody>
      </p:sp>
      <p:sp>
        <p:nvSpPr>
          <p:cNvPr id="196612" name="Content Placeholder 3"/>
          <p:cNvSpPr>
            <a:spLocks noGrp="1"/>
          </p:cNvSpPr>
          <p:nvPr>
            <p:ph idx="1"/>
          </p:nvPr>
        </p:nvSpPr>
        <p:spPr>
          <a:xfrm>
            <a:off x="3173671" y="1600200"/>
            <a:ext cx="7620000" cy="4424363"/>
          </a:xfrm>
        </p:spPr>
        <p:txBody>
          <a:bodyPr/>
          <a:lstStyle/>
          <a:p>
            <a:pPr marL="457200" indent="-457200">
              <a:buFont typeface="Arial" panose="020B0604020202020204" pitchFamily="34" charset="0"/>
              <a:buChar char="•"/>
            </a:pPr>
            <a:r>
              <a:rPr lang="en-US" altLang="en-US" sz="2800" b="0" dirty="0"/>
              <a:t>Simplicity of operation and ease of cleaning</a:t>
            </a:r>
          </a:p>
          <a:p>
            <a:pPr marL="457200" indent="-457200">
              <a:buFont typeface="Arial" panose="020B0604020202020204" pitchFamily="34" charset="0"/>
              <a:buChar char="•"/>
            </a:pPr>
            <a:r>
              <a:rPr lang="en-US" altLang="en-US" sz="2800" b="0" dirty="0"/>
              <a:t>Reputation of manufacturer</a:t>
            </a:r>
          </a:p>
          <a:p>
            <a:pPr marL="457200" indent="-457200">
              <a:buFont typeface="Arial" panose="020B0604020202020204" pitchFamily="34" charset="0"/>
              <a:buChar char="•"/>
            </a:pPr>
            <a:r>
              <a:rPr lang="en-US" altLang="en-US" sz="2800" b="0" dirty="0"/>
              <a:t>Reliability record of the make and model</a:t>
            </a:r>
          </a:p>
          <a:p>
            <a:pPr marL="457200" indent="-457200">
              <a:buFont typeface="Arial" panose="020B0604020202020204" pitchFamily="34" charset="0"/>
              <a:buChar char="•"/>
            </a:pPr>
            <a:r>
              <a:rPr lang="en-US" altLang="en-US" sz="2800" b="0" dirty="0"/>
              <a:t>Warranty or guarantee</a:t>
            </a:r>
          </a:p>
          <a:p>
            <a:pPr marL="457200" indent="-457200">
              <a:buFont typeface="Arial" panose="020B0604020202020204" pitchFamily="34" charset="0"/>
              <a:buChar char="•"/>
            </a:pPr>
            <a:r>
              <a:rPr lang="en-US" altLang="en-US" sz="2800" b="0" dirty="0"/>
              <a:t>Availability of repair or aftermarket parts</a:t>
            </a:r>
          </a:p>
          <a:p>
            <a:pPr marL="457200" indent="-457200">
              <a:buFont typeface="Arial" panose="020B0604020202020204" pitchFamily="34" charset="0"/>
              <a:buChar char="•"/>
            </a:pPr>
            <a:r>
              <a:rPr lang="en-US" altLang="en-US" sz="2800" b="0" dirty="0"/>
              <a:t>Safety</a:t>
            </a:r>
          </a:p>
        </p:txBody>
      </p:sp>
      <p:sp>
        <p:nvSpPr>
          <p:cNvPr id="5" name="Snip and Round Single Corner Rectangle 4"/>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2286493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Selecting a Rifle</a:t>
            </a:r>
            <a:endParaRPr lang="en-US" altLang="en-US" sz="7200"/>
          </a:p>
        </p:txBody>
      </p:sp>
      <p:sp>
        <p:nvSpPr>
          <p:cNvPr id="198659" name="Subtitle 1"/>
          <p:cNvSpPr>
            <a:spLocks noGrp="1"/>
          </p:cNvSpPr>
          <p:nvPr>
            <p:ph idx="1"/>
          </p:nvPr>
        </p:nvSpPr>
        <p:spPr>
          <a:xfrm>
            <a:off x="1981200" y="2632075"/>
            <a:ext cx="5638800" cy="2563813"/>
          </a:xfrm>
        </p:spPr>
        <p:txBody>
          <a:bodyPr/>
          <a:lstStyle/>
          <a:p>
            <a:pPr marL="457200" indent="-457200">
              <a:buFont typeface="Arial" panose="020B0604020202020204" pitchFamily="34" charset="0"/>
              <a:buChar char="•"/>
            </a:pPr>
            <a:r>
              <a:rPr lang="en-US" altLang="en-US" sz="2800" b="0" dirty="0">
                <a:cs typeface="Arial" panose="020B0604020202020204" pitchFamily="34" charset="0"/>
              </a:rPr>
              <a:t>Consult knowledgeable shooters</a:t>
            </a:r>
          </a:p>
          <a:p>
            <a:pPr marL="457200" indent="-457200">
              <a:buFont typeface="Arial" panose="020B0604020202020204" pitchFamily="34" charset="0"/>
              <a:buChar char="•"/>
            </a:pPr>
            <a:r>
              <a:rPr lang="en-US" altLang="en-US" sz="2800" b="0" dirty="0">
                <a:cs typeface="Arial" panose="020B0604020202020204" pitchFamily="34" charset="0"/>
              </a:rPr>
              <a:t>Research and, if possible, test-fire various makes and models</a:t>
            </a:r>
          </a:p>
          <a:p>
            <a:pPr marL="457200" indent="-457200">
              <a:buFont typeface="Arial" panose="020B0604020202020204" pitchFamily="34" charset="0"/>
              <a:buChar char="•"/>
            </a:pPr>
            <a:r>
              <a:rPr lang="en-US" altLang="en-US" sz="2800" b="0" dirty="0">
                <a:cs typeface="Arial" panose="020B0604020202020204" pitchFamily="34" charset="0"/>
              </a:rPr>
              <a:t>Purchase the rifle from a reputable dealer</a:t>
            </a:r>
          </a:p>
        </p:txBody>
      </p:sp>
      <p:pic>
        <p:nvPicPr>
          <p:cNvPr id="198661" name="Picture 5" descr="C:\Users\George Rogero\Documents\NEW RIFLE\NRA DVD\pictures\jpg\8700P150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438400"/>
            <a:ext cx="4041775" cy="33623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p:cNvSpPr txBox="1">
            <a:spLocks/>
          </p:cNvSpPr>
          <p:nvPr/>
        </p:nvSpPr>
        <p:spPr>
          <a:xfrm>
            <a:off x="2057400" y="1295400"/>
            <a:ext cx="8610600" cy="762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altLang="en-US" b="0" kern="0" dirty="0">
                <a:cs typeface="Arial" charset="0"/>
              </a:rPr>
              <a:t>When considering purchasing a rifle:</a:t>
            </a:r>
          </a:p>
          <a:p>
            <a:pPr algn="ctr">
              <a:defRPr/>
            </a:pPr>
            <a:endParaRPr lang="en-US" b="0" kern="0" dirty="0">
              <a:latin typeface="Arial" panose="020B0604020202020204" pitchFamily="34" charset="0"/>
            </a:endParaRPr>
          </a:p>
        </p:txBody>
      </p:sp>
      <p:sp>
        <p:nvSpPr>
          <p:cNvPr id="8" name="Snip and Round Single Corner Rectangle 7"/>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ltLang="en-US"/>
              <a:t>Caring for the Rifle</a:t>
            </a:r>
          </a:p>
        </p:txBody>
      </p:sp>
      <p:sp>
        <p:nvSpPr>
          <p:cNvPr id="19458" name="Subtitle 1"/>
          <p:cNvSpPr>
            <a:spLocks noGrp="1"/>
          </p:cNvSpPr>
          <p:nvPr>
            <p:ph idx="1"/>
          </p:nvPr>
        </p:nvSpPr>
        <p:spPr/>
        <p:txBody>
          <a:bodyPr/>
          <a:lstStyle/>
          <a:p>
            <a:r>
              <a:rPr lang="en-US" altLang="en-US" dirty="0"/>
              <a:t>It is important that you take proper care of the rifle through preventive maintenance.</a:t>
            </a:r>
          </a:p>
          <a:p>
            <a:endParaRPr lang="en-US" altLang="en-US" dirty="0"/>
          </a:p>
          <a:p>
            <a:pPr marL="457200" indent="-457200">
              <a:buFont typeface="Arial" panose="020B0604020202020204" pitchFamily="34" charset="0"/>
              <a:buChar char="•"/>
            </a:pPr>
            <a:r>
              <a:rPr lang="en-US" altLang="en-US" sz="2800" b="0" dirty="0"/>
              <a:t>The rifle should be cleaned and lubricated at the end of each shooting session.</a:t>
            </a:r>
          </a:p>
          <a:p>
            <a:pPr marL="457200" indent="-457200">
              <a:buFont typeface="Arial" panose="020B0604020202020204" pitchFamily="34" charset="0"/>
              <a:buChar char="•"/>
            </a:pPr>
            <a:r>
              <a:rPr lang="en-US" altLang="en-US" sz="2800" b="0" dirty="0">
                <a:solidFill>
                  <a:srgbClr val="FF0000"/>
                </a:solidFill>
              </a:rPr>
              <a:t>The rifle must always be checked to ensure it is unloaded before it is cleaned.</a:t>
            </a:r>
          </a:p>
          <a:p>
            <a:pPr marL="457200" indent="-457200">
              <a:buFont typeface="Arial" panose="020B0604020202020204" pitchFamily="34" charset="0"/>
              <a:buChar char="•"/>
            </a:pPr>
            <a:r>
              <a:rPr lang="en-US" altLang="en-US" sz="2800" i="1" u="sng" dirty="0">
                <a:solidFill>
                  <a:srgbClr val="FF0000"/>
                </a:solidFill>
              </a:rPr>
              <a:t>NO ammunition </a:t>
            </a:r>
            <a:r>
              <a:rPr lang="en-US" altLang="en-US" sz="2800" b="0" dirty="0">
                <a:solidFill>
                  <a:srgbClr val="FF0000"/>
                </a:solidFill>
              </a:rPr>
              <a:t>should be present when the rifle is cleaned.</a:t>
            </a:r>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Cleaning Equipment</a:t>
            </a:r>
            <a:endParaRPr lang="en-US" altLang="en-US" sz="7200" dirty="0"/>
          </a:p>
        </p:txBody>
      </p:sp>
      <p:sp>
        <p:nvSpPr>
          <p:cNvPr id="3" name="Content Placeholder 2"/>
          <p:cNvSpPr>
            <a:spLocks noGrp="1"/>
          </p:cNvSpPr>
          <p:nvPr>
            <p:ph idx="1"/>
          </p:nvPr>
        </p:nvSpPr>
        <p:spPr>
          <a:xfrm>
            <a:off x="7620000" y="1271588"/>
            <a:ext cx="4130225" cy="5045075"/>
          </a:xfrm>
        </p:spPr>
        <p:txBody>
          <a:bodyPr/>
          <a:lstStyle/>
          <a:p>
            <a:pPr marL="457200" indent="-457200">
              <a:buFont typeface="Arial" panose="020B0604020202020204" pitchFamily="34" charset="0"/>
              <a:buChar char="•"/>
            </a:pPr>
            <a:r>
              <a:rPr lang="en-US" altLang="en-US" sz="2600" i="1" dirty="0">
                <a:solidFill>
                  <a:srgbClr val="FF0000"/>
                </a:solidFill>
              </a:rPr>
              <a:t>SAFETY GLASSES AND GLOVES</a:t>
            </a:r>
          </a:p>
          <a:p>
            <a:pPr marL="457200" indent="-457200">
              <a:buFont typeface="Arial" panose="020B0604020202020204" pitchFamily="34" charset="0"/>
              <a:buChar char="•"/>
            </a:pPr>
            <a:r>
              <a:rPr lang="en-US" altLang="en-US" sz="2600" b="0" dirty="0"/>
              <a:t>Cleaning rod</a:t>
            </a:r>
          </a:p>
          <a:p>
            <a:pPr marL="457200" indent="-457200">
              <a:buFont typeface="Arial" panose="020B0604020202020204" pitchFamily="34" charset="0"/>
              <a:buChar char="•"/>
            </a:pPr>
            <a:r>
              <a:rPr lang="en-US" altLang="en-US" sz="2600" b="0" dirty="0"/>
              <a:t>Bronze or nylon brush and jag of the proper size</a:t>
            </a:r>
          </a:p>
          <a:p>
            <a:pPr marL="457200" indent="-457200">
              <a:buFont typeface="Arial" panose="020B0604020202020204" pitchFamily="34" charset="0"/>
              <a:buChar char="•"/>
            </a:pPr>
            <a:r>
              <a:rPr lang="en-US" altLang="en-US" sz="2600" b="0" dirty="0"/>
              <a:t>Bore solvent</a:t>
            </a:r>
          </a:p>
          <a:p>
            <a:pPr marL="457200" indent="-457200">
              <a:buFont typeface="Arial" panose="020B0604020202020204" pitchFamily="34" charset="0"/>
              <a:buChar char="•"/>
            </a:pPr>
            <a:r>
              <a:rPr lang="en-US" altLang="en-US" sz="2600" b="0" dirty="0"/>
              <a:t>Cotton patches</a:t>
            </a:r>
          </a:p>
          <a:p>
            <a:pPr marL="457200" indent="-457200">
              <a:buFont typeface="Arial" panose="020B0604020202020204" pitchFamily="34" charset="0"/>
              <a:buChar char="•"/>
            </a:pPr>
            <a:r>
              <a:rPr lang="en-US" altLang="en-US" sz="2600" b="0" dirty="0"/>
              <a:t>Small brush (for cleaning residue out of crevices)</a:t>
            </a:r>
          </a:p>
          <a:p>
            <a:pPr marL="457200" indent="-457200">
              <a:buFont typeface="Arial" panose="020B0604020202020204" pitchFamily="34" charset="0"/>
              <a:buChar char="•"/>
            </a:pPr>
            <a:r>
              <a:rPr lang="en-US" altLang="en-US" sz="2600" b="0" dirty="0"/>
              <a:t>Soft cloth</a:t>
            </a:r>
          </a:p>
          <a:p>
            <a:pPr marL="457200" indent="-457200">
              <a:buFont typeface="Arial" panose="020B0604020202020204" pitchFamily="34" charset="0"/>
              <a:buChar char="•"/>
            </a:pPr>
            <a:r>
              <a:rPr lang="en-US" altLang="en-US" sz="2600" b="0" dirty="0"/>
              <a:t>Gun oil</a:t>
            </a:r>
          </a:p>
        </p:txBody>
      </p:sp>
      <p:pic>
        <p:nvPicPr>
          <p:cNvPr id="202757" name="Picture 3" descr="C:\Users\George Rogero\Documents\NEW RIFLE\NRA DVD\pictures\jpg\CLEANING\9114P159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71588"/>
            <a:ext cx="5176837" cy="3911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5" name="TextBox 4"/>
          <p:cNvSpPr txBox="1">
            <a:spLocks noChangeArrowheads="1"/>
          </p:cNvSpPr>
          <p:nvPr/>
        </p:nvSpPr>
        <p:spPr bwMode="auto">
          <a:xfrm>
            <a:off x="2074861" y="5280025"/>
            <a:ext cx="51419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300" i="1" u="sng" dirty="0">
                <a:latin typeface="+mn-lt"/>
              </a:rPr>
              <a:t>No ammunition</a:t>
            </a:r>
            <a:r>
              <a:rPr lang="en-US" altLang="en-US" sz="2300" i="1" dirty="0">
                <a:latin typeface="+mn-lt"/>
              </a:rPr>
              <a:t> </a:t>
            </a:r>
            <a:r>
              <a:rPr lang="en-US" altLang="en-US" sz="2300" b="0" dirty="0">
                <a:latin typeface="+mn-lt"/>
              </a:rPr>
              <a:t>should be present when cleaning your rifle</a:t>
            </a:r>
            <a:r>
              <a:rPr lang="en-US" altLang="en-US" sz="2400" b="0" dirty="0">
                <a:latin typeface="+mn-lt"/>
              </a:rPr>
              <a:t>.</a:t>
            </a:r>
          </a:p>
        </p:txBody>
      </p:sp>
      <p:sp>
        <p:nvSpPr>
          <p:cNvPr id="7" name="Snip and Round Single Corner Rectangle 6"/>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D8D8D8"/>
      </a:hlink>
      <a:folHlink>
        <a:srgbClr val="D8D8D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33948</TotalTime>
  <Words>19112</Words>
  <Application>Microsoft Office PowerPoint</Application>
  <PresentationFormat>Widescreen</PresentationFormat>
  <Paragraphs>2178</Paragraphs>
  <Slides>149</Slides>
  <Notes>141</Notes>
  <HiddenSlides>3</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149</vt:i4>
      </vt:variant>
    </vt:vector>
  </HeadingPairs>
  <TitlesOfParts>
    <vt:vector size="157" baseType="lpstr">
      <vt:lpstr>Arial</vt:lpstr>
      <vt:lpstr>Arial Black</vt:lpstr>
      <vt:lpstr>Calibri</vt:lpstr>
      <vt:lpstr>Calibri Light</vt:lpstr>
      <vt:lpstr>OCR A Extended</vt:lpstr>
      <vt:lpstr>Times New Roman</vt:lpstr>
      <vt:lpstr>Office Theme</vt:lpstr>
      <vt:lpstr>1_Office Theme</vt:lpstr>
      <vt:lpstr>BoRS Version Control Worksheet   Rev. 7-20 (This slide is hidden and should not show in the presentation to students)</vt:lpstr>
      <vt:lpstr>PowerPoint Presentation</vt:lpstr>
      <vt:lpstr>PowerPoint Presentation</vt:lpstr>
      <vt:lpstr>PowerPoint Presentation</vt:lpstr>
      <vt:lpstr>Administrative Items</vt:lpstr>
      <vt:lpstr>Gun Owner’s Responsibilities</vt:lpstr>
      <vt:lpstr>PowerPoint Presentation</vt:lpstr>
      <vt:lpstr>LESSON I: Rifle Knowledge And Safe Gun Handling</vt:lpstr>
      <vt:lpstr>Course Goal</vt:lpstr>
      <vt:lpstr>Reasons Americans Choose To Own A Rifle</vt:lpstr>
      <vt:lpstr>Reasons Americans Choose To Own A Rifle</vt:lpstr>
      <vt:lpstr>Common Rifle Action Types</vt:lpstr>
      <vt:lpstr>Main Parts Of A Rifle</vt:lpstr>
      <vt:lpstr>Rifle Action Parts</vt:lpstr>
      <vt:lpstr>Rifle Action Parts</vt:lpstr>
      <vt:lpstr>Parts Of A Rifle Barrel</vt:lpstr>
      <vt:lpstr>Lands and Grooves</vt:lpstr>
      <vt:lpstr>Rifle Stock</vt:lpstr>
      <vt:lpstr>Rifle Stock</vt:lpstr>
      <vt:lpstr>Parts of a Bolt Action Rifle</vt:lpstr>
      <vt:lpstr>Parts of a Semi-Automatic Rifle</vt:lpstr>
      <vt:lpstr>Parts of a Lever-Action Rifle</vt:lpstr>
      <vt:lpstr>Parts of a Slide-Action Rifle</vt:lpstr>
      <vt:lpstr>Instructor Practical Demonstration</vt:lpstr>
      <vt:lpstr>Safe Gun Handling</vt:lpstr>
      <vt:lpstr>Safe Gun Handling</vt:lpstr>
      <vt:lpstr>NRA Rules For Safe Gun Handling</vt:lpstr>
      <vt:lpstr>NRA Rules For Safe Gun Handling</vt:lpstr>
      <vt:lpstr>NRA Rules For Safe Gun Handling</vt:lpstr>
      <vt:lpstr>NRA Rules For Safe Gun Handling</vt:lpstr>
      <vt:lpstr>Student Practical Exercise</vt:lpstr>
      <vt:lpstr>NRA Rules For Safe Gun Handling</vt:lpstr>
      <vt:lpstr>Lesson I Summary &amp; Review</vt:lpstr>
      <vt:lpstr>Questions</vt:lpstr>
      <vt:lpstr>PowerPoint Presentation</vt:lpstr>
      <vt:lpstr>LESSON II: Ammunition Knowledge and the Fundamentals of Rifle Shooting</vt:lpstr>
      <vt:lpstr>Cartridge Components</vt:lpstr>
      <vt:lpstr>Cartridge Components</vt:lpstr>
      <vt:lpstr>PowerPoint Presentation</vt:lpstr>
      <vt:lpstr>PowerPoint Presentation</vt:lpstr>
      <vt:lpstr>PowerPoint Presentation</vt:lpstr>
      <vt:lpstr>PowerPoint Presentation</vt:lpstr>
      <vt:lpstr>Cartridge Designation and Identification</vt:lpstr>
      <vt:lpstr>Cartridge Designation and Identification</vt:lpstr>
      <vt:lpstr>Ammunition Storage</vt:lpstr>
      <vt:lpstr>Cartridge Malfunctions</vt:lpstr>
      <vt:lpstr>PowerPoint Presentation</vt:lpstr>
      <vt:lpstr>PowerPoint Presentation</vt:lpstr>
      <vt:lpstr>PowerPoint Presentation</vt:lpstr>
      <vt:lpstr>PowerPoint Presentation</vt:lpstr>
      <vt:lpstr>Dominant Eye</vt:lpstr>
      <vt:lpstr>Position</vt:lpstr>
      <vt:lpstr>Benchrest Position</vt:lpstr>
      <vt:lpstr>Standing Shooting Positions</vt:lpstr>
      <vt:lpstr>Standing Shooting Positions</vt:lpstr>
      <vt:lpstr>Fundamentals of Rifle Shooting</vt:lpstr>
      <vt:lpstr>Aiming</vt:lpstr>
      <vt:lpstr>Sight Alignment</vt:lpstr>
      <vt:lpstr>Sight Picture</vt:lpstr>
      <vt:lpstr>Hold Control</vt:lpstr>
      <vt:lpstr>Hold Control</vt:lpstr>
      <vt:lpstr>Breath Control</vt:lpstr>
      <vt:lpstr>Trigger Control</vt:lpstr>
      <vt:lpstr>Follow-Through</vt:lpstr>
      <vt:lpstr>Most Important Shooting Fundamentals</vt:lpstr>
      <vt:lpstr>NRA Rules For Safe Gun Handling</vt:lpstr>
      <vt:lpstr>Lesson II Summary &amp; Review</vt:lpstr>
      <vt:lpstr>Questions</vt:lpstr>
      <vt:lpstr>PowerPoint Presentation</vt:lpstr>
      <vt:lpstr>LESSON III: Firing the First Shots</vt:lpstr>
      <vt:lpstr>Range Layout &amp; Limits</vt:lpstr>
      <vt:lpstr>NRA Rules for Safe Gun Handling</vt:lpstr>
      <vt:lpstr>Additional NRA Rules for Using or Storing a Gun</vt:lpstr>
      <vt:lpstr>General Range Safety Rules</vt:lpstr>
      <vt:lpstr>Questions/Problems on the Firing Line</vt:lpstr>
      <vt:lpstr>Hygiene Guidelines</vt:lpstr>
      <vt:lpstr>Range Commands</vt:lpstr>
      <vt:lpstr>Range Commands</vt:lpstr>
      <vt:lpstr>Learning a Shooting Position (Eight-Step Method)</vt:lpstr>
      <vt:lpstr>Benchrest Position</vt:lpstr>
      <vt:lpstr>Assuming the Benchrest Position</vt:lpstr>
      <vt:lpstr>Adjusting the Sights</vt:lpstr>
      <vt:lpstr>Free Arm Standing Position</vt:lpstr>
      <vt:lpstr>Assuming the Free Arm Standing Position</vt:lpstr>
      <vt:lpstr>The Arm Rest Standing Position</vt:lpstr>
      <vt:lpstr>Assuming the Arm Rest Standing Position</vt:lpstr>
      <vt:lpstr>NRA Rules For Safe Gun Handling</vt:lpstr>
      <vt:lpstr>Lesson III Summary &amp; Review</vt:lpstr>
      <vt:lpstr>Questions</vt:lpstr>
      <vt:lpstr>PowerPoint Presentation</vt:lpstr>
      <vt:lpstr>LESSON IV: Scoring Targets, and Selecting and Maintaining a Rifle</vt:lpstr>
      <vt:lpstr>Scoring Targets</vt:lpstr>
      <vt:lpstr>Selecting and Purchasing a Rifle</vt:lpstr>
      <vt:lpstr>Types of Rifles</vt:lpstr>
      <vt:lpstr>Factors in Selecting a Rifle</vt:lpstr>
      <vt:lpstr>Factors in Selecting a Rifle</vt:lpstr>
      <vt:lpstr>Selecting a Rifle</vt:lpstr>
      <vt:lpstr>Caring for the Rifle</vt:lpstr>
      <vt:lpstr>Cleaning Equipment</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Rifle Storage</vt:lpstr>
      <vt:lpstr>NRA Rules For Safe Gun Handling</vt:lpstr>
      <vt:lpstr>Lesson IV Summary &amp; Review</vt:lpstr>
      <vt:lpstr>End Of Lesson IV</vt:lpstr>
      <vt:lpstr>PowerPoint Presentation</vt:lpstr>
      <vt:lpstr>LESSON V: Continued Opportunities for Skill Development</vt:lpstr>
      <vt:lpstr>NRA Marksmanship Qualification Program</vt:lpstr>
      <vt:lpstr>NRA Training Opportunities</vt:lpstr>
      <vt:lpstr>NRA Training Opportunities</vt:lpstr>
      <vt:lpstr>Competitive Shooting</vt:lpstr>
      <vt:lpstr>PowerPoint Presentation</vt:lpstr>
      <vt:lpstr>NRA Programs</vt:lpstr>
      <vt:lpstr>PowerPoint Presentation</vt:lpstr>
      <vt:lpstr>PowerPoint Presentation</vt:lpstr>
      <vt:lpstr>Course Review &amp; Exam</vt:lpstr>
      <vt:lpstr>NRA Rules For Safe Gun Handling</vt:lpstr>
      <vt:lpstr>LESSON V: Continued Opportunities for Skill Development</vt:lpstr>
      <vt:lpstr>PowerPoint Presentation</vt:lpstr>
      <vt:lpstr>Dismissal</vt:lpstr>
      <vt:lpstr>PowerPoint Presentation</vt:lpstr>
      <vt:lpstr>PowerPoint Presentation</vt:lpstr>
      <vt:lpstr>LESSON VI: Kneeling, Sitting and Prone Positions</vt:lpstr>
      <vt:lpstr>Elements of Kneeling Shooting Position</vt:lpstr>
      <vt:lpstr>Elements of Kneeling Shooting Position</vt:lpstr>
      <vt:lpstr>Elements of Kneeling Shooting Position</vt:lpstr>
      <vt:lpstr>Elements of Kneeling Shooting Position</vt:lpstr>
      <vt:lpstr>Elements of Sitting Shooting Position</vt:lpstr>
      <vt:lpstr>Elements of Sitting Shooting Position</vt:lpstr>
      <vt:lpstr>Elements of Sitting Shooting Position</vt:lpstr>
      <vt:lpstr>Elements of Prone Shooting Position</vt:lpstr>
      <vt:lpstr>Elements of Prone Shooting Position</vt:lpstr>
      <vt:lpstr>Elements of Prone Shooting Position</vt:lpstr>
      <vt:lpstr>NRA Rules For Safe Gun Handling</vt:lpstr>
      <vt:lpstr>Lesson VI Summary &amp; Review</vt:lpstr>
      <vt:lpstr>Questions</vt:lpstr>
      <vt:lpstr>Dismissal</vt:lpstr>
      <vt:lpstr>PowerPoint Presentation</vt:lpstr>
    </vt:vector>
  </TitlesOfParts>
  <Manager>JHoward@nrahq.org;BSimon@nrahq.org</Manager>
  <Company>National Rifle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CVara@nrahq.org</dc:creator>
  <cp:lastModifiedBy>Geoff Davis</cp:lastModifiedBy>
  <cp:revision>451</cp:revision>
  <cp:lastPrinted>2019-11-18T23:00:49Z</cp:lastPrinted>
  <dcterms:created xsi:type="dcterms:W3CDTF">2009-09-29T16:18:47Z</dcterms:created>
  <dcterms:modified xsi:type="dcterms:W3CDTF">2023-04-27T13:29:05Z</dcterms:modified>
</cp:coreProperties>
</file>