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7"/>
  </p:notesMasterIdLst>
  <p:sldIdLst>
    <p:sldId id="260" r:id="rId2"/>
    <p:sldId id="463" r:id="rId3"/>
    <p:sldId id="261" r:id="rId4"/>
    <p:sldId id="257" r:id="rId5"/>
    <p:sldId id="464" r:id="rId6"/>
    <p:sldId id="262" r:id="rId7"/>
    <p:sldId id="263" r:id="rId8"/>
    <p:sldId id="264" r:id="rId9"/>
    <p:sldId id="265" r:id="rId10"/>
    <p:sldId id="266" r:id="rId11"/>
    <p:sldId id="267" r:id="rId12"/>
    <p:sldId id="460"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461"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459"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1279" r:id="rId204"/>
    <p:sldId id="1294" r:id="rId205"/>
    <p:sldId id="534" r:id="rId20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a, Christian" initials="VC" lastIdx="17" clrIdx="0">
    <p:extLst>
      <p:ext uri="{19B8F6BF-5375-455C-9EA6-DF929625EA0E}">
        <p15:presenceInfo xmlns:p15="http://schemas.microsoft.com/office/powerpoint/2012/main" userId="S-1-5-21-1715567821-1343024091-1801674531-18716" providerId="AD"/>
      </p:ext>
    </p:extLst>
  </p:cmAuthor>
  <p:cmAuthor id="2" name="Simon, Brett" initials="SB" lastIdx="1" clrIdx="1">
    <p:extLst>
      <p:ext uri="{19B8F6BF-5375-455C-9EA6-DF929625EA0E}">
        <p15:presenceInfo xmlns:p15="http://schemas.microsoft.com/office/powerpoint/2012/main" userId="S-1-5-21-1715567821-1343024091-1801674531-17205" providerId="AD"/>
      </p:ext>
    </p:extLst>
  </p:cmAuthor>
  <p:cmAuthor id="3" name="CVara" initials="C" lastIdx="3" clrIdx="2">
    <p:extLst>
      <p:ext uri="{19B8F6BF-5375-455C-9EA6-DF929625EA0E}">
        <p15:presenceInfo xmlns:p15="http://schemas.microsoft.com/office/powerpoint/2012/main" userId="CV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E5F"/>
    <a:srgbClr val="8C9BA8"/>
    <a:srgbClr val="9BAAB7"/>
    <a:srgbClr val="8FAFBB"/>
    <a:srgbClr val="86B4C4"/>
    <a:srgbClr val="95A8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64F55-87C6-4A76-941F-E0890B4701D0}" v="1" dt="2026-03-19T16:00:08.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1" autoAdjust="0"/>
    <p:restoredTop sz="72241" autoAdjust="0"/>
  </p:normalViewPr>
  <p:slideViewPr>
    <p:cSldViewPr snapToGrid="0">
      <p:cViewPr varScale="1">
        <p:scale>
          <a:sx n="75" d="100"/>
          <a:sy n="75" d="100"/>
        </p:scale>
        <p:origin x="480" y="27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iagrams/_rels/data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315D1-170F-41DE-AE86-A742F3ECFBA7}" type="doc">
      <dgm:prSet loTypeId="urn:microsoft.com/office/officeart/2005/8/layout/pList2" loCatId="list" qsTypeId="urn:microsoft.com/office/officeart/2005/8/quickstyle/simple1" qsCatId="simple" csTypeId="urn:microsoft.com/office/officeart/2005/8/colors/accent1_2" csCatId="accent1" phldr="1"/>
      <dgm:spPr/>
    </dgm:pt>
    <dgm:pt modelId="{6804B91F-3023-4621-994D-0FF1B06D646A}">
      <dgm:prSet phldrT="[Text]"/>
      <dgm:spPr>
        <a:solidFill>
          <a:srgbClr val="8C9BA8"/>
        </a:solidFill>
        <a:ln>
          <a:noFill/>
        </a:ln>
      </dgm:spPr>
      <dgm:t>
        <a:bodyPr/>
        <a:lstStyle/>
        <a:p>
          <a:r>
            <a:rPr lang="en-US" dirty="0">
              <a:solidFill>
                <a:sysClr val="windowText" lastClr="000000"/>
              </a:solidFill>
            </a:rPr>
            <a:t>Lock</a:t>
          </a:r>
        </a:p>
      </dgm:t>
    </dgm:pt>
    <dgm:pt modelId="{8D9C83B2-8627-403E-86CD-3B8C6BBDDAAB}" type="parTrans" cxnId="{BBE7076D-645F-48F4-969D-83AD13CD9327}">
      <dgm:prSet/>
      <dgm:spPr/>
      <dgm:t>
        <a:bodyPr/>
        <a:lstStyle/>
        <a:p>
          <a:endParaRPr lang="en-US"/>
        </a:p>
      </dgm:t>
    </dgm:pt>
    <dgm:pt modelId="{7AB753B5-0FD1-4D32-9B46-AE7B40759DDF}" type="sibTrans" cxnId="{BBE7076D-645F-48F4-969D-83AD13CD9327}">
      <dgm:prSet/>
      <dgm:spPr/>
      <dgm:t>
        <a:bodyPr/>
        <a:lstStyle/>
        <a:p>
          <a:endParaRPr lang="en-US"/>
        </a:p>
      </dgm:t>
    </dgm:pt>
    <dgm:pt modelId="{44E46879-F439-4357-AF82-21413C019193}">
      <dgm:prSet phldrT="[Text]"/>
      <dgm:spPr>
        <a:solidFill>
          <a:srgbClr val="8C9BA8"/>
        </a:solidFill>
        <a:ln>
          <a:noFill/>
        </a:ln>
      </dgm:spPr>
      <dgm:t>
        <a:bodyPr/>
        <a:lstStyle/>
        <a:p>
          <a:r>
            <a:rPr lang="en-US" dirty="0">
              <a:solidFill>
                <a:sysClr val="windowText" lastClr="000000"/>
              </a:solidFill>
            </a:rPr>
            <a:t>Rip</a:t>
          </a:r>
        </a:p>
      </dgm:t>
    </dgm:pt>
    <dgm:pt modelId="{3E416F57-3EE6-44D9-A187-923F0ADD278B}" type="parTrans" cxnId="{0E202833-7925-4DEE-8432-A12A0FF3AFEC}">
      <dgm:prSet/>
      <dgm:spPr/>
      <dgm:t>
        <a:bodyPr/>
        <a:lstStyle/>
        <a:p>
          <a:endParaRPr lang="en-US"/>
        </a:p>
      </dgm:t>
    </dgm:pt>
    <dgm:pt modelId="{A73148E1-C210-407C-BED2-B0B4B37536D2}" type="sibTrans" cxnId="{0E202833-7925-4DEE-8432-A12A0FF3AFEC}">
      <dgm:prSet/>
      <dgm:spPr/>
      <dgm:t>
        <a:bodyPr/>
        <a:lstStyle/>
        <a:p>
          <a:endParaRPr lang="en-US"/>
        </a:p>
      </dgm:t>
    </dgm:pt>
    <dgm:pt modelId="{920C7108-3CD4-4B82-85CA-DD1FC0233A89}">
      <dgm:prSet phldrT="[Text]"/>
      <dgm:spPr>
        <a:solidFill>
          <a:srgbClr val="8C9BA8"/>
        </a:solidFill>
        <a:ln>
          <a:noFill/>
        </a:ln>
      </dgm:spPr>
      <dgm:t>
        <a:bodyPr/>
        <a:lstStyle/>
        <a:p>
          <a:r>
            <a:rPr lang="en-US" dirty="0">
              <a:solidFill>
                <a:sysClr val="windowText" lastClr="000000"/>
              </a:solidFill>
            </a:rPr>
            <a:t>Tuck</a:t>
          </a:r>
        </a:p>
      </dgm:t>
    </dgm:pt>
    <dgm:pt modelId="{4DEE4DB2-A6D5-450C-9DA3-12A3968EE9BF}" type="parTrans" cxnId="{F6AEDA9E-6D3A-40FC-8046-7CD967D07123}">
      <dgm:prSet/>
      <dgm:spPr/>
      <dgm:t>
        <a:bodyPr/>
        <a:lstStyle/>
        <a:p>
          <a:endParaRPr lang="en-US"/>
        </a:p>
      </dgm:t>
    </dgm:pt>
    <dgm:pt modelId="{58DA6720-5F3C-45E3-BFDE-0A0026EBF6DD}" type="sibTrans" cxnId="{F6AEDA9E-6D3A-40FC-8046-7CD967D07123}">
      <dgm:prSet/>
      <dgm:spPr/>
      <dgm:t>
        <a:bodyPr/>
        <a:lstStyle/>
        <a:p>
          <a:endParaRPr lang="en-US"/>
        </a:p>
      </dgm:t>
    </dgm:pt>
    <dgm:pt modelId="{5C612C25-436B-4FE8-902D-5CDBD0221AEC}">
      <dgm:prSet phldrT="[Text]"/>
      <dgm:spPr>
        <a:solidFill>
          <a:srgbClr val="8C9BA8"/>
        </a:solidFill>
        <a:ln>
          <a:noFill/>
        </a:ln>
      </dgm:spPr>
      <dgm:t>
        <a:bodyPr/>
        <a:lstStyle/>
        <a:p>
          <a:r>
            <a:rPr lang="en-US" dirty="0">
              <a:solidFill>
                <a:sysClr val="windowText" lastClr="000000"/>
              </a:solidFill>
            </a:rPr>
            <a:t>Work</a:t>
          </a:r>
        </a:p>
      </dgm:t>
    </dgm:pt>
    <dgm:pt modelId="{DE9DABED-165A-4343-82AA-D42B245D61B3}" type="parTrans" cxnId="{718B5F69-D7E7-4C3C-8227-5654FCDB6E4D}">
      <dgm:prSet/>
      <dgm:spPr/>
      <dgm:t>
        <a:bodyPr/>
        <a:lstStyle/>
        <a:p>
          <a:endParaRPr lang="en-US"/>
        </a:p>
      </dgm:t>
    </dgm:pt>
    <dgm:pt modelId="{0321A10D-B655-4620-8382-5F69A23918CE}" type="sibTrans" cxnId="{718B5F69-D7E7-4C3C-8227-5654FCDB6E4D}">
      <dgm:prSet/>
      <dgm:spPr/>
      <dgm:t>
        <a:bodyPr/>
        <a:lstStyle/>
        <a:p>
          <a:endParaRPr lang="en-US"/>
        </a:p>
      </dgm:t>
    </dgm:pt>
    <dgm:pt modelId="{4B02F97D-ADC2-4C2E-904A-21E0A87C0568}">
      <dgm:prSet phldrT="[Text]"/>
      <dgm:spPr>
        <a:solidFill>
          <a:srgbClr val="8C9BA8"/>
        </a:solidFill>
        <a:ln>
          <a:noFill/>
        </a:ln>
      </dgm:spPr>
      <dgm:t>
        <a:bodyPr/>
        <a:lstStyle/>
        <a:p>
          <a:r>
            <a:rPr lang="en-US" dirty="0">
              <a:solidFill>
                <a:sysClr val="windowText" lastClr="000000"/>
              </a:solidFill>
            </a:rPr>
            <a:t>Insert</a:t>
          </a:r>
        </a:p>
      </dgm:t>
    </dgm:pt>
    <dgm:pt modelId="{A15A3F88-F73A-436C-B581-8C1AABFE7A41}" type="parTrans" cxnId="{5294866B-2E2D-4928-A87D-C04E87EF7A3D}">
      <dgm:prSet/>
      <dgm:spPr/>
      <dgm:t>
        <a:bodyPr/>
        <a:lstStyle/>
        <a:p>
          <a:endParaRPr lang="en-US"/>
        </a:p>
      </dgm:t>
    </dgm:pt>
    <dgm:pt modelId="{8A504357-D0A2-4A56-AA18-327C739C4449}" type="sibTrans" cxnId="{5294866B-2E2D-4928-A87D-C04E87EF7A3D}">
      <dgm:prSet/>
      <dgm:spPr/>
      <dgm:t>
        <a:bodyPr/>
        <a:lstStyle/>
        <a:p>
          <a:endParaRPr lang="en-US"/>
        </a:p>
      </dgm:t>
    </dgm:pt>
    <dgm:pt modelId="{494143A3-748B-4FF3-B485-9B8743C98996}">
      <dgm:prSet phldrT="[Text]"/>
      <dgm:spPr>
        <a:solidFill>
          <a:srgbClr val="8C9BA8"/>
        </a:solidFill>
        <a:ln>
          <a:noFill/>
        </a:ln>
      </dgm:spPr>
      <dgm:t>
        <a:bodyPr/>
        <a:lstStyle/>
        <a:p>
          <a:r>
            <a:rPr lang="en-US" dirty="0">
              <a:solidFill>
                <a:sysClr val="windowText" lastClr="000000"/>
              </a:solidFill>
            </a:rPr>
            <a:t>Rack</a:t>
          </a:r>
        </a:p>
      </dgm:t>
    </dgm:pt>
    <dgm:pt modelId="{A712D882-947D-49B5-A452-3BE36C170829}" type="parTrans" cxnId="{661627C8-8398-428D-9B7B-24ED7FDFE782}">
      <dgm:prSet/>
      <dgm:spPr/>
      <dgm:t>
        <a:bodyPr/>
        <a:lstStyle/>
        <a:p>
          <a:endParaRPr lang="en-US"/>
        </a:p>
      </dgm:t>
    </dgm:pt>
    <dgm:pt modelId="{A5DF4507-8085-4AA0-A2CB-572BA85C0A36}" type="sibTrans" cxnId="{661627C8-8398-428D-9B7B-24ED7FDFE782}">
      <dgm:prSet/>
      <dgm:spPr/>
      <dgm:t>
        <a:bodyPr/>
        <a:lstStyle/>
        <a:p>
          <a:endParaRPr lang="en-US"/>
        </a:p>
      </dgm:t>
    </dgm:pt>
    <dgm:pt modelId="{DA335598-1F53-45C5-898A-5BF3062A11E2}" type="pres">
      <dgm:prSet presAssocID="{9B9315D1-170F-41DE-AE86-A742F3ECFBA7}" presName="Name0" presStyleCnt="0">
        <dgm:presLayoutVars>
          <dgm:dir/>
          <dgm:resizeHandles val="exact"/>
        </dgm:presLayoutVars>
      </dgm:prSet>
      <dgm:spPr/>
    </dgm:pt>
    <dgm:pt modelId="{5D4CD42F-E1B1-4C07-8987-8BD3908A4065}" type="pres">
      <dgm:prSet presAssocID="{9B9315D1-170F-41DE-AE86-A742F3ECFBA7}" presName="bkgdShp" presStyleLbl="alignAccFollowNode1" presStyleIdx="0" presStyleCnt="1" custLinFactNeighborY="20917"/>
      <dgm:spPr>
        <a:solidFill>
          <a:srgbClr val="8C9BA8">
            <a:alpha val="90000"/>
          </a:srgbClr>
        </a:solidFill>
        <a:ln>
          <a:noFill/>
        </a:ln>
      </dgm:spPr>
    </dgm:pt>
    <dgm:pt modelId="{239D33CD-B8AF-48F7-8422-151516077FD8}" type="pres">
      <dgm:prSet presAssocID="{9B9315D1-170F-41DE-AE86-A742F3ECFBA7}" presName="linComp" presStyleCnt="0"/>
      <dgm:spPr/>
    </dgm:pt>
    <dgm:pt modelId="{882B9E56-A563-46B3-BB9B-44530717E292}" type="pres">
      <dgm:prSet presAssocID="{6804B91F-3023-4621-994D-0FF1B06D646A}" presName="compNode" presStyleCnt="0"/>
      <dgm:spPr/>
    </dgm:pt>
    <dgm:pt modelId="{8C61E217-02A0-4495-BB8F-F7A4C948711C}" type="pres">
      <dgm:prSet presAssocID="{6804B91F-3023-4621-994D-0FF1B06D646A}" presName="node" presStyleLbl="node1" presStyleIdx="0" presStyleCnt="6" custScaleY="31818" custLinFactNeighborY="-33611">
        <dgm:presLayoutVars>
          <dgm:bulletEnabled val="1"/>
        </dgm:presLayoutVars>
      </dgm:prSet>
      <dgm:spPr/>
    </dgm:pt>
    <dgm:pt modelId="{FAFF9846-C29A-4DC5-8A58-78513A876E98}" type="pres">
      <dgm:prSet presAssocID="{6804B91F-3023-4621-994D-0FF1B06D646A}" presName="invisiNode" presStyleLbl="node1" presStyleIdx="0" presStyleCnt="6"/>
      <dgm:spPr/>
    </dgm:pt>
    <dgm:pt modelId="{3C275FED-2B33-441A-A61C-4E3889D2864A}" type="pres">
      <dgm:prSet presAssocID="{6804B91F-3023-4621-994D-0FF1B06D646A}"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C1213785-E180-40F2-BA60-20F4C827CBF6}" type="pres">
      <dgm:prSet presAssocID="{7AB753B5-0FD1-4D32-9B46-AE7B40759DDF}" presName="sibTrans" presStyleLbl="sibTrans2D1" presStyleIdx="0" presStyleCnt="0"/>
      <dgm:spPr/>
    </dgm:pt>
    <dgm:pt modelId="{D8330913-1F80-4E7D-9F52-140B8E90FA15}" type="pres">
      <dgm:prSet presAssocID="{44E46879-F439-4357-AF82-21413C019193}" presName="compNode" presStyleCnt="0"/>
      <dgm:spPr/>
    </dgm:pt>
    <dgm:pt modelId="{92B9E2A0-1732-41DB-9819-783CEBDF8F49}" type="pres">
      <dgm:prSet presAssocID="{44E46879-F439-4357-AF82-21413C019193}" presName="node" presStyleLbl="node1" presStyleIdx="1" presStyleCnt="6" custScaleY="31818" custLinFactNeighborY="-33611">
        <dgm:presLayoutVars>
          <dgm:bulletEnabled val="1"/>
        </dgm:presLayoutVars>
      </dgm:prSet>
      <dgm:spPr/>
    </dgm:pt>
    <dgm:pt modelId="{6ED1E0A6-6480-4DC9-B369-70FA4E06524C}" type="pres">
      <dgm:prSet presAssocID="{44E46879-F439-4357-AF82-21413C019193}" presName="invisiNode" presStyleLbl="node1" presStyleIdx="1" presStyleCnt="6"/>
      <dgm:spPr/>
    </dgm:pt>
    <dgm:pt modelId="{BCAEBA10-DDF8-4B46-BB8C-D02EBC73592C}" type="pres">
      <dgm:prSet presAssocID="{44E46879-F439-4357-AF82-21413C019193}"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dgm:spPr>
    </dgm:pt>
    <dgm:pt modelId="{ACEB0CC5-AA72-412C-B86A-D889D5FB29E2}" type="pres">
      <dgm:prSet presAssocID="{A73148E1-C210-407C-BED2-B0B4B37536D2}" presName="sibTrans" presStyleLbl="sibTrans2D1" presStyleIdx="0" presStyleCnt="0"/>
      <dgm:spPr/>
    </dgm:pt>
    <dgm:pt modelId="{8B8FBE60-2490-4680-88A2-7D64E7926BDA}" type="pres">
      <dgm:prSet presAssocID="{920C7108-3CD4-4B82-85CA-DD1FC0233A89}" presName="compNode" presStyleCnt="0"/>
      <dgm:spPr/>
    </dgm:pt>
    <dgm:pt modelId="{F6CA3861-1243-4116-B4F4-A0B5A26F13DC}" type="pres">
      <dgm:prSet presAssocID="{920C7108-3CD4-4B82-85CA-DD1FC0233A89}" presName="node" presStyleLbl="node1" presStyleIdx="2" presStyleCnt="6" custScaleY="31818" custLinFactNeighborY="-33611">
        <dgm:presLayoutVars>
          <dgm:bulletEnabled val="1"/>
        </dgm:presLayoutVars>
      </dgm:prSet>
      <dgm:spPr/>
    </dgm:pt>
    <dgm:pt modelId="{B859CF7D-DB8D-4FDC-B9CB-F83F536CA853}" type="pres">
      <dgm:prSet presAssocID="{920C7108-3CD4-4B82-85CA-DD1FC0233A89}" presName="invisiNode" presStyleLbl="node1" presStyleIdx="2" presStyleCnt="6"/>
      <dgm:spPr/>
    </dgm:pt>
    <dgm:pt modelId="{8A811BCF-6774-4C65-9D2D-098765429611}" type="pres">
      <dgm:prSet presAssocID="{920C7108-3CD4-4B82-85CA-DD1FC0233A89}" presName="imagNode" presStyleLbl="fgImgPlace1" presStyleIdx="2" presStyleCnt="6"/>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dgm:spPr>
    </dgm:pt>
    <dgm:pt modelId="{7A8A29AB-5010-4774-822A-5DF220C21753}" type="pres">
      <dgm:prSet presAssocID="{58DA6720-5F3C-45E3-BFDE-0A0026EBF6DD}" presName="sibTrans" presStyleLbl="sibTrans2D1" presStyleIdx="0" presStyleCnt="0"/>
      <dgm:spPr/>
    </dgm:pt>
    <dgm:pt modelId="{B51B8B9C-F2E9-43BC-A8C4-7F906D4C6DBA}" type="pres">
      <dgm:prSet presAssocID="{5C612C25-436B-4FE8-902D-5CDBD0221AEC}" presName="compNode" presStyleCnt="0"/>
      <dgm:spPr/>
    </dgm:pt>
    <dgm:pt modelId="{AC74FC27-FC3C-4F64-8ADB-2A6078105DDE}" type="pres">
      <dgm:prSet presAssocID="{5C612C25-436B-4FE8-902D-5CDBD0221AEC}" presName="node" presStyleLbl="node1" presStyleIdx="3" presStyleCnt="6" custScaleY="31818" custLinFactNeighborY="-33611">
        <dgm:presLayoutVars>
          <dgm:bulletEnabled val="1"/>
        </dgm:presLayoutVars>
      </dgm:prSet>
      <dgm:spPr/>
    </dgm:pt>
    <dgm:pt modelId="{D2A45FC4-F237-45C5-916C-9CAF4B672CD1}" type="pres">
      <dgm:prSet presAssocID="{5C612C25-436B-4FE8-902D-5CDBD0221AEC}" presName="invisiNode" presStyleLbl="node1" presStyleIdx="3" presStyleCnt="6"/>
      <dgm:spPr/>
    </dgm:pt>
    <dgm:pt modelId="{65B32947-C79F-466E-BA8E-504817A3B410}" type="pres">
      <dgm:prSet presAssocID="{5C612C25-436B-4FE8-902D-5CDBD0221AEC}" presName="imagNode"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1000" r="-21000"/>
          </a:stretch>
        </a:blipFill>
      </dgm:spPr>
    </dgm:pt>
    <dgm:pt modelId="{E09FF20F-2D00-4481-B8A3-E54FBC93020A}" type="pres">
      <dgm:prSet presAssocID="{0321A10D-B655-4620-8382-5F69A23918CE}" presName="sibTrans" presStyleLbl="sibTrans2D1" presStyleIdx="0" presStyleCnt="0"/>
      <dgm:spPr/>
    </dgm:pt>
    <dgm:pt modelId="{D9157D36-A7A0-4357-80FA-92A8C65E2166}" type="pres">
      <dgm:prSet presAssocID="{4B02F97D-ADC2-4C2E-904A-21E0A87C0568}" presName="compNode" presStyleCnt="0"/>
      <dgm:spPr/>
    </dgm:pt>
    <dgm:pt modelId="{1FDB1C2C-5FBB-4E6A-9A5E-D9C7A7AAFD84}" type="pres">
      <dgm:prSet presAssocID="{4B02F97D-ADC2-4C2E-904A-21E0A87C0568}" presName="node" presStyleLbl="node1" presStyleIdx="4" presStyleCnt="6" custScaleY="31818" custLinFactNeighborY="-33611">
        <dgm:presLayoutVars>
          <dgm:bulletEnabled val="1"/>
        </dgm:presLayoutVars>
      </dgm:prSet>
      <dgm:spPr/>
    </dgm:pt>
    <dgm:pt modelId="{4E98204F-1662-416C-A6E7-0D9FEF3D31F1}" type="pres">
      <dgm:prSet presAssocID="{4B02F97D-ADC2-4C2E-904A-21E0A87C0568}" presName="invisiNode" presStyleLbl="node1" presStyleIdx="4" presStyleCnt="6"/>
      <dgm:spPr/>
    </dgm:pt>
    <dgm:pt modelId="{4B5B70D2-69B8-4ACB-A003-1670FF7C698D}" type="pres">
      <dgm:prSet presAssocID="{4B02F97D-ADC2-4C2E-904A-21E0A87C0568}" presName="imagNode" presStyleLbl="fgImgPlace1"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29000" b="-29000"/>
          </a:stretch>
        </a:blipFill>
      </dgm:spPr>
    </dgm:pt>
    <dgm:pt modelId="{707A8E92-38FE-4F99-8B15-C0248DD64311}" type="pres">
      <dgm:prSet presAssocID="{8A504357-D0A2-4A56-AA18-327C739C4449}" presName="sibTrans" presStyleLbl="sibTrans2D1" presStyleIdx="0" presStyleCnt="0"/>
      <dgm:spPr/>
    </dgm:pt>
    <dgm:pt modelId="{BD1972E2-F65B-4579-A4E0-B8173B513366}" type="pres">
      <dgm:prSet presAssocID="{494143A3-748B-4FF3-B485-9B8743C98996}" presName="compNode" presStyleCnt="0"/>
      <dgm:spPr/>
    </dgm:pt>
    <dgm:pt modelId="{53FE737A-6E1A-4F58-893A-FC11757BB42D}" type="pres">
      <dgm:prSet presAssocID="{494143A3-748B-4FF3-B485-9B8743C98996}" presName="node" presStyleLbl="node1" presStyleIdx="5" presStyleCnt="6" custScaleY="31818" custLinFactNeighborY="-33611">
        <dgm:presLayoutVars>
          <dgm:bulletEnabled val="1"/>
        </dgm:presLayoutVars>
      </dgm:prSet>
      <dgm:spPr/>
    </dgm:pt>
    <dgm:pt modelId="{EC79C390-4A0D-4AD3-A259-3121672523D4}" type="pres">
      <dgm:prSet presAssocID="{494143A3-748B-4FF3-B485-9B8743C98996}" presName="invisiNode" presStyleLbl="node1" presStyleIdx="5" presStyleCnt="6"/>
      <dgm:spPr/>
    </dgm:pt>
    <dgm:pt modelId="{CC23789D-5B18-467E-85EC-DBC2BAA5B49A}" type="pres">
      <dgm:prSet presAssocID="{494143A3-748B-4FF3-B485-9B8743C98996}" presName="imagNode"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1000" r="-21000"/>
          </a:stretch>
        </a:blipFill>
      </dgm:spPr>
    </dgm:pt>
  </dgm:ptLst>
  <dgm:cxnLst>
    <dgm:cxn modelId="{E3A1DD0D-9DE6-40AC-BB66-6CDB78840F33}" type="presOf" srcId="{9B9315D1-170F-41DE-AE86-A742F3ECFBA7}" destId="{DA335598-1F53-45C5-898A-5BF3062A11E2}" srcOrd="0" destOrd="0" presId="urn:microsoft.com/office/officeart/2005/8/layout/pList2"/>
    <dgm:cxn modelId="{7C47D024-82B7-412A-B815-378CB48D3D9B}" type="presOf" srcId="{920C7108-3CD4-4B82-85CA-DD1FC0233A89}" destId="{F6CA3861-1243-4116-B4F4-A0B5A26F13DC}" srcOrd="0" destOrd="0" presId="urn:microsoft.com/office/officeart/2005/8/layout/pList2"/>
    <dgm:cxn modelId="{AB6FCB28-9DCC-4419-AE1A-728BFCDEED34}" type="presOf" srcId="{4B02F97D-ADC2-4C2E-904A-21E0A87C0568}" destId="{1FDB1C2C-5FBB-4E6A-9A5E-D9C7A7AAFD84}" srcOrd="0" destOrd="0" presId="urn:microsoft.com/office/officeart/2005/8/layout/pList2"/>
    <dgm:cxn modelId="{10BE582C-D1D3-4426-82E8-EE0CDA773B4D}" type="presOf" srcId="{6804B91F-3023-4621-994D-0FF1B06D646A}" destId="{8C61E217-02A0-4495-BB8F-F7A4C948711C}" srcOrd="0" destOrd="0" presId="urn:microsoft.com/office/officeart/2005/8/layout/pList2"/>
    <dgm:cxn modelId="{EBDCA62D-674C-46A4-BCB2-E515B491DEAE}" type="presOf" srcId="{7AB753B5-0FD1-4D32-9B46-AE7B40759DDF}" destId="{C1213785-E180-40F2-BA60-20F4C827CBF6}" srcOrd="0" destOrd="0" presId="urn:microsoft.com/office/officeart/2005/8/layout/pList2"/>
    <dgm:cxn modelId="{0E202833-7925-4DEE-8432-A12A0FF3AFEC}" srcId="{9B9315D1-170F-41DE-AE86-A742F3ECFBA7}" destId="{44E46879-F439-4357-AF82-21413C019193}" srcOrd="1" destOrd="0" parTransId="{3E416F57-3EE6-44D9-A187-923F0ADD278B}" sibTransId="{A73148E1-C210-407C-BED2-B0B4B37536D2}"/>
    <dgm:cxn modelId="{27BECB36-B762-4D32-8A95-DC352C0194AB}" type="presOf" srcId="{8A504357-D0A2-4A56-AA18-327C739C4449}" destId="{707A8E92-38FE-4F99-8B15-C0248DD64311}" srcOrd="0" destOrd="0" presId="urn:microsoft.com/office/officeart/2005/8/layout/pList2"/>
    <dgm:cxn modelId="{DEC25B3B-ABBA-4004-8D68-4C847FB1B314}" type="presOf" srcId="{5C612C25-436B-4FE8-902D-5CDBD0221AEC}" destId="{AC74FC27-FC3C-4F64-8ADB-2A6078105DDE}" srcOrd="0" destOrd="0" presId="urn:microsoft.com/office/officeart/2005/8/layout/pList2"/>
    <dgm:cxn modelId="{718B5F69-D7E7-4C3C-8227-5654FCDB6E4D}" srcId="{9B9315D1-170F-41DE-AE86-A742F3ECFBA7}" destId="{5C612C25-436B-4FE8-902D-5CDBD0221AEC}" srcOrd="3" destOrd="0" parTransId="{DE9DABED-165A-4343-82AA-D42B245D61B3}" sibTransId="{0321A10D-B655-4620-8382-5F69A23918CE}"/>
    <dgm:cxn modelId="{5294866B-2E2D-4928-A87D-C04E87EF7A3D}" srcId="{9B9315D1-170F-41DE-AE86-A742F3ECFBA7}" destId="{4B02F97D-ADC2-4C2E-904A-21E0A87C0568}" srcOrd="4" destOrd="0" parTransId="{A15A3F88-F73A-436C-B581-8C1AABFE7A41}" sibTransId="{8A504357-D0A2-4A56-AA18-327C739C4449}"/>
    <dgm:cxn modelId="{BBE7076D-645F-48F4-969D-83AD13CD9327}" srcId="{9B9315D1-170F-41DE-AE86-A742F3ECFBA7}" destId="{6804B91F-3023-4621-994D-0FF1B06D646A}" srcOrd="0" destOrd="0" parTransId="{8D9C83B2-8627-403E-86CD-3B8C6BBDDAAB}" sibTransId="{7AB753B5-0FD1-4D32-9B46-AE7B40759DDF}"/>
    <dgm:cxn modelId="{43BA7871-B58E-4D90-B431-2FF35A4087BB}" type="presOf" srcId="{494143A3-748B-4FF3-B485-9B8743C98996}" destId="{53FE737A-6E1A-4F58-893A-FC11757BB42D}" srcOrd="0" destOrd="0" presId="urn:microsoft.com/office/officeart/2005/8/layout/pList2"/>
    <dgm:cxn modelId="{61DA228D-AC9F-4753-8F6B-1E3E56ADB193}" type="presOf" srcId="{0321A10D-B655-4620-8382-5F69A23918CE}" destId="{E09FF20F-2D00-4481-B8A3-E54FBC93020A}" srcOrd="0" destOrd="0" presId="urn:microsoft.com/office/officeart/2005/8/layout/pList2"/>
    <dgm:cxn modelId="{F6AEDA9E-6D3A-40FC-8046-7CD967D07123}" srcId="{9B9315D1-170F-41DE-AE86-A742F3ECFBA7}" destId="{920C7108-3CD4-4B82-85CA-DD1FC0233A89}" srcOrd="2" destOrd="0" parTransId="{4DEE4DB2-A6D5-450C-9DA3-12A3968EE9BF}" sibTransId="{58DA6720-5F3C-45E3-BFDE-0A0026EBF6DD}"/>
    <dgm:cxn modelId="{9D1E23C2-48D8-4526-92B4-667C35E88376}" type="presOf" srcId="{44E46879-F439-4357-AF82-21413C019193}" destId="{92B9E2A0-1732-41DB-9819-783CEBDF8F49}" srcOrd="0" destOrd="0" presId="urn:microsoft.com/office/officeart/2005/8/layout/pList2"/>
    <dgm:cxn modelId="{661627C8-8398-428D-9B7B-24ED7FDFE782}" srcId="{9B9315D1-170F-41DE-AE86-A742F3ECFBA7}" destId="{494143A3-748B-4FF3-B485-9B8743C98996}" srcOrd="5" destOrd="0" parTransId="{A712D882-947D-49B5-A452-3BE36C170829}" sibTransId="{A5DF4507-8085-4AA0-A2CB-572BA85C0A36}"/>
    <dgm:cxn modelId="{92FAB5C8-8816-4503-BD07-584AC29497B3}" type="presOf" srcId="{A73148E1-C210-407C-BED2-B0B4B37536D2}" destId="{ACEB0CC5-AA72-412C-B86A-D889D5FB29E2}" srcOrd="0" destOrd="0" presId="urn:microsoft.com/office/officeart/2005/8/layout/pList2"/>
    <dgm:cxn modelId="{041CC1E2-4391-48C8-9358-D026C2E4DEF5}" type="presOf" srcId="{58DA6720-5F3C-45E3-BFDE-0A0026EBF6DD}" destId="{7A8A29AB-5010-4774-822A-5DF220C21753}" srcOrd="0" destOrd="0" presId="urn:microsoft.com/office/officeart/2005/8/layout/pList2"/>
    <dgm:cxn modelId="{9AE27D5A-B65C-4E21-A80E-DE15B0417D9F}" type="presParOf" srcId="{DA335598-1F53-45C5-898A-5BF3062A11E2}" destId="{5D4CD42F-E1B1-4C07-8987-8BD3908A4065}" srcOrd="0" destOrd="0" presId="urn:microsoft.com/office/officeart/2005/8/layout/pList2"/>
    <dgm:cxn modelId="{F0D00746-873A-4EB5-9516-6593C8AA807D}" type="presParOf" srcId="{DA335598-1F53-45C5-898A-5BF3062A11E2}" destId="{239D33CD-B8AF-48F7-8422-151516077FD8}" srcOrd="1" destOrd="0" presId="urn:microsoft.com/office/officeart/2005/8/layout/pList2"/>
    <dgm:cxn modelId="{3892E416-FE69-4CAD-B42E-0525B6427DF4}" type="presParOf" srcId="{239D33CD-B8AF-48F7-8422-151516077FD8}" destId="{882B9E56-A563-46B3-BB9B-44530717E292}" srcOrd="0" destOrd="0" presId="urn:microsoft.com/office/officeart/2005/8/layout/pList2"/>
    <dgm:cxn modelId="{50656E8D-43B4-4515-A7E0-C47F7E864952}" type="presParOf" srcId="{882B9E56-A563-46B3-BB9B-44530717E292}" destId="{8C61E217-02A0-4495-BB8F-F7A4C948711C}" srcOrd="0" destOrd="0" presId="urn:microsoft.com/office/officeart/2005/8/layout/pList2"/>
    <dgm:cxn modelId="{CCE2FC19-A35A-4775-A37F-776E3C419ED5}" type="presParOf" srcId="{882B9E56-A563-46B3-BB9B-44530717E292}" destId="{FAFF9846-C29A-4DC5-8A58-78513A876E98}" srcOrd="1" destOrd="0" presId="urn:microsoft.com/office/officeart/2005/8/layout/pList2"/>
    <dgm:cxn modelId="{B97746F5-987B-4BC1-A25A-6A31F06B2229}" type="presParOf" srcId="{882B9E56-A563-46B3-BB9B-44530717E292}" destId="{3C275FED-2B33-441A-A61C-4E3889D2864A}" srcOrd="2" destOrd="0" presId="urn:microsoft.com/office/officeart/2005/8/layout/pList2"/>
    <dgm:cxn modelId="{E89C3166-8DBB-4DB7-B523-8177DF6886CF}" type="presParOf" srcId="{239D33CD-B8AF-48F7-8422-151516077FD8}" destId="{C1213785-E180-40F2-BA60-20F4C827CBF6}" srcOrd="1" destOrd="0" presId="urn:microsoft.com/office/officeart/2005/8/layout/pList2"/>
    <dgm:cxn modelId="{06D7CF8D-9987-42FB-B12F-0C00402BB778}" type="presParOf" srcId="{239D33CD-B8AF-48F7-8422-151516077FD8}" destId="{D8330913-1F80-4E7D-9F52-140B8E90FA15}" srcOrd="2" destOrd="0" presId="urn:microsoft.com/office/officeart/2005/8/layout/pList2"/>
    <dgm:cxn modelId="{E18EDBEF-1D43-4183-8C76-11B41F868671}" type="presParOf" srcId="{D8330913-1F80-4E7D-9F52-140B8E90FA15}" destId="{92B9E2A0-1732-41DB-9819-783CEBDF8F49}" srcOrd="0" destOrd="0" presId="urn:microsoft.com/office/officeart/2005/8/layout/pList2"/>
    <dgm:cxn modelId="{3731E9B6-30EC-4DAD-A2AC-8BBC1ADA7EF3}" type="presParOf" srcId="{D8330913-1F80-4E7D-9F52-140B8E90FA15}" destId="{6ED1E0A6-6480-4DC9-B369-70FA4E06524C}" srcOrd="1" destOrd="0" presId="urn:microsoft.com/office/officeart/2005/8/layout/pList2"/>
    <dgm:cxn modelId="{B4655465-5402-454E-BB23-E5D3FB91CA58}" type="presParOf" srcId="{D8330913-1F80-4E7D-9F52-140B8E90FA15}" destId="{BCAEBA10-DDF8-4B46-BB8C-D02EBC73592C}" srcOrd="2" destOrd="0" presId="urn:microsoft.com/office/officeart/2005/8/layout/pList2"/>
    <dgm:cxn modelId="{FCDE81EF-7D3B-488E-94CC-1D624B06E4F1}" type="presParOf" srcId="{239D33CD-B8AF-48F7-8422-151516077FD8}" destId="{ACEB0CC5-AA72-412C-B86A-D889D5FB29E2}" srcOrd="3" destOrd="0" presId="urn:microsoft.com/office/officeart/2005/8/layout/pList2"/>
    <dgm:cxn modelId="{CFEDC2C0-0621-44CA-9225-CCF269DE5CFA}" type="presParOf" srcId="{239D33CD-B8AF-48F7-8422-151516077FD8}" destId="{8B8FBE60-2490-4680-88A2-7D64E7926BDA}" srcOrd="4" destOrd="0" presId="urn:microsoft.com/office/officeart/2005/8/layout/pList2"/>
    <dgm:cxn modelId="{1E954617-6CFC-4B17-B1F7-D2AD0FEBBD54}" type="presParOf" srcId="{8B8FBE60-2490-4680-88A2-7D64E7926BDA}" destId="{F6CA3861-1243-4116-B4F4-A0B5A26F13DC}" srcOrd="0" destOrd="0" presId="urn:microsoft.com/office/officeart/2005/8/layout/pList2"/>
    <dgm:cxn modelId="{6924648D-3A5B-4C70-B1EE-8C678D08EAD5}" type="presParOf" srcId="{8B8FBE60-2490-4680-88A2-7D64E7926BDA}" destId="{B859CF7D-DB8D-4FDC-B9CB-F83F536CA853}" srcOrd="1" destOrd="0" presId="urn:microsoft.com/office/officeart/2005/8/layout/pList2"/>
    <dgm:cxn modelId="{3766ED98-067A-4354-BD2C-62E6F7DA0F35}" type="presParOf" srcId="{8B8FBE60-2490-4680-88A2-7D64E7926BDA}" destId="{8A811BCF-6774-4C65-9D2D-098765429611}" srcOrd="2" destOrd="0" presId="urn:microsoft.com/office/officeart/2005/8/layout/pList2"/>
    <dgm:cxn modelId="{6C0D9585-F225-4040-90F2-D58A27122EA2}" type="presParOf" srcId="{239D33CD-B8AF-48F7-8422-151516077FD8}" destId="{7A8A29AB-5010-4774-822A-5DF220C21753}" srcOrd="5" destOrd="0" presId="urn:microsoft.com/office/officeart/2005/8/layout/pList2"/>
    <dgm:cxn modelId="{1444BEE5-685B-44DD-8931-9775B63FB746}" type="presParOf" srcId="{239D33CD-B8AF-48F7-8422-151516077FD8}" destId="{B51B8B9C-F2E9-43BC-A8C4-7F906D4C6DBA}" srcOrd="6" destOrd="0" presId="urn:microsoft.com/office/officeart/2005/8/layout/pList2"/>
    <dgm:cxn modelId="{02C793F8-5BE6-4E50-BF22-399083874950}" type="presParOf" srcId="{B51B8B9C-F2E9-43BC-A8C4-7F906D4C6DBA}" destId="{AC74FC27-FC3C-4F64-8ADB-2A6078105DDE}" srcOrd="0" destOrd="0" presId="urn:microsoft.com/office/officeart/2005/8/layout/pList2"/>
    <dgm:cxn modelId="{B62A9E95-165F-45E6-A6CB-A75E0A1539BD}" type="presParOf" srcId="{B51B8B9C-F2E9-43BC-A8C4-7F906D4C6DBA}" destId="{D2A45FC4-F237-45C5-916C-9CAF4B672CD1}" srcOrd="1" destOrd="0" presId="urn:microsoft.com/office/officeart/2005/8/layout/pList2"/>
    <dgm:cxn modelId="{01056DA0-D6A3-4C95-A5E9-0F750D4D6CC2}" type="presParOf" srcId="{B51B8B9C-F2E9-43BC-A8C4-7F906D4C6DBA}" destId="{65B32947-C79F-466E-BA8E-504817A3B410}" srcOrd="2" destOrd="0" presId="urn:microsoft.com/office/officeart/2005/8/layout/pList2"/>
    <dgm:cxn modelId="{CFB1D27C-2242-482B-BAF9-8A59544500B5}" type="presParOf" srcId="{239D33CD-B8AF-48F7-8422-151516077FD8}" destId="{E09FF20F-2D00-4481-B8A3-E54FBC93020A}" srcOrd="7" destOrd="0" presId="urn:microsoft.com/office/officeart/2005/8/layout/pList2"/>
    <dgm:cxn modelId="{819CE923-84DB-4540-A76F-0CFE4D8137CA}" type="presParOf" srcId="{239D33CD-B8AF-48F7-8422-151516077FD8}" destId="{D9157D36-A7A0-4357-80FA-92A8C65E2166}" srcOrd="8" destOrd="0" presId="urn:microsoft.com/office/officeart/2005/8/layout/pList2"/>
    <dgm:cxn modelId="{CA9AAC67-FF9C-4AB3-B090-25F6E6F3C803}" type="presParOf" srcId="{D9157D36-A7A0-4357-80FA-92A8C65E2166}" destId="{1FDB1C2C-5FBB-4E6A-9A5E-D9C7A7AAFD84}" srcOrd="0" destOrd="0" presId="urn:microsoft.com/office/officeart/2005/8/layout/pList2"/>
    <dgm:cxn modelId="{1395EE68-55D4-4D9D-BE47-808322C4357B}" type="presParOf" srcId="{D9157D36-A7A0-4357-80FA-92A8C65E2166}" destId="{4E98204F-1662-416C-A6E7-0D9FEF3D31F1}" srcOrd="1" destOrd="0" presId="urn:microsoft.com/office/officeart/2005/8/layout/pList2"/>
    <dgm:cxn modelId="{C935DBF7-3301-44D2-B095-5337F0F56CC0}" type="presParOf" srcId="{D9157D36-A7A0-4357-80FA-92A8C65E2166}" destId="{4B5B70D2-69B8-4ACB-A003-1670FF7C698D}" srcOrd="2" destOrd="0" presId="urn:microsoft.com/office/officeart/2005/8/layout/pList2"/>
    <dgm:cxn modelId="{8AF8B72D-9A67-489F-8463-DEC62424A605}" type="presParOf" srcId="{239D33CD-B8AF-48F7-8422-151516077FD8}" destId="{707A8E92-38FE-4F99-8B15-C0248DD64311}" srcOrd="9" destOrd="0" presId="urn:microsoft.com/office/officeart/2005/8/layout/pList2"/>
    <dgm:cxn modelId="{CAC00F82-19F7-44F3-AD40-ADF1CA8C86AF}" type="presParOf" srcId="{239D33CD-B8AF-48F7-8422-151516077FD8}" destId="{BD1972E2-F65B-4579-A4E0-B8173B513366}" srcOrd="10" destOrd="0" presId="urn:microsoft.com/office/officeart/2005/8/layout/pList2"/>
    <dgm:cxn modelId="{BE5EE313-4035-4CD2-88D7-11E8158056D0}" type="presParOf" srcId="{BD1972E2-F65B-4579-A4E0-B8173B513366}" destId="{53FE737A-6E1A-4F58-893A-FC11757BB42D}" srcOrd="0" destOrd="0" presId="urn:microsoft.com/office/officeart/2005/8/layout/pList2"/>
    <dgm:cxn modelId="{3FB01418-B28F-4E66-9C9D-5AD50302B128}" type="presParOf" srcId="{BD1972E2-F65B-4579-A4E0-B8173B513366}" destId="{EC79C390-4A0D-4AD3-A259-3121672523D4}" srcOrd="1" destOrd="0" presId="urn:microsoft.com/office/officeart/2005/8/layout/pList2"/>
    <dgm:cxn modelId="{DE1FF161-C725-4C84-8419-EFEAF04C0AE4}" type="presParOf" srcId="{BD1972E2-F65B-4579-A4E0-B8173B513366}" destId="{CC23789D-5B18-467E-85EC-DBC2BAA5B49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CD42F-E1B1-4C07-8987-8BD3908A4065}">
      <dsp:nvSpPr>
        <dsp:cNvPr id="0" name=""/>
        <dsp:cNvSpPr/>
      </dsp:nvSpPr>
      <dsp:spPr>
        <a:xfrm>
          <a:off x="0" y="624687"/>
          <a:ext cx="10146406" cy="1993659"/>
        </a:xfrm>
        <a:prstGeom prst="roundRect">
          <a:avLst>
            <a:gd name="adj" fmla="val 10000"/>
          </a:avLst>
        </a:prstGeom>
        <a:solidFill>
          <a:srgbClr val="8C9BA8">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C275FED-2B33-441A-A61C-4E3889D2864A}">
      <dsp:nvSpPr>
        <dsp:cNvPr id="0" name=""/>
        <dsp:cNvSpPr/>
      </dsp:nvSpPr>
      <dsp:spPr>
        <a:xfrm>
          <a:off x="305556" y="888841"/>
          <a:ext cx="1466968" cy="146201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61E217-02A0-4495-BB8F-F7A4C948711C}">
      <dsp:nvSpPr>
        <dsp:cNvPr id="0" name=""/>
        <dsp:cNvSpPr/>
      </dsp:nvSpPr>
      <dsp:spPr>
        <a:xfrm rot="10800000">
          <a:off x="305556" y="2628376"/>
          <a:ext cx="1466968" cy="775307"/>
        </a:xfrm>
        <a:prstGeom prst="round2SameRect">
          <a:avLst>
            <a:gd name="adj1" fmla="val 10500"/>
            <a:gd name="adj2" fmla="val 0"/>
          </a:avLst>
        </a:prstGeom>
        <a:solidFill>
          <a:srgbClr val="8C9B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ysClr val="windowText" lastClr="000000"/>
              </a:solidFill>
            </a:rPr>
            <a:t>Lock</a:t>
          </a:r>
        </a:p>
      </dsp:txBody>
      <dsp:txXfrm rot="10800000">
        <a:off x="329399" y="2628376"/>
        <a:ext cx="1419282" cy="751464"/>
      </dsp:txXfrm>
    </dsp:sp>
    <dsp:sp modelId="{BCAEBA10-DDF8-4B46-BB8C-D02EBC73592C}">
      <dsp:nvSpPr>
        <dsp:cNvPr id="0" name=""/>
        <dsp:cNvSpPr/>
      </dsp:nvSpPr>
      <dsp:spPr>
        <a:xfrm>
          <a:off x="1919221" y="888841"/>
          <a:ext cx="1466968" cy="146201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B9E2A0-1732-41DB-9819-783CEBDF8F49}">
      <dsp:nvSpPr>
        <dsp:cNvPr id="0" name=""/>
        <dsp:cNvSpPr/>
      </dsp:nvSpPr>
      <dsp:spPr>
        <a:xfrm rot="10800000">
          <a:off x="1919221" y="2628376"/>
          <a:ext cx="1466968" cy="775307"/>
        </a:xfrm>
        <a:prstGeom prst="round2SameRect">
          <a:avLst>
            <a:gd name="adj1" fmla="val 10500"/>
            <a:gd name="adj2" fmla="val 0"/>
          </a:avLst>
        </a:prstGeom>
        <a:solidFill>
          <a:srgbClr val="8C9B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ysClr val="windowText" lastClr="000000"/>
              </a:solidFill>
            </a:rPr>
            <a:t>Rip</a:t>
          </a:r>
        </a:p>
      </dsp:txBody>
      <dsp:txXfrm rot="10800000">
        <a:off x="1943064" y="2628376"/>
        <a:ext cx="1419282" cy="751464"/>
      </dsp:txXfrm>
    </dsp:sp>
    <dsp:sp modelId="{8A811BCF-6774-4C65-9D2D-098765429611}">
      <dsp:nvSpPr>
        <dsp:cNvPr id="0" name=""/>
        <dsp:cNvSpPr/>
      </dsp:nvSpPr>
      <dsp:spPr>
        <a:xfrm>
          <a:off x="3532886" y="888841"/>
          <a:ext cx="1466968" cy="1462017"/>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CA3861-1243-4116-B4F4-A0B5A26F13DC}">
      <dsp:nvSpPr>
        <dsp:cNvPr id="0" name=""/>
        <dsp:cNvSpPr/>
      </dsp:nvSpPr>
      <dsp:spPr>
        <a:xfrm rot="10800000">
          <a:off x="3532886" y="2628376"/>
          <a:ext cx="1466968" cy="775307"/>
        </a:xfrm>
        <a:prstGeom prst="round2SameRect">
          <a:avLst>
            <a:gd name="adj1" fmla="val 10500"/>
            <a:gd name="adj2" fmla="val 0"/>
          </a:avLst>
        </a:prstGeom>
        <a:solidFill>
          <a:srgbClr val="8C9B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ysClr val="windowText" lastClr="000000"/>
              </a:solidFill>
            </a:rPr>
            <a:t>Tuck</a:t>
          </a:r>
        </a:p>
      </dsp:txBody>
      <dsp:txXfrm rot="10800000">
        <a:off x="3556729" y="2628376"/>
        <a:ext cx="1419282" cy="751464"/>
      </dsp:txXfrm>
    </dsp:sp>
    <dsp:sp modelId="{65B32947-C79F-466E-BA8E-504817A3B410}">
      <dsp:nvSpPr>
        <dsp:cNvPr id="0" name=""/>
        <dsp:cNvSpPr/>
      </dsp:nvSpPr>
      <dsp:spPr>
        <a:xfrm>
          <a:off x="5146551" y="888841"/>
          <a:ext cx="1466968" cy="146201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74FC27-FC3C-4F64-8ADB-2A6078105DDE}">
      <dsp:nvSpPr>
        <dsp:cNvPr id="0" name=""/>
        <dsp:cNvSpPr/>
      </dsp:nvSpPr>
      <dsp:spPr>
        <a:xfrm rot="10800000">
          <a:off x="5146551" y="2628376"/>
          <a:ext cx="1466968" cy="775307"/>
        </a:xfrm>
        <a:prstGeom prst="round2SameRect">
          <a:avLst>
            <a:gd name="adj1" fmla="val 10500"/>
            <a:gd name="adj2" fmla="val 0"/>
          </a:avLst>
        </a:prstGeom>
        <a:solidFill>
          <a:srgbClr val="8C9B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ysClr val="windowText" lastClr="000000"/>
              </a:solidFill>
            </a:rPr>
            <a:t>Work</a:t>
          </a:r>
        </a:p>
      </dsp:txBody>
      <dsp:txXfrm rot="10800000">
        <a:off x="5170394" y="2628376"/>
        <a:ext cx="1419282" cy="751464"/>
      </dsp:txXfrm>
    </dsp:sp>
    <dsp:sp modelId="{4B5B70D2-69B8-4ACB-A003-1670FF7C698D}">
      <dsp:nvSpPr>
        <dsp:cNvPr id="0" name=""/>
        <dsp:cNvSpPr/>
      </dsp:nvSpPr>
      <dsp:spPr>
        <a:xfrm>
          <a:off x="6760216" y="888841"/>
          <a:ext cx="1466968" cy="1462017"/>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DB1C2C-5FBB-4E6A-9A5E-D9C7A7AAFD84}">
      <dsp:nvSpPr>
        <dsp:cNvPr id="0" name=""/>
        <dsp:cNvSpPr/>
      </dsp:nvSpPr>
      <dsp:spPr>
        <a:xfrm rot="10800000">
          <a:off x="6760216" y="2628376"/>
          <a:ext cx="1466968" cy="775307"/>
        </a:xfrm>
        <a:prstGeom prst="round2SameRect">
          <a:avLst>
            <a:gd name="adj1" fmla="val 10500"/>
            <a:gd name="adj2" fmla="val 0"/>
          </a:avLst>
        </a:prstGeom>
        <a:solidFill>
          <a:srgbClr val="8C9B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ysClr val="windowText" lastClr="000000"/>
              </a:solidFill>
            </a:rPr>
            <a:t>Insert</a:t>
          </a:r>
        </a:p>
      </dsp:txBody>
      <dsp:txXfrm rot="10800000">
        <a:off x="6784059" y="2628376"/>
        <a:ext cx="1419282" cy="751464"/>
      </dsp:txXfrm>
    </dsp:sp>
    <dsp:sp modelId="{CC23789D-5B18-467E-85EC-DBC2BAA5B49A}">
      <dsp:nvSpPr>
        <dsp:cNvPr id="0" name=""/>
        <dsp:cNvSpPr/>
      </dsp:nvSpPr>
      <dsp:spPr>
        <a:xfrm>
          <a:off x="8373881" y="888841"/>
          <a:ext cx="1466968" cy="1462017"/>
        </a:xfrm>
        <a:prstGeom prst="roundRect">
          <a:avLst>
            <a:gd name="adj" fmla="val 1000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FE737A-6E1A-4F58-893A-FC11757BB42D}">
      <dsp:nvSpPr>
        <dsp:cNvPr id="0" name=""/>
        <dsp:cNvSpPr/>
      </dsp:nvSpPr>
      <dsp:spPr>
        <a:xfrm rot="10800000">
          <a:off x="8373881" y="2628376"/>
          <a:ext cx="1466968" cy="775307"/>
        </a:xfrm>
        <a:prstGeom prst="round2SameRect">
          <a:avLst>
            <a:gd name="adj1" fmla="val 10500"/>
            <a:gd name="adj2" fmla="val 0"/>
          </a:avLst>
        </a:prstGeom>
        <a:solidFill>
          <a:srgbClr val="8C9BA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dirty="0">
              <a:solidFill>
                <a:sysClr val="windowText" lastClr="000000"/>
              </a:solidFill>
            </a:rPr>
            <a:t>Rack</a:t>
          </a:r>
        </a:p>
      </dsp:txBody>
      <dsp:txXfrm rot="10800000">
        <a:off x="8397724" y="2628376"/>
        <a:ext cx="1419282" cy="75146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8419962-F833-472D-85FE-2EFF769D15EB}" type="datetimeFigureOut">
              <a:rPr lang="en-US" smtClean="0"/>
              <a:t>19-Mar-26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E992A6A-5274-44BA-9AAB-3910847A2455}" type="slidenum">
              <a:rPr lang="en-US" smtClean="0"/>
              <a:t>‹#›</a:t>
            </a:fld>
            <a:endParaRPr lang="en-US"/>
          </a:p>
        </p:txBody>
      </p:sp>
    </p:spTree>
    <p:extLst>
      <p:ext uri="{BB962C8B-B14F-4D97-AF65-F5344CB8AC3E}">
        <p14:creationId xmlns:p14="http://schemas.microsoft.com/office/powerpoint/2010/main" val="727225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a:t>
            </a:r>
            <a:r>
              <a:rPr lang="en-US" sz="1600" baseline="0" dirty="0"/>
              <a:t> SLIDE IS HIDDEN AND SHOULD NOT BE SEEN BY YOUR STUDENTS</a:t>
            </a:r>
            <a:endParaRPr lang="en-US" sz="1600" dirty="0"/>
          </a:p>
        </p:txBody>
      </p:sp>
      <p:sp>
        <p:nvSpPr>
          <p:cNvPr id="4" name="Slide Number Placeholder 3"/>
          <p:cNvSpPr>
            <a:spLocks noGrp="1"/>
          </p:cNvSpPr>
          <p:nvPr>
            <p:ph type="sldNum" sz="quarter" idx="10"/>
          </p:nvPr>
        </p:nvSpPr>
        <p:spPr/>
        <p:txBody>
          <a:bodyPr/>
          <a:lstStyle/>
          <a:p>
            <a:fld id="{3E992A6A-5274-44BA-9AAB-3910847A2455}" type="slidenum">
              <a:rPr lang="en-US" smtClean="0"/>
              <a:t>1</a:t>
            </a:fld>
            <a:endParaRPr lang="en-US"/>
          </a:p>
        </p:txBody>
      </p:sp>
    </p:spTree>
    <p:extLst>
      <p:ext uri="{BB962C8B-B14F-4D97-AF65-F5344CB8AC3E}">
        <p14:creationId xmlns:p14="http://schemas.microsoft.com/office/powerpoint/2010/main" val="101652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Total</a:t>
            </a:r>
            <a:r>
              <a:rPr lang="en-US" baseline="0" dirty="0"/>
              <a:t> Participant Involvement (TPI) ask the students to provide their answers.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Discuss each of the above answers briefly.</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Ignorance </a:t>
            </a:r>
            <a:r>
              <a:rPr lang="en-US" sz="1200" kern="1200" dirty="0">
                <a:solidFill>
                  <a:schemeClr val="tx1"/>
                </a:solidFill>
                <a:effectLst/>
                <a:latin typeface="+mn-lt"/>
                <a:ea typeface="+mn-ea"/>
                <a:cs typeface="+mn-cs"/>
              </a:rPr>
              <a:t>(</a:t>
            </a:r>
            <a:r>
              <a:rPr lang="en-US" sz="1200" i="1" u="sng" kern="1200" dirty="0">
                <a:solidFill>
                  <a:schemeClr val="tx1"/>
                </a:solidFill>
                <a:effectLst/>
                <a:latin typeface="+mn-lt"/>
                <a:ea typeface="+mn-ea"/>
                <a:cs typeface="+mn-cs"/>
              </a:rPr>
              <a:t>lack of knowledge</a:t>
            </a:r>
            <a:r>
              <a:rPr lang="en-US" sz="1200" kern="1200" dirty="0">
                <a:solidFill>
                  <a:schemeClr val="tx1"/>
                </a:solidFill>
                <a:effectLst/>
                <a:latin typeface="+mn-lt"/>
                <a:ea typeface="+mn-ea"/>
                <a:cs typeface="+mn-cs"/>
              </a:rPr>
              <a:t>) regarding rules of safe gun handling and of the proper and safe way to operate a pistol.</a:t>
            </a:r>
            <a:endParaRPr lang="en-US" sz="16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Carelessness </a:t>
            </a:r>
            <a:r>
              <a:rPr lang="en-US" sz="1200" kern="1200" dirty="0">
                <a:solidFill>
                  <a:schemeClr val="tx1"/>
                </a:solidFill>
                <a:effectLst/>
                <a:latin typeface="+mn-lt"/>
                <a:ea typeface="+mn-ea"/>
                <a:cs typeface="+mn-cs"/>
              </a:rPr>
              <a:t>(</a:t>
            </a:r>
            <a:r>
              <a:rPr lang="en-US" sz="1200" i="1" u="sng" kern="1200" dirty="0">
                <a:solidFill>
                  <a:schemeClr val="tx1"/>
                </a:solidFill>
                <a:effectLst/>
                <a:latin typeface="+mn-lt"/>
                <a:ea typeface="+mn-ea"/>
                <a:cs typeface="+mn-cs"/>
              </a:rPr>
              <a:t>poor or improper attitude</a:t>
            </a:r>
            <a:r>
              <a:rPr lang="en-US" sz="1200" kern="1200" dirty="0">
                <a:solidFill>
                  <a:schemeClr val="tx1"/>
                </a:solidFill>
                <a:effectLst/>
                <a:latin typeface="+mn-lt"/>
                <a:ea typeface="+mn-ea"/>
                <a:cs typeface="+mn-cs"/>
              </a:rPr>
              <a:t>) leading to a failure to apply the rules of safe gun handling and to observe proper procedures for safely operating a pistol.</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600" kern="1200" dirty="0">
                <a:solidFill>
                  <a:schemeClr val="tx1"/>
                </a:solidFill>
                <a:effectLst/>
                <a:latin typeface="+mn-lt"/>
                <a:ea typeface="+mn-ea"/>
                <a:cs typeface="+mn-cs"/>
              </a:rPr>
              <a:t>*</a:t>
            </a:r>
            <a:r>
              <a:rPr lang="en-US" sz="1600" b="1" i="1" kern="1200" dirty="0">
                <a:solidFill>
                  <a:schemeClr val="tx1"/>
                </a:solidFill>
                <a:effectLst/>
                <a:latin typeface="+mn-lt"/>
                <a:ea typeface="+mn-ea"/>
                <a:cs typeface="+mn-cs"/>
              </a:rPr>
              <a:t>INSTRUCTOR NOTE:</a:t>
            </a:r>
            <a:r>
              <a:rPr lang="en-US" sz="1600" b="0" i="0" kern="1200" dirty="0">
                <a:solidFill>
                  <a:schemeClr val="tx1"/>
                </a:solidFill>
                <a:effectLst/>
                <a:latin typeface="+mn-lt"/>
                <a:ea typeface="+mn-ea"/>
                <a:cs typeface="+mn-cs"/>
              </a:rPr>
              <a:t> Stress to the students that they are responsible for every bullet that leaves the firearm. All of the firearm safety rule </a:t>
            </a:r>
            <a:r>
              <a:rPr lang="en-US" sz="1600" b="1" i="1" u="sng" kern="1200" dirty="0">
                <a:solidFill>
                  <a:schemeClr val="tx1"/>
                </a:solidFill>
                <a:effectLst/>
                <a:latin typeface="+mn-lt"/>
                <a:ea typeface="+mn-ea"/>
                <a:cs typeface="+mn-cs"/>
              </a:rPr>
              <a:t>Must Be Followed</a:t>
            </a:r>
            <a:r>
              <a:rPr lang="en-US" sz="1600" b="0" i="0" kern="1200" dirty="0">
                <a:solidFill>
                  <a:schemeClr val="tx1"/>
                </a:solidFill>
                <a:effectLst/>
                <a:latin typeface="+mn-lt"/>
                <a:ea typeface="+mn-ea"/>
                <a:cs typeface="+mn-cs"/>
              </a:rPr>
              <a:t>. (Segue to the next slide)</a:t>
            </a:r>
            <a:endParaRPr lang="en-US" sz="1600" b="1" i="1"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3E992A6A-5274-44BA-9AAB-3910847A2455}" type="slidenum">
              <a:rPr lang="en-US" smtClean="0"/>
              <a:t>10</a:t>
            </a:fld>
            <a:endParaRPr lang="en-US"/>
          </a:p>
        </p:txBody>
      </p:sp>
    </p:spTree>
    <p:extLst>
      <p:ext uri="{BB962C8B-B14F-4D97-AF65-F5344CB8AC3E}">
        <p14:creationId xmlns:p14="http://schemas.microsoft.com/office/powerpoint/2010/main" val="5502168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Using dummy ammunition to simulate a double feed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Instructor: </a:t>
            </a:r>
            <a:r>
              <a:rPr lang="en-US" sz="1200" kern="1200" dirty="0">
                <a:solidFill>
                  <a:schemeClr val="tx1"/>
                </a:solidFill>
                <a:effectLst/>
                <a:latin typeface="+mn-lt"/>
                <a:ea typeface="+mn-ea"/>
                <a:cs typeface="+mn-cs"/>
              </a:rPr>
              <a:t>Lock the slide of the pistol to the rear. Insert a dummy cartridge in the chamber of the pistol. Next, insert a magazine with the top cartridge being a dummy cartridge. Finally, let the slide go forward pinching one cartridge against the other.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Demonstrate </a:t>
            </a:r>
            <a:r>
              <a:rPr lang="en-US" sz="1200" kern="1200" dirty="0">
                <a:solidFill>
                  <a:schemeClr val="tx1"/>
                </a:solidFill>
                <a:effectLst/>
                <a:latin typeface="+mn-lt"/>
                <a:ea typeface="+mn-ea"/>
                <a:cs typeface="+mn-cs"/>
              </a:rPr>
              <a:t>a tap, rack, assess to demonstrate the lack of effectiveness on clearing this type of stoppage.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Demonstrate</a:t>
            </a:r>
            <a:r>
              <a:rPr lang="en-US" sz="1200" kern="1200" dirty="0">
                <a:solidFill>
                  <a:schemeClr val="tx1"/>
                </a:solidFill>
                <a:effectLst/>
                <a:latin typeface="+mn-lt"/>
                <a:ea typeface="+mn-ea"/>
                <a:cs typeface="+mn-cs"/>
              </a:rPr>
              <a:t> the six steps to clearing a double feed.</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LOCK</a:t>
            </a:r>
            <a:r>
              <a:rPr lang="en-US" sz="1200" kern="1200" dirty="0">
                <a:solidFill>
                  <a:schemeClr val="tx1"/>
                </a:solidFill>
                <a:effectLst/>
                <a:latin typeface="+mn-lt"/>
                <a:ea typeface="+mn-ea"/>
                <a:cs typeface="+mn-cs"/>
              </a:rPr>
              <a:t> - First lock the slide to the rear. This takes the pressure off of the cartridges causing the double feed.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RIP</a:t>
            </a:r>
            <a:r>
              <a:rPr lang="en-US" sz="1200" kern="1200" dirty="0">
                <a:solidFill>
                  <a:schemeClr val="tx1"/>
                </a:solidFill>
                <a:effectLst/>
                <a:latin typeface="+mn-lt"/>
                <a:ea typeface="+mn-ea"/>
                <a:cs typeface="+mn-cs"/>
              </a:rPr>
              <a:t> - Next, rip out the magazine. Quite often the magazine will not drop free on its own and you must physically remove it.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TUCK</a:t>
            </a:r>
            <a:r>
              <a:rPr lang="en-US" sz="1200" kern="1200" dirty="0">
                <a:solidFill>
                  <a:schemeClr val="tx1"/>
                </a:solidFill>
                <a:effectLst/>
                <a:latin typeface="+mn-lt"/>
                <a:ea typeface="+mn-ea"/>
                <a:cs typeface="+mn-cs"/>
              </a:rPr>
              <a:t> - If the shooter is carrying only one magazine, tuck it under the shooting side arm.</a:t>
            </a:r>
            <a:endParaRPr lang="en-US" sz="1200" b="1"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WORK</a:t>
            </a:r>
            <a:r>
              <a:rPr lang="en-US" sz="1200" kern="1200" dirty="0">
                <a:solidFill>
                  <a:schemeClr val="tx1"/>
                </a:solidFill>
                <a:effectLst/>
                <a:latin typeface="+mn-lt"/>
                <a:ea typeface="+mn-ea"/>
                <a:cs typeface="+mn-cs"/>
              </a:rPr>
              <a:t> - Rack the slide several times to clear the cartridges from the chamber. (</a:t>
            </a:r>
            <a:r>
              <a:rPr lang="en-US" sz="1200" b="1" kern="1200" dirty="0">
                <a:solidFill>
                  <a:schemeClr val="tx1"/>
                </a:solidFill>
                <a:effectLst/>
                <a:latin typeface="+mn-lt"/>
                <a:ea typeface="+mn-ea"/>
                <a:cs typeface="+mn-cs"/>
              </a:rPr>
              <a:t>Rack, Rack, Rack</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INSERT</a:t>
            </a:r>
            <a:r>
              <a:rPr lang="en-US" sz="1200" kern="1200" dirty="0">
                <a:solidFill>
                  <a:schemeClr val="tx1"/>
                </a:solidFill>
                <a:effectLst/>
                <a:latin typeface="+mn-lt"/>
                <a:ea typeface="+mn-ea"/>
                <a:cs typeface="+mn-cs"/>
              </a:rPr>
              <a:t> - Reinsert your magazine or preferably replace the magazine with a new one.  (Many stoppages are the result of a faulty magazine)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RACK</a:t>
            </a:r>
            <a:r>
              <a:rPr lang="en-US" sz="1200" kern="1200" dirty="0">
                <a:solidFill>
                  <a:schemeClr val="tx1"/>
                </a:solidFill>
                <a:effectLst/>
                <a:latin typeface="+mn-lt"/>
                <a:ea typeface="+mn-ea"/>
                <a:cs typeface="+mn-cs"/>
              </a:rPr>
              <a:t> - Rack the slide and assess whether or not you need to shoot again.</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100</a:t>
            </a:fld>
            <a:endParaRPr lang="en-US"/>
          </a:p>
        </p:txBody>
      </p:sp>
    </p:spTree>
    <p:extLst>
      <p:ext uri="{BB962C8B-B14F-4D97-AF65-F5344CB8AC3E}">
        <p14:creationId xmlns:p14="http://schemas.microsoft.com/office/powerpoint/2010/main" val="10361791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What should you do with a double-action revolver if it fails to fire?</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Briefly discuss responses, making sure they include simply pulling the trigger again to advance to the next cartridge.</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Why is it important to keep a revolver clean?</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Briefly discuss responses, making sure they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Preventing debris from obstructing cylinder advance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Allowing for smooth ejection of spent cartridges</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101</a:t>
            </a:fld>
            <a:endParaRPr lang="en-US"/>
          </a:p>
        </p:txBody>
      </p:sp>
    </p:spTree>
    <p:extLst>
      <p:ext uri="{BB962C8B-B14F-4D97-AF65-F5344CB8AC3E}">
        <p14:creationId xmlns:p14="http://schemas.microsoft.com/office/powerpoint/2010/main" val="35743702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Once all</a:t>
            </a:r>
            <a:r>
              <a:rPr lang="en-US" baseline="0" dirty="0"/>
              <a:t> students have holstered:  Instructors must walk the line checking each student for the safety of their equipment.	</a:t>
            </a:r>
          </a:p>
          <a:p>
            <a:pPr marL="174708" indent="-174708">
              <a:buFont typeface="Arial" panose="020B0604020202020204" pitchFamily="34" charset="0"/>
              <a:buChar char="•"/>
            </a:pPr>
            <a:r>
              <a:rPr lang="en-US" baseline="0" dirty="0"/>
              <a:t>Ensure that holsters are conducive to the safe administration of the course of fire. As part of that evaluation ensure that the holster covers the trigger.</a:t>
            </a:r>
          </a:p>
          <a:p>
            <a:pPr marL="174708" indent="-174708">
              <a:buFont typeface="Arial" panose="020B0604020202020204" pitchFamily="34" charset="0"/>
              <a:buChar char="•"/>
            </a:pPr>
            <a:r>
              <a:rPr lang="en-US" baseline="0" dirty="0"/>
              <a:t>Check direction of magazines.</a:t>
            </a:r>
          </a:p>
          <a:p>
            <a:pPr marL="174708" indent="-174708">
              <a:buFont typeface="Arial" panose="020B0604020202020204" pitchFamily="34" charset="0"/>
              <a:buChar char="•"/>
            </a:pPr>
            <a:r>
              <a:rPr lang="en-US" baseline="0" dirty="0"/>
              <a:t>Make sure that equipment is in the correct location on the waist.</a:t>
            </a:r>
          </a:p>
          <a:p>
            <a:pPr marL="174708" indent="-174708">
              <a:buFont typeface="Arial" panose="020B0604020202020204" pitchFamily="34" charset="0"/>
              <a:buChar char="•"/>
            </a:pPr>
            <a:r>
              <a:rPr lang="en-US" baseline="0" dirty="0"/>
              <a:t>When transitioning to cover garments look for tassels or strings that might get inside a trigger guard</a:t>
            </a:r>
          </a:p>
          <a:p>
            <a:endParaRPr lang="en-US" dirty="0"/>
          </a:p>
        </p:txBody>
      </p:sp>
      <p:sp>
        <p:nvSpPr>
          <p:cNvPr id="5" name="Footer Placeholder 4"/>
          <p:cNvSpPr>
            <a:spLocks noGrp="1"/>
          </p:cNvSpPr>
          <p:nvPr>
            <p:ph type="ftr" sz="quarter" idx="11"/>
          </p:nvPr>
        </p:nvSpPr>
        <p:spPr/>
        <p:txBody>
          <a:bodyPr/>
          <a:lstStyle/>
          <a:p>
            <a:r>
              <a:rPr lang="en-US" dirty="0"/>
              <a:t>Rev. 6/19</a:t>
            </a:r>
          </a:p>
        </p:txBody>
      </p:sp>
    </p:spTree>
    <p:extLst>
      <p:ext uri="{BB962C8B-B14F-4D97-AF65-F5344CB8AC3E}">
        <p14:creationId xmlns:p14="http://schemas.microsoft.com/office/powerpoint/2010/main" val="41241295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103</a:t>
            </a:fld>
            <a:endParaRPr lang="en-US"/>
          </a:p>
        </p:txBody>
      </p:sp>
    </p:spTree>
    <p:extLst>
      <p:ext uri="{BB962C8B-B14F-4D97-AF65-F5344CB8AC3E}">
        <p14:creationId xmlns:p14="http://schemas.microsoft.com/office/powerpoint/2010/main" val="11814323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104</a:t>
            </a:fld>
            <a:endParaRPr lang="en-US"/>
          </a:p>
        </p:txBody>
      </p:sp>
    </p:spTree>
    <p:extLst>
      <p:ext uri="{BB962C8B-B14F-4D97-AF65-F5344CB8AC3E}">
        <p14:creationId xmlns:p14="http://schemas.microsoft.com/office/powerpoint/2010/main" val="34872119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105</a:t>
            </a:fld>
            <a:endParaRPr lang="en-US"/>
          </a:p>
        </p:txBody>
      </p:sp>
    </p:spTree>
    <p:extLst>
      <p:ext uri="{BB962C8B-B14F-4D97-AF65-F5344CB8AC3E}">
        <p14:creationId xmlns:p14="http://schemas.microsoft.com/office/powerpoint/2010/main" val="29813997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106</a:t>
            </a:fld>
            <a:endParaRPr lang="en-US"/>
          </a:p>
        </p:txBody>
      </p:sp>
    </p:spTree>
    <p:extLst>
      <p:ext uri="{BB962C8B-B14F-4D97-AF65-F5344CB8AC3E}">
        <p14:creationId xmlns:p14="http://schemas.microsoft.com/office/powerpoint/2010/main" val="28747418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what is awareness?  Discuss their answers briefly.   </a:t>
            </a:r>
          </a:p>
          <a:p>
            <a:pPr marL="0" indent="0">
              <a:buFont typeface="Arial" panose="020B0604020202020204" pitchFamily="34" charset="0"/>
              <a:buNone/>
            </a:pPr>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what the lowest level of awareness is in the NRA’s Awareness Levels?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Unaware</a:t>
            </a: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unaware, you are not aware of what is going on in your environment. Ask the students for examples of an unaware condition.</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Briefly discuss their answers, which should include examples such as:</a:t>
            </a:r>
            <a:endParaRPr lang="en-US" sz="16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you are asleep.</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you are daydreaming.</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you are concentrating fully on work, a book, a movie, etc.</a:t>
            </a:r>
          </a:p>
        </p:txBody>
      </p:sp>
      <p:sp>
        <p:nvSpPr>
          <p:cNvPr id="4" name="Slide Number Placeholder 3"/>
          <p:cNvSpPr>
            <a:spLocks noGrp="1"/>
          </p:cNvSpPr>
          <p:nvPr>
            <p:ph type="sldNum" sz="quarter" idx="10"/>
          </p:nvPr>
        </p:nvSpPr>
        <p:spPr/>
        <p:txBody>
          <a:bodyPr/>
          <a:lstStyle/>
          <a:p>
            <a:fld id="{3E992A6A-5274-44BA-9AAB-3910847A2455}" type="slidenum">
              <a:rPr lang="en-US" smtClean="0"/>
              <a:t>107</a:t>
            </a:fld>
            <a:endParaRPr lang="en-US"/>
          </a:p>
        </p:txBody>
      </p:sp>
    </p:spTree>
    <p:extLst>
      <p:ext uri="{BB962C8B-B14F-4D97-AF65-F5344CB8AC3E}">
        <p14:creationId xmlns:p14="http://schemas.microsoft.com/office/powerpoint/2010/main" val="22662545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u="sng" kern="1200" dirty="0">
                <a:solidFill>
                  <a:schemeClr val="tx1"/>
                </a:solidFill>
                <a:effectLst/>
                <a:latin typeface="+mn-lt"/>
                <a:ea typeface="+mn-ea"/>
                <a:cs typeface="+mn-cs"/>
              </a:rPr>
              <a:t>Aware</a:t>
            </a:r>
          </a:p>
          <a:p>
            <a:r>
              <a:rPr lang="en-US" sz="1200" kern="1200" dirty="0">
                <a:solidFill>
                  <a:schemeClr val="tx1"/>
                </a:solidFill>
                <a:effectLst/>
                <a:latin typeface="+mn-lt"/>
                <a:ea typeface="+mn-ea"/>
                <a:cs typeface="+mn-cs"/>
              </a:rPr>
              <a:t>You are in an </a:t>
            </a:r>
            <a:r>
              <a:rPr lang="en-US" sz="1200" i="1" kern="1200" dirty="0">
                <a:solidFill>
                  <a:schemeClr val="tx1"/>
                </a:solidFill>
                <a:effectLst/>
                <a:latin typeface="+mn-lt"/>
                <a:ea typeface="+mn-ea"/>
                <a:cs typeface="+mn-cs"/>
              </a:rPr>
              <a:t>aware</a:t>
            </a:r>
            <a:r>
              <a:rPr lang="en-US" sz="1200" kern="1200" dirty="0">
                <a:solidFill>
                  <a:schemeClr val="tx1"/>
                </a:solidFill>
                <a:effectLst/>
                <a:latin typeface="+mn-lt"/>
                <a:ea typeface="+mn-ea"/>
                <a:cs typeface="+mn-cs"/>
              </a:rPr>
              <a:t> condition when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Are conscious of your surroundings.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Are cognizant of those around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mentally identified where potential threats may emanate.</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when they should be in an aware condition.</a:t>
            </a:r>
          </a:p>
          <a:p>
            <a:r>
              <a:rPr lang="en-US" sz="1200" kern="1200" dirty="0">
                <a:solidFill>
                  <a:schemeClr val="tx1"/>
                </a:solidFill>
                <a:effectLst/>
                <a:latin typeface="+mn-lt"/>
                <a:ea typeface="+mn-ea"/>
                <a:cs typeface="+mn-cs"/>
              </a:rPr>
              <a:t>Briefly discuss their answers, which should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walking on the street.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driving a car.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in any public building.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in a parking lot.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jogging or hiking.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often as possible.</a:t>
            </a:r>
          </a:p>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600" b="1" kern="1200" dirty="0">
                <a:solidFill>
                  <a:schemeClr val="tx1"/>
                </a:solidFill>
                <a:effectLst/>
                <a:latin typeface="+mn-lt"/>
                <a:ea typeface="+mn-ea"/>
                <a:cs typeface="+mn-cs"/>
              </a:rPr>
              <a:t>*NOTE:</a:t>
            </a:r>
            <a:r>
              <a:rPr lang="en-US" sz="1600" b="0" kern="1200" dirty="0">
                <a:solidFill>
                  <a:schemeClr val="tx1"/>
                </a:solidFill>
                <a:effectLst/>
                <a:latin typeface="+mn-lt"/>
                <a:ea typeface="+mn-ea"/>
                <a:cs typeface="+mn-cs"/>
              </a:rPr>
              <a:t> It</a:t>
            </a:r>
            <a:r>
              <a:rPr lang="en-US" sz="1600" b="0" kern="1200" baseline="0" dirty="0">
                <a:solidFill>
                  <a:schemeClr val="tx1"/>
                </a:solidFill>
                <a:effectLst/>
                <a:latin typeface="+mn-lt"/>
                <a:ea typeface="+mn-ea"/>
                <a:cs typeface="+mn-cs"/>
              </a:rPr>
              <a:t> is best to avoid, if possible, a potentially violent situation once we become </a:t>
            </a:r>
            <a:r>
              <a:rPr lang="en-US" sz="1600" b="1" kern="1200" baseline="0" dirty="0">
                <a:solidFill>
                  <a:schemeClr val="tx1"/>
                </a:solidFill>
                <a:effectLst/>
                <a:latin typeface="+mn-lt"/>
                <a:ea typeface="+mn-ea"/>
                <a:cs typeface="+mn-cs"/>
              </a:rPr>
              <a:t>AWARE</a:t>
            </a:r>
            <a:r>
              <a:rPr lang="en-US" sz="1600" b="0" kern="1200" baseline="0" dirty="0">
                <a:solidFill>
                  <a:schemeClr val="tx1"/>
                </a:solidFill>
                <a:effectLst/>
                <a:latin typeface="+mn-lt"/>
                <a:ea typeface="+mn-ea"/>
                <a:cs typeface="+mn-cs"/>
              </a:rPr>
              <a:t>.</a:t>
            </a:r>
            <a:endParaRPr lang="en-US" sz="16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92A6A-5274-44BA-9AAB-3910847A2455}" type="slidenum">
              <a:rPr lang="en-US" smtClean="0"/>
              <a:t>108</a:t>
            </a:fld>
            <a:endParaRPr lang="en-US"/>
          </a:p>
        </p:txBody>
      </p:sp>
    </p:spTree>
    <p:extLst>
      <p:ext uri="{BB962C8B-B14F-4D97-AF65-F5344CB8AC3E}">
        <p14:creationId xmlns:p14="http://schemas.microsoft.com/office/powerpoint/2010/main" val="30013618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u="sng" kern="1200" dirty="0">
                <a:solidFill>
                  <a:schemeClr val="tx1"/>
                </a:solidFill>
                <a:effectLst/>
                <a:latin typeface="+mn-lt"/>
                <a:ea typeface="+mn-ea"/>
                <a:cs typeface="+mn-cs"/>
              </a:rPr>
              <a:t>Alert</a:t>
            </a:r>
          </a:p>
          <a:p>
            <a:r>
              <a:rPr lang="en-US" sz="1200" kern="1200" dirty="0">
                <a:solidFill>
                  <a:schemeClr val="tx1"/>
                </a:solidFill>
                <a:effectLst/>
                <a:latin typeface="+mn-lt"/>
                <a:ea typeface="+mn-ea"/>
                <a:cs typeface="+mn-cs"/>
              </a:rPr>
              <a:t>In the </a:t>
            </a:r>
            <a:r>
              <a:rPr lang="en-US" sz="1200" i="1" kern="1200" dirty="0">
                <a:solidFill>
                  <a:schemeClr val="tx1"/>
                </a:solidFill>
                <a:effectLst/>
                <a:latin typeface="+mn-lt"/>
                <a:ea typeface="+mn-ea"/>
                <a:cs typeface="+mn-cs"/>
              </a:rPr>
              <a:t>alert </a:t>
            </a:r>
            <a:r>
              <a:rPr lang="en-US" sz="1200" kern="1200" dirty="0">
                <a:solidFill>
                  <a:schemeClr val="tx1"/>
                </a:solidFill>
                <a:effectLst/>
                <a:latin typeface="+mn-lt"/>
                <a:ea typeface="+mn-ea"/>
                <a:cs typeface="+mn-cs"/>
              </a:rPr>
              <a:t> level, a </a:t>
            </a:r>
            <a:r>
              <a:rPr lang="en-US" sz="1200" i="1" kern="1200" dirty="0">
                <a:solidFill>
                  <a:schemeClr val="tx1"/>
                </a:solidFill>
                <a:effectLst/>
                <a:latin typeface="+mn-lt"/>
                <a:ea typeface="+mn-ea"/>
                <a:cs typeface="+mn-cs"/>
              </a:rPr>
              <a:t>specific potential threat </a:t>
            </a:r>
            <a:r>
              <a:rPr lang="en-US" sz="1200" kern="1200" dirty="0">
                <a:solidFill>
                  <a:schemeClr val="tx1"/>
                </a:solidFill>
                <a:effectLst/>
                <a:latin typeface="+mn-lt"/>
                <a:ea typeface="+mn-ea"/>
                <a:cs typeface="+mn-cs"/>
              </a:rPr>
              <a:t>or threats have been identified. This is a heightened state of awareness.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Ask the students </a:t>
            </a:r>
            <a:r>
              <a:rPr lang="en-US" sz="1200" b="0" i="1" kern="1200" dirty="0">
                <a:solidFill>
                  <a:schemeClr val="tx1"/>
                </a:solidFill>
                <a:effectLst/>
                <a:latin typeface="+mn-lt"/>
                <a:ea typeface="+mn-ea"/>
                <a:cs typeface="+mn-cs"/>
              </a:rPr>
              <a:t>for examples of situations that may justify an alert condition.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discuss their answers, which should include examples such as: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a stranger approaches on a deserted street.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a stranger asks for the time, a cigarette, spare change,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a stranger stares at you for no discernible reason.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you are around a person or persons who are under the influence of alcohol or drugs, or who are behaving aggressively, erratically or unpredictably.</a:t>
            </a:r>
          </a:p>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the students </a:t>
            </a:r>
            <a:r>
              <a:rPr lang="en-US" sz="1200" b="0" i="1" kern="1200" dirty="0">
                <a:solidFill>
                  <a:schemeClr val="tx1"/>
                </a:solidFill>
                <a:effectLst/>
                <a:latin typeface="+mn-lt"/>
                <a:ea typeface="+mn-ea"/>
                <a:cs typeface="+mn-cs"/>
              </a:rPr>
              <a:t>what steps should be taken once a potential threat has been identified. </a:t>
            </a:r>
          </a:p>
          <a:p>
            <a:r>
              <a:rPr lang="en-US" sz="1200" b="0" i="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discuss their responses. Emphasize that at the alert level, it is crucial to take two steps immediately after identifying a potential threat: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Set a limit that will initiate action. Once the threat crosses this limit, action must be taken.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Formulate a plan ahead of time that you will implement if the threat crosses that limit.  This plan may be to evade or defend. Evasion routes should be identified as part of this action.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*NOTE:</a:t>
            </a:r>
            <a:r>
              <a:rPr lang="en-US" sz="1200" b="0" kern="1200" dirty="0">
                <a:solidFill>
                  <a:schemeClr val="tx1"/>
                </a:solidFill>
                <a:effectLst/>
                <a:latin typeface="+mn-lt"/>
                <a:ea typeface="+mn-ea"/>
                <a:cs typeface="+mn-cs"/>
              </a:rPr>
              <a:t> It</a:t>
            </a:r>
            <a:r>
              <a:rPr lang="en-US" sz="1200" b="0" kern="1200" baseline="0" dirty="0">
                <a:solidFill>
                  <a:schemeClr val="tx1"/>
                </a:solidFill>
                <a:effectLst/>
                <a:latin typeface="+mn-lt"/>
                <a:ea typeface="+mn-ea"/>
                <a:cs typeface="+mn-cs"/>
              </a:rPr>
              <a:t> is best to avoid, if possible, a potentially violent situation once we become </a:t>
            </a:r>
            <a:r>
              <a:rPr lang="en-US" sz="1200" b="1" kern="1200" baseline="0" dirty="0">
                <a:solidFill>
                  <a:schemeClr val="tx1"/>
                </a:solidFill>
                <a:effectLst/>
                <a:latin typeface="+mn-lt"/>
                <a:ea typeface="+mn-ea"/>
                <a:cs typeface="+mn-cs"/>
              </a:rPr>
              <a:t>ALERTED</a:t>
            </a:r>
            <a:r>
              <a:rPr lang="en-US" sz="1200" b="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92A6A-5274-44BA-9AAB-3910847A2455}" type="slidenum">
              <a:rPr lang="en-US" smtClean="0"/>
              <a:t>109</a:t>
            </a:fld>
            <a:endParaRPr lang="en-US"/>
          </a:p>
        </p:txBody>
      </p:sp>
    </p:spTree>
    <p:extLst>
      <p:ext uri="{BB962C8B-B14F-4D97-AF65-F5344CB8AC3E}">
        <p14:creationId xmlns:p14="http://schemas.microsoft.com/office/powerpoint/2010/main" val="3334374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a:t>
            </a:r>
            <a:r>
              <a:rPr lang="en-US" baseline="0" dirty="0"/>
              <a:t>a student to read the slide</a:t>
            </a:r>
          </a:p>
          <a:p>
            <a:pPr marL="171450" indent="-171450">
              <a:buFont typeface="Arial" panose="020B0604020202020204" pitchFamily="34" charset="0"/>
              <a:buChar char="•"/>
            </a:pPr>
            <a:r>
              <a:rPr lang="en-US" sz="1200" b="1" u="sng" kern="1200" dirty="0">
                <a:solidFill>
                  <a:schemeClr val="tx1"/>
                </a:solidFill>
                <a:effectLst/>
                <a:latin typeface="+mn-lt"/>
                <a:ea typeface="+mn-ea"/>
                <a:cs typeface="+mn-cs"/>
              </a:rPr>
              <a:t>ALWAYS</a:t>
            </a:r>
            <a:r>
              <a:rPr lang="en-US" sz="1200" b="1" kern="1200" dirty="0">
                <a:solidFill>
                  <a:schemeClr val="tx1"/>
                </a:solidFill>
                <a:effectLst/>
                <a:latin typeface="+mn-lt"/>
                <a:ea typeface="+mn-ea"/>
                <a:cs typeface="+mn-cs"/>
              </a:rPr>
              <a:t> keep the gun pointed in a safe direction.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Emphasize that this is the single most important rule of gun safety. This rule means that a gun must </a:t>
            </a:r>
            <a:r>
              <a:rPr lang="en-US" sz="1200" b="1" u="sng" kern="1200" dirty="0">
                <a:solidFill>
                  <a:schemeClr val="tx1"/>
                </a:solidFill>
                <a:effectLst/>
                <a:latin typeface="+mn-lt"/>
                <a:ea typeface="+mn-ea"/>
                <a:cs typeface="+mn-cs"/>
              </a:rPr>
              <a:t>ALWAYS</a:t>
            </a:r>
            <a:r>
              <a:rPr lang="en-US" sz="1200" kern="1200" dirty="0">
                <a:solidFill>
                  <a:schemeClr val="tx1"/>
                </a:solidFill>
                <a:effectLst/>
                <a:latin typeface="+mn-lt"/>
                <a:ea typeface="+mn-ea"/>
                <a:cs typeface="+mn-cs"/>
              </a:rPr>
              <a:t> be pointed so that even if it were unintentionally discharged, it would not cause injury or damage. Ask what a “safe direction” might be under different circumstances. Discuss the responses. </a:t>
            </a:r>
          </a:p>
          <a:p>
            <a:pPr marL="171450" indent="-171450">
              <a:buFont typeface="Arial" panose="020B0604020202020204" pitchFamily="34" charset="0"/>
              <a:buChar char="•"/>
            </a:pPr>
            <a:r>
              <a:rPr lang="en-US" sz="1200" b="1" u="sng" kern="1200" dirty="0">
                <a:solidFill>
                  <a:schemeClr val="tx1"/>
                </a:solidFill>
                <a:effectLst/>
                <a:latin typeface="+mn-lt"/>
                <a:ea typeface="+mn-ea"/>
                <a:cs typeface="+mn-cs"/>
              </a:rPr>
              <a:t>ALWAYS</a:t>
            </a:r>
            <a:r>
              <a:rPr lang="en-US" sz="1200" b="1" kern="1200" dirty="0">
                <a:solidFill>
                  <a:schemeClr val="tx1"/>
                </a:solidFill>
                <a:effectLst/>
                <a:latin typeface="+mn-lt"/>
                <a:ea typeface="+mn-ea"/>
                <a:cs typeface="+mn-cs"/>
              </a:rPr>
              <a:t> keep your finger off the trigger until ready to shoot.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Your trigger finger should always be kept straight alongside the frame and out of the trigger guard until you have made the decision to shoot.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sng" kern="1200" dirty="0">
                <a:solidFill>
                  <a:schemeClr val="tx1"/>
                </a:solidFill>
                <a:effectLst/>
                <a:latin typeface="+mn-lt"/>
                <a:ea typeface="+mn-ea"/>
                <a:cs typeface="+mn-cs"/>
              </a:rPr>
              <a:t>ALWAYS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keep the gun unloaded until ready to use.</a:t>
            </a:r>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A pistol cannot fire if it is unloaded. Tell the students that whenever they pick up a firearm, they must immediately point it in a safe direction, with the finger off the trigger, and then check to make sure it is unloaded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11</a:t>
            </a:fld>
            <a:endParaRPr lang="en-US"/>
          </a:p>
        </p:txBody>
      </p:sp>
    </p:spTree>
    <p:extLst>
      <p:ext uri="{BB962C8B-B14F-4D97-AF65-F5344CB8AC3E}">
        <p14:creationId xmlns:p14="http://schemas.microsoft.com/office/powerpoint/2010/main" val="27159429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kern="1200" dirty="0">
                <a:solidFill>
                  <a:schemeClr val="tx1"/>
                </a:solidFill>
                <a:effectLst/>
                <a:latin typeface="+mn-lt"/>
                <a:ea typeface="+mn-ea"/>
                <a:cs typeface="+mn-cs"/>
              </a:rPr>
              <a:t>Alarm</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kern="1200" dirty="0">
                <a:solidFill>
                  <a:schemeClr val="tx1"/>
                </a:solidFill>
                <a:effectLst/>
                <a:latin typeface="+mn-lt"/>
                <a:ea typeface="+mn-ea"/>
                <a:cs typeface="+mn-cs"/>
              </a:rPr>
              <a:t>Ask the students </a:t>
            </a:r>
            <a:r>
              <a:rPr lang="en-US" sz="1200" b="0" i="1" kern="1200" dirty="0">
                <a:solidFill>
                  <a:schemeClr val="tx1"/>
                </a:solidFill>
                <a:effectLst/>
                <a:latin typeface="+mn-lt"/>
                <a:ea typeface="+mn-ea"/>
                <a:cs typeface="+mn-cs"/>
              </a:rPr>
              <a:t>what the difference is between an alert condition and an alarm condition</a:t>
            </a:r>
            <a:r>
              <a:rPr lang="en-U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Their answers should stress that in an </a:t>
            </a:r>
            <a:r>
              <a:rPr lang="en-US" sz="1200" i="1" kern="1200" dirty="0">
                <a:solidFill>
                  <a:schemeClr val="tx1"/>
                </a:solidFill>
                <a:effectLst/>
                <a:latin typeface="+mn-lt"/>
                <a:ea typeface="+mn-ea"/>
                <a:cs typeface="+mn-cs"/>
              </a:rPr>
              <a:t>alarm</a:t>
            </a:r>
            <a:r>
              <a:rPr lang="en-US" sz="1200" kern="1200" dirty="0">
                <a:solidFill>
                  <a:schemeClr val="tx1"/>
                </a:solidFill>
                <a:effectLst/>
                <a:latin typeface="+mn-lt"/>
                <a:ea typeface="+mn-ea"/>
                <a:cs typeface="+mn-cs"/>
              </a:rPr>
              <a:t> condition, the potential threat is now a real threat to the intended victim’s physical safety. Whatever action was planned in the </a:t>
            </a:r>
            <a:r>
              <a:rPr lang="en-US" sz="1200" i="1" kern="1200" dirty="0">
                <a:solidFill>
                  <a:schemeClr val="tx1"/>
                </a:solidFill>
                <a:effectLst/>
                <a:latin typeface="+mn-lt"/>
                <a:ea typeface="+mn-ea"/>
                <a:cs typeface="+mn-cs"/>
              </a:rPr>
              <a:t>alert</a:t>
            </a:r>
            <a:r>
              <a:rPr lang="en-US" sz="1200" kern="1200" dirty="0">
                <a:solidFill>
                  <a:schemeClr val="tx1"/>
                </a:solidFill>
                <a:effectLst/>
                <a:latin typeface="+mn-lt"/>
                <a:ea typeface="+mn-ea"/>
                <a:cs typeface="+mn-cs"/>
              </a:rPr>
              <a:t> level is now implemented.</a:t>
            </a:r>
          </a:p>
          <a:p>
            <a:pPr marL="171450" lvl="0" indent="-171450">
              <a:buFont typeface="Arial" panose="020B0604020202020204" pitchFamily="34" charset="0"/>
              <a:buChar char="•"/>
            </a:pP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600" b="1" kern="1200" dirty="0">
                <a:solidFill>
                  <a:schemeClr val="tx1"/>
                </a:solidFill>
                <a:effectLst/>
                <a:latin typeface="+mn-lt"/>
                <a:ea typeface="+mn-ea"/>
                <a:cs typeface="+mn-cs"/>
              </a:rPr>
              <a:t>*NOTE:</a:t>
            </a:r>
            <a:r>
              <a:rPr lang="en-US" sz="1600" b="0" kern="1200" dirty="0">
                <a:solidFill>
                  <a:schemeClr val="tx1"/>
                </a:solidFill>
                <a:effectLst/>
                <a:latin typeface="+mn-lt"/>
                <a:ea typeface="+mn-ea"/>
                <a:cs typeface="+mn-cs"/>
              </a:rPr>
              <a:t> It</a:t>
            </a:r>
            <a:r>
              <a:rPr lang="en-US" sz="1600" b="0" kern="1200" baseline="0" dirty="0">
                <a:solidFill>
                  <a:schemeClr val="tx1"/>
                </a:solidFill>
                <a:effectLst/>
                <a:latin typeface="+mn-lt"/>
                <a:ea typeface="+mn-ea"/>
                <a:cs typeface="+mn-cs"/>
              </a:rPr>
              <a:t> is best to avoid, if possible, a potentially violent situation once we become </a:t>
            </a:r>
            <a:r>
              <a:rPr lang="en-US" sz="1600" b="1" kern="1200" baseline="0" dirty="0">
                <a:solidFill>
                  <a:schemeClr val="tx1"/>
                </a:solidFill>
                <a:effectLst/>
                <a:latin typeface="+mn-lt"/>
                <a:ea typeface="+mn-ea"/>
                <a:cs typeface="+mn-cs"/>
              </a:rPr>
              <a:t>ALERTED</a:t>
            </a:r>
            <a:r>
              <a:rPr lang="en-US" sz="1600" b="0" kern="1200" baseline="0" dirty="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92A6A-5274-44BA-9AAB-3910847A2455}" type="slidenum">
              <a:rPr lang="en-US" smtClean="0"/>
              <a:t>110</a:t>
            </a:fld>
            <a:endParaRPr lang="en-US"/>
          </a:p>
        </p:txBody>
      </p:sp>
    </p:spTree>
    <p:extLst>
      <p:ext uri="{BB962C8B-B14F-4D97-AF65-F5344CB8AC3E}">
        <p14:creationId xmlns:p14="http://schemas.microsoft.com/office/powerpoint/2010/main" val="13144940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 single most crucial aspect to surviving a life-threatening encounter is the determination to </a:t>
            </a:r>
            <a:r>
              <a:rPr lang="en-US" sz="1200" b="1" kern="1200" dirty="0">
                <a:solidFill>
                  <a:schemeClr val="tx1"/>
                </a:solidFill>
                <a:effectLst/>
                <a:latin typeface="+mn-lt"/>
                <a:ea typeface="+mn-ea"/>
                <a:cs typeface="+mn-cs"/>
              </a:rPr>
              <a:t>Never Give Up</a:t>
            </a:r>
            <a:r>
              <a:rPr lang="en-US" sz="1200" kern="1200" dirty="0">
                <a:solidFill>
                  <a:schemeClr val="tx1"/>
                </a:solidFill>
                <a:effectLst/>
                <a:latin typeface="+mn-lt"/>
                <a:ea typeface="+mn-ea"/>
                <a:cs typeface="+mn-cs"/>
              </a:rPr>
              <a:t>, and to persevere and prevail in a life-threatening encounter.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Training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Take your training seriously. Training goes beyond merely learning how to shoot.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the students what they believe are some of the aspects of effective training. Briefly discuss their answers, which should include the following:</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Develop</a:t>
            </a:r>
            <a:r>
              <a:rPr lang="en-US" sz="1200" kern="1200" dirty="0">
                <a:solidFill>
                  <a:schemeClr val="tx1"/>
                </a:solidFill>
                <a:effectLst/>
                <a:latin typeface="+mn-lt"/>
                <a:ea typeface="+mn-ea"/>
                <a:cs typeface="+mn-cs"/>
              </a:rPr>
              <a:t> an individual personal protection plan to suit your particular needs, including a plan of what to do to </a:t>
            </a:r>
            <a:r>
              <a:rPr lang="en-US" sz="1200" i="1" kern="1200" dirty="0">
                <a:solidFill>
                  <a:schemeClr val="tx1"/>
                </a:solidFill>
                <a:effectLst/>
                <a:latin typeface="+mn-lt"/>
                <a:ea typeface="+mn-ea"/>
                <a:cs typeface="+mn-cs"/>
              </a:rPr>
              <a:t>avoid</a:t>
            </a:r>
            <a:r>
              <a:rPr lang="en-US" sz="1200" kern="1200" dirty="0">
                <a:solidFill>
                  <a:schemeClr val="tx1"/>
                </a:solidFill>
                <a:effectLst/>
                <a:latin typeface="+mn-lt"/>
                <a:ea typeface="+mn-ea"/>
                <a:cs typeface="+mn-cs"/>
              </a:rPr>
              <a:t> a confrontation.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Visualize</a:t>
            </a:r>
            <a:r>
              <a:rPr lang="en-US" sz="1200" kern="1200" dirty="0">
                <a:solidFill>
                  <a:schemeClr val="tx1"/>
                </a:solidFill>
                <a:effectLst/>
                <a:latin typeface="+mn-lt"/>
                <a:ea typeface="+mn-ea"/>
                <a:cs typeface="+mn-cs"/>
              </a:rPr>
              <a:t> scenarios you may encounter outside your home, as well as your response to them.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Just like fire drills, </a:t>
            </a:r>
            <a:r>
              <a:rPr lang="en-US" sz="1200" b="1" kern="1200" dirty="0">
                <a:solidFill>
                  <a:schemeClr val="tx1"/>
                </a:solidFill>
                <a:effectLst/>
                <a:latin typeface="+mn-lt"/>
                <a:ea typeface="+mn-ea"/>
                <a:cs typeface="+mn-cs"/>
              </a:rPr>
              <a:t>practice </a:t>
            </a:r>
            <a:r>
              <a:rPr lang="en-US" sz="1200" kern="1200" dirty="0">
                <a:solidFill>
                  <a:schemeClr val="tx1"/>
                </a:solidFill>
                <a:effectLst/>
                <a:latin typeface="+mn-lt"/>
                <a:ea typeface="+mn-ea"/>
                <a:cs typeface="+mn-cs"/>
              </a:rPr>
              <a:t>your contingency plans for an attack.</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After this course, students must </a:t>
            </a:r>
            <a:r>
              <a:rPr lang="en-US" sz="1200" b="1" kern="1200" dirty="0">
                <a:solidFill>
                  <a:schemeClr val="tx1"/>
                </a:solidFill>
                <a:effectLst/>
                <a:latin typeface="+mn-lt"/>
                <a:ea typeface="+mn-ea"/>
                <a:cs typeface="+mn-cs"/>
              </a:rPr>
              <a:t>continue to train</a:t>
            </a:r>
            <a:r>
              <a:rPr lang="en-US" sz="1200" kern="1200" dirty="0">
                <a:solidFill>
                  <a:schemeClr val="tx1"/>
                </a:solidFill>
                <a:effectLst/>
                <a:latin typeface="+mn-lt"/>
                <a:ea typeface="+mn-ea"/>
                <a:cs typeface="+mn-cs"/>
              </a:rPr>
              <a:t>, both mentally and physically. Monthly practice of skills is a goal everyone should strive to attain. The way one trains is the way a person will react under stress. This is why we train to develop proper habits, such as immediately seeking cover.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 mental preparation, physical training, and developing your gun-handling and marksmanship skills, you will gain the self-confidence to </a:t>
            </a:r>
            <a:r>
              <a:rPr lang="en-US" sz="1200" i="1" kern="1200" dirty="0">
                <a:solidFill>
                  <a:schemeClr val="tx1"/>
                </a:solidFill>
                <a:effectLst/>
                <a:latin typeface="+mn-lt"/>
                <a:ea typeface="+mn-ea"/>
                <a:cs typeface="+mn-cs"/>
              </a:rPr>
              <a:t>control</a:t>
            </a:r>
            <a:r>
              <a:rPr lang="en-US" sz="1200" kern="1200" dirty="0">
                <a:solidFill>
                  <a:schemeClr val="tx1"/>
                </a:solidFill>
                <a:effectLst/>
                <a:latin typeface="+mn-lt"/>
                <a:ea typeface="+mn-ea"/>
                <a:cs typeface="+mn-cs"/>
              </a:rPr>
              <a:t> a life-threatening encounter.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the importance of </a:t>
            </a:r>
            <a:r>
              <a:rPr lang="en-US" sz="1200" b="1" kern="1200" dirty="0">
                <a:solidFill>
                  <a:schemeClr val="tx1"/>
                </a:solidFill>
                <a:effectLst/>
                <a:latin typeface="+mn-lt"/>
                <a:ea typeface="+mn-ea"/>
                <a:cs typeface="+mn-cs"/>
              </a:rPr>
              <a:t>incorporating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stress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into training</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Learning to perform under stress is crucial to prevailing in a defensive encounter</a:t>
            </a:r>
            <a:r>
              <a:rPr lang="en-US" sz="1200" kern="1200" dirty="0">
                <a:solidFill>
                  <a:schemeClr val="tx1"/>
                </a:solidFill>
                <a:effectLst/>
                <a:latin typeface="+mn-lt"/>
                <a:ea typeface="+mn-ea"/>
                <a:cs typeface="+mn-cs"/>
              </a:rPr>
              <a:t>. Assailants count on putting their victims under stress and expect them to fold under the pressure.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Inform students that, during the range exercises, they will be put under a moderate amount of stress in order to manifest some of these reactions and to acclimate themselves to those reactions.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Instructor Note:</a:t>
            </a:r>
            <a:r>
              <a:rPr lang="en-US" sz="1200" b="1" kern="1200" dirty="0">
                <a:solidFill>
                  <a:schemeClr val="tx1"/>
                </a:solidFill>
                <a:effectLst/>
                <a:latin typeface="+mn-lt"/>
                <a:ea typeface="+mn-ea"/>
                <a:cs typeface="+mn-cs"/>
              </a:rPr>
              <a:t> The students will put stress on </a:t>
            </a:r>
            <a:r>
              <a:rPr lang="en-US" sz="1200" b="1" i="1" kern="1200" dirty="0">
                <a:solidFill>
                  <a:schemeClr val="tx1"/>
                </a:solidFill>
                <a:effectLst/>
                <a:latin typeface="+mn-lt"/>
                <a:ea typeface="+mn-ea"/>
                <a:cs typeface="+mn-cs"/>
              </a:rPr>
              <a:t>themselves</a:t>
            </a:r>
            <a:r>
              <a:rPr lang="en-US" sz="1200" b="1" kern="1200" dirty="0">
                <a:solidFill>
                  <a:schemeClr val="tx1"/>
                </a:solidFill>
                <a:effectLst/>
                <a:latin typeface="+mn-lt"/>
                <a:ea typeface="+mn-ea"/>
                <a:cs typeface="+mn-cs"/>
              </a:rPr>
              <a:t> when on the range to practice defensive techniques. Remember that NRA training philosophy is one of positive reinforcement; instructors do not need to induce any stress in addition to that which the exercise produces.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111</a:t>
            </a:fld>
            <a:endParaRPr lang="en-US"/>
          </a:p>
        </p:txBody>
      </p:sp>
    </p:spTree>
    <p:extLst>
      <p:ext uri="{BB962C8B-B14F-4D97-AF65-F5344CB8AC3E}">
        <p14:creationId xmlns:p14="http://schemas.microsoft.com/office/powerpoint/2010/main" val="36140171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what the preferred way is to deal with a potentially violent situation?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discuss their responses. Emphasize that avoiding a confrontation, if possible, is always the best way to deal with a potentially violent situation.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112</a:t>
            </a:fld>
            <a:endParaRPr lang="en-US"/>
          </a:p>
        </p:txBody>
      </p:sp>
    </p:spTree>
    <p:extLst>
      <p:ext uri="{BB962C8B-B14F-4D97-AF65-F5344CB8AC3E}">
        <p14:creationId xmlns:p14="http://schemas.microsoft.com/office/powerpoint/2010/main" val="39035598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Ask the students</a:t>
            </a:r>
            <a:r>
              <a:rPr lang="en-US" sz="1200" i="1" kern="1200" dirty="0">
                <a:solidFill>
                  <a:schemeClr val="tx1"/>
                </a:solidFill>
                <a:effectLst/>
                <a:latin typeface="+mn-lt"/>
                <a:ea typeface="+mn-ea"/>
                <a:cs typeface="+mn-cs"/>
              </a:rPr>
              <a:t> for some of the ways in which a confrontation may be avoided. </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92A6A-5274-44BA-9AAB-3910847A2455}" type="slidenum">
              <a:rPr lang="en-US" smtClean="0"/>
              <a:t>113</a:t>
            </a:fld>
            <a:endParaRPr lang="en-US"/>
          </a:p>
        </p:txBody>
      </p:sp>
    </p:spTree>
    <p:extLst>
      <p:ext uri="{BB962C8B-B14F-4D97-AF65-F5344CB8AC3E}">
        <p14:creationId xmlns:p14="http://schemas.microsoft.com/office/powerpoint/2010/main" val="28615424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Planning ahead </a:t>
            </a:r>
            <a:r>
              <a:rPr lang="en-US" sz="1200" kern="1200" dirty="0">
                <a:solidFill>
                  <a:schemeClr val="tx1"/>
                </a:solidFill>
                <a:effectLst/>
                <a:latin typeface="+mn-lt"/>
                <a:ea typeface="+mn-ea"/>
                <a:cs typeface="+mn-cs"/>
              </a:rPr>
              <a:t>to maximize your safety and minimize the risk of having a violent encounter.</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114</a:t>
            </a:fld>
            <a:endParaRPr lang="en-US"/>
          </a:p>
        </p:txBody>
      </p:sp>
    </p:spTree>
    <p:extLst>
      <p:ext uri="{BB962C8B-B14F-4D97-AF65-F5344CB8AC3E}">
        <p14:creationId xmlns:p14="http://schemas.microsoft.com/office/powerpoint/2010/main" val="40410206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Avoiding dangerous people </a:t>
            </a:r>
            <a:r>
              <a:rPr lang="en-US" sz="1200" kern="1200" dirty="0">
                <a:solidFill>
                  <a:schemeClr val="tx1"/>
                </a:solidFill>
                <a:effectLst/>
                <a:latin typeface="+mn-lt"/>
                <a:ea typeface="+mn-ea"/>
                <a:cs typeface="+mn-cs"/>
              </a:rPr>
              <a:t>who may constitute a threat, or who may get you into trouble.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115</a:t>
            </a:fld>
            <a:endParaRPr lang="en-US"/>
          </a:p>
        </p:txBody>
      </p:sp>
    </p:spTree>
    <p:extLst>
      <p:ext uri="{BB962C8B-B14F-4D97-AF65-F5344CB8AC3E}">
        <p14:creationId xmlns:p14="http://schemas.microsoft.com/office/powerpoint/2010/main" val="34675144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Avoiding dangerous places</a:t>
            </a:r>
            <a:r>
              <a:rPr lang="en-US" sz="1200" kern="1200" dirty="0">
                <a:solidFill>
                  <a:schemeClr val="tx1"/>
                </a:solidFill>
                <a:effectLst/>
                <a:latin typeface="+mn-lt"/>
                <a:ea typeface="+mn-ea"/>
                <a:cs typeface="+mn-cs"/>
              </a:rPr>
              <a:t>, such as high-crime neighborhoods, unfamiliar areas, etc.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116</a:t>
            </a:fld>
            <a:endParaRPr lang="en-US"/>
          </a:p>
        </p:txBody>
      </p:sp>
    </p:spTree>
    <p:extLst>
      <p:ext uri="{BB962C8B-B14F-4D97-AF65-F5344CB8AC3E}">
        <p14:creationId xmlns:p14="http://schemas.microsoft.com/office/powerpoint/2010/main" val="31993043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Avoiding wearing clothing</a:t>
            </a:r>
            <a:r>
              <a:rPr lang="en-US" sz="1200" b="0" kern="1200" dirty="0">
                <a:solidFill>
                  <a:schemeClr val="tx1"/>
                </a:solidFill>
                <a:effectLst/>
                <a:latin typeface="+mn-lt"/>
                <a:ea typeface="+mn-ea"/>
                <a:cs typeface="+mn-cs"/>
              </a:rPr>
              <a:t> or visible accessories</a:t>
            </a:r>
            <a:r>
              <a:rPr lang="en-US" sz="1200" b="0" kern="1200" baseline="0" dirty="0">
                <a:solidFill>
                  <a:schemeClr val="tx1"/>
                </a:solidFill>
                <a:effectLst/>
                <a:latin typeface="+mn-lt"/>
                <a:ea typeface="+mn-ea"/>
                <a:cs typeface="+mn-cs"/>
              </a:rPr>
              <a:t> that may make you a target</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Avoiding having a behavior </a:t>
            </a:r>
            <a:r>
              <a:rPr lang="en-US" sz="1200" kern="1200" dirty="0">
                <a:solidFill>
                  <a:schemeClr val="tx1"/>
                </a:solidFill>
                <a:effectLst/>
                <a:latin typeface="+mn-lt"/>
                <a:ea typeface="+mn-ea"/>
                <a:cs typeface="+mn-cs"/>
              </a:rPr>
              <a:t>which may antagonize others.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117</a:t>
            </a:fld>
            <a:endParaRPr lang="en-US"/>
          </a:p>
        </p:txBody>
      </p:sp>
    </p:spTree>
    <p:extLst>
      <p:ext uri="{BB962C8B-B14F-4D97-AF65-F5344CB8AC3E}">
        <p14:creationId xmlns:p14="http://schemas.microsoft.com/office/powerpoint/2010/main" val="25025615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Avoiding antagonizing others </a:t>
            </a:r>
            <a:r>
              <a:rPr lang="en-US" sz="1200" kern="1200" dirty="0">
                <a:solidFill>
                  <a:schemeClr val="tx1"/>
                </a:solidFill>
                <a:effectLst/>
                <a:latin typeface="+mn-lt"/>
                <a:ea typeface="+mn-ea"/>
                <a:cs typeface="+mn-cs"/>
              </a:rPr>
              <a:t>through provocative T-shirts, bumper stickers, confrontational behavior, or unusual dress.</a:t>
            </a:r>
          </a:p>
        </p:txBody>
      </p:sp>
      <p:sp>
        <p:nvSpPr>
          <p:cNvPr id="4" name="Slide Number Placeholder 3"/>
          <p:cNvSpPr>
            <a:spLocks noGrp="1"/>
          </p:cNvSpPr>
          <p:nvPr>
            <p:ph type="sldNum" sz="quarter" idx="10"/>
          </p:nvPr>
        </p:nvSpPr>
        <p:spPr/>
        <p:txBody>
          <a:bodyPr/>
          <a:lstStyle/>
          <a:p>
            <a:fld id="{3E992A6A-5274-44BA-9AAB-3910847A2455}" type="slidenum">
              <a:rPr lang="en-US" smtClean="0"/>
              <a:t>118</a:t>
            </a:fld>
            <a:endParaRPr lang="en-US"/>
          </a:p>
        </p:txBody>
      </p:sp>
    </p:spTree>
    <p:extLst>
      <p:ext uri="{BB962C8B-B14F-4D97-AF65-F5344CB8AC3E}">
        <p14:creationId xmlns:p14="http://schemas.microsoft.com/office/powerpoint/2010/main" val="40484148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Avoiding having a pattern </a:t>
            </a:r>
            <a:r>
              <a:rPr lang="en-US" sz="1200" kern="1200" dirty="0">
                <a:solidFill>
                  <a:schemeClr val="tx1"/>
                </a:solidFill>
                <a:effectLst/>
                <a:latin typeface="+mn-lt"/>
                <a:ea typeface="+mn-ea"/>
                <a:cs typeface="+mn-cs"/>
              </a:rPr>
              <a:t>or predictable routine that a criminal may take advantage of.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119</a:t>
            </a:fld>
            <a:endParaRPr lang="en-US"/>
          </a:p>
        </p:txBody>
      </p:sp>
    </p:spTree>
    <p:extLst>
      <p:ext uri="{BB962C8B-B14F-4D97-AF65-F5344CB8AC3E}">
        <p14:creationId xmlns:p14="http://schemas.microsoft.com/office/powerpoint/2010/main" val="83753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Ask </a:t>
            </a:r>
            <a:r>
              <a:rPr lang="en-US" b="1" baseline="0" dirty="0"/>
              <a:t>a student to read the slide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Discuss the importance of these safety rules</a:t>
            </a:r>
            <a:r>
              <a:rPr lang="en-US" sz="1200" b="1" kern="1200" baseline="0" dirty="0">
                <a:solidFill>
                  <a:schemeClr val="tx1"/>
                </a:solidFill>
                <a:effectLst/>
                <a:latin typeface="+mn-lt"/>
                <a:ea typeface="+mn-ea"/>
                <a:cs typeface="+mn-cs"/>
              </a:rPr>
              <a:t> individually.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a:t>
            </a:fld>
            <a:endParaRPr lang="en-US"/>
          </a:p>
        </p:txBody>
      </p:sp>
    </p:spTree>
    <p:extLst>
      <p:ext uri="{BB962C8B-B14F-4D97-AF65-F5344CB8AC3E}">
        <p14:creationId xmlns:p14="http://schemas.microsoft.com/office/powerpoint/2010/main" val="827556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Not responding to antagonistic behavior </a:t>
            </a:r>
            <a:r>
              <a:rPr lang="en-US" sz="1200" kern="1200" dirty="0">
                <a:solidFill>
                  <a:schemeClr val="tx1"/>
                </a:solidFill>
                <a:effectLst/>
                <a:latin typeface="+mn-lt"/>
                <a:ea typeface="+mn-ea"/>
                <a:cs typeface="+mn-cs"/>
              </a:rPr>
              <a:t>by arguing aggressively, losing your temper, or otherwise responding to verbal attacks; don’t do anything to escalate a confrontation.</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120</a:t>
            </a:fld>
            <a:endParaRPr lang="en-US"/>
          </a:p>
        </p:txBody>
      </p:sp>
    </p:spTree>
    <p:extLst>
      <p:ext uri="{BB962C8B-B14F-4D97-AF65-F5344CB8AC3E}">
        <p14:creationId xmlns:p14="http://schemas.microsoft.com/office/powerpoint/2010/main" val="39251238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Looking for escape routes </a:t>
            </a:r>
            <a:r>
              <a:rPr lang="en-US" sz="1200" kern="1200" dirty="0">
                <a:solidFill>
                  <a:schemeClr val="tx1"/>
                </a:solidFill>
                <a:effectLst/>
                <a:latin typeface="+mn-lt"/>
                <a:ea typeface="+mn-ea"/>
                <a:cs typeface="+mn-cs"/>
              </a:rPr>
              <a:t>when you are walking on the street or driving in your car; these may allow you to escape a threat.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121</a:t>
            </a:fld>
            <a:endParaRPr lang="en-US"/>
          </a:p>
        </p:txBody>
      </p:sp>
    </p:spTree>
    <p:extLst>
      <p:ext uri="{BB962C8B-B14F-4D97-AF65-F5344CB8AC3E}">
        <p14:creationId xmlns:p14="http://schemas.microsoft.com/office/powerpoint/2010/main" val="41013361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any threatening encounter, there are five possible responses: </a:t>
            </a:r>
            <a:r>
              <a:rPr lang="en-US" sz="1200" i="1" kern="1200" dirty="0">
                <a:solidFill>
                  <a:schemeClr val="tx1"/>
                </a:solidFill>
                <a:effectLst/>
                <a:latin typeface="+mn-lt"/>
                <a:ea typeface="+mn-ea"/>
                <a:cs typeface="+mn-cs"/>
              </a:rPr>
              <a:t>submit, freeze, flight, posture</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fight.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122</a:t>
            </a:fld>
            <a:endParaRPr lang="en-US"/>
          </a:p>
        </p:txBody>
      </p:sp>
    </p:spTree>
    <p:extLst>
      <p:ext uri="{BB962C8B-B14F-4D97-AF65-F5344CB8AC3E}">
        <p14:creationId xmlns:p14="http://schemas.microsoft.com/office/powerpoint/2010/main" val="34833128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any threatening encounter, there are five possible responses: </a:t>
            </a:r>
            <a:r>
              <a:rPr lang="en-US" sz="1200" i="1" kern="1200" dirty="0">
                <a:solidFill>
                  <a:schemeClr val="tx1"/>
                </a:solidFill>
                <a:effectLst/>
                <a:latin typeface="+mn-lt"/>
                <a:ea typeface="+mn-ea"/>
                <a:cs typeface="+mn-cs"/>
              </a:rPr>
              <a:t>submit, freeze, flight, posture</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fight.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Submit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is simply giving in to an adversary. Data from the FBI’s annual </a:t>
            </a:r>
            <a:r>
              <a:rPr lang="en-US" sz="1200" i="1" kern="1200" dirty="0">
                <a:solidFill>
                  <a:schemeClr val="tx1"/>
                </a:solidFill>
                <a:effectLst/>
                <a:latin typeface="+mn-lt"/>
                <a:ea typeface="+mn-ea"/>
                <a:cs typeface="+mn-cs"/>
              </a:rPr>
              <a:t>Uniform Crime Reports</a:t>
            </a:r>
            <a:r>
              <a:rPr lang="en-US" sz="1200" kern="1200" dirty="0">
                <a:solidFill>
                  <a:schemeClr val="tx1"/>
                </a:solidFill>
                <a:effectLst/>
                <a:latin typeface="+mn-lt"/>
                <a:ea typeface="+mn-ea"/>
                <a:cs typeface="+mn-cs"/>
              </a:rPr>
              <a:t> supports the contention that submitting to an assailant is more dangerous for the victim than fighting back.</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123</a:t>
            </a:fld>
            <a:endParaRPr lang="en-US"/>
          </a:p>
        </p:txBody>
      </p:sp>
    </p:spTree>
    <p:extLst>
      <p:ext uri="{BB962C8B-B14F-4D97-AF65-F5344CB8AC3E}">
        <p14:creationId xmlns:p14="http://schemas.microsoft.com/office/powerpoint/2010/main" val="3531485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Freeze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the threat sufficiently overwhelms or surprises you, you may freeze and be incapable of </a:t>
            </a:r>
            <a:r>
              <a:rPr lang="en-US" sz="1200" i="1" kern="1200" dirty="0">
                <a:solidFill>
                  <a:schemeClr val="tx1"/>
                </a:solidFill>
                <a:effectLst/>
                <a:latin typeface="+mn-lt"/>
                <a:ea typeface="+mn-ea"/>
                <a:cs typeface="+mn-cs"/>
              </a:rPr>
              <a:t>any</a:t>
            </a:r>
            <a:r>
              <a:rPr lang="en-US" sz="1200" kern="1200" dirty="0">
                <a:solidFill>
                  <a:schemeClr val="tx1"/>
                </a:solidFill>
                <a:effectLst/>
                <a:latin typeface="+mn-lt"/>
                <a:ea typeface="+mn-ea"/>
                <a:cs typeface="+mn-cs"/>
              </a:rPr>
              <a:t> action. This freeze may last only a fraction of a second, or it may last throughout the encounter.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124</a:t>
            </a:fld>
            <a:endParaRPr lang="en-US"/>
          </a:p>
        </p:txBody>
      </p:sp>
    </p:spTree>
    <p:extLst>
      <p:ext uri="{BB962C8B-B14F-4D97-AF65-F5344CB8AC3E}">
        <p14:creationId xmlns:p14="http://schemas.microsoft.com/office/powerpoint/2010/main" val="30500092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Flight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flight response simply involves fleeing from the threat.</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125</a:t>
            </a:fld>
            <a:endParaRPr lang="en-US"/>
          </a:p>
        </p:txBody>
      </p:sp>
    </p:spTree>
    <p:extLst>
      <p:ext uri="{BB962C8B-B14F-4D97-AF65-F5344CB8AC3E}">
        <p14:creationId xmlns:p14="http://schemas.microsoft.com/office/powerpoint/2010/main" val="14136619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Posture</a:t>
            </a:r>
            <a:r>
              <a:rPr lang="en-US" sz="1200" kern="1200" dirty="0">
                <a:solidFill>
                  <a:schemeClr val="tx1"/>
                </a:solidFill>
                <a:effectLst/>
                <a:latin typeface="+mn-lt"/>
                <a:ea typeface="+mn-ea"/>
                <a:cs typeface="+mn-cs"/>
              </a:rPr>
              <a:t>: Posturing is combat without contact.  Words, sounds, gestures and body language are the weapons used to dominate, intimidate and subdue another.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126</a:t>
            </a:fld>
            <a:endParaRPr lang="en-US"/>
          </a:p>
        </p:txBody>
      </p:sp>
    </p:spTree>
    <p:extLst>
      <p:ext uri="{BB962C8B-B14F-4D97-AF65-F5344CB8AC3E}">
        <p14:creationId xmlns:p14="http://schemas.microsoft.com/office/powerpoint/2010/main" val="32281652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Fight</a:t>
            </a:r>
            <a:r>
              <a:rPr lang="en-US" sz="1200" kern="1200" dirty="0">
                <a:solidFill>
                  <a:schemeClr val="tx1"/>
                </a:solidFill>
                <a:effectLst/>
                <a:latin typeface="+mn-lt"/>
                <a:ea typeface="+mn-ea"/>
                <a:cs typeface="+mn-cs"/>
              </a:rPr>
              <a:t>: The fight response means using whatever force is available to prevent harm. Ethically and legally there are limits to your fight response.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127</a:t>
            </a:fld>
            <a:endParaRPr lang="en-US"/>
          </a:p>
        </p:txBody>
      </p:sp>
    </p:spTree>
    <p:extLst>
      <p:ext uri="{BB962C8B-B14F-4D97-AF65-F5344CB8AC3E}">
        <p14:creationId xmlns:p14="http://schemas.microsoft.com/office/powerpoint/2010/main" val="17707213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is </a:t>
            </a:r>
            <a:r>
              <a:rPr lang="en-US" sz="1200" u="sng" kern="1200" dirty="0">
                <a:solidFill>
                  <a:schemeClr val="tx1"/>
                </a:solidFill>
                <a:effectLst/>
                <a:latin typeface="+mn-lt"/>
                <a:ea typeface="+mn-ea"/>
                <a:cs typeface="+mn-cs"/>
              </a:rPr>
              <a:t>no way you can </a:t>
            </a:r>
            <a:r>
              <a:rPr lang="en-US" sz="1200" b="1" u="sng" kern="1200" dirty="0">
                <a:solidFill>
                  <a:schemeClr val="tx1"/>
                </a:solidFill>
                <a:effectLst/>
                <a:latin typeface="+mn-lt"/>
                <a:ea typeface="+mn-ea"/>
                <a:cs typeface="+mn-cs"/>
              </a:rPr>
              <a:t>predict</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your response to a given situation, regardless of your prior experience.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Make a plan in your head.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Think about “What If” situations and how you might respond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reactions apply to an assailant as well. An assailant may go through a progressive thought process, and it is almost certain </a:t>
            </a:r>
            <a:r>
              <a:rPr lang="en-US" sz="1200" kern="1200" dirty="0" err="1">
                <a:solidFill>
                  <a:schemeClr val="tx1"/>
                </a:solidFill>
                <a:effectLst/>
                <a:latin typeface="+mn-lt"/>
                <a:ea typeface="+mn-ea"/>
                <a:cs typeface="+mn-cs"/>
              </a:rPr>
              <a:t>threy</a:t>
            </a:r>
            <a:r>
              <a:rPr lang="en-US" sz="1200" kern="1200" dirty="0">
                <a:solidFill>
                  <a:schemeClr val="tx1"/>
                </a:solidFill>
                <a:effectLst/>
                <a:latin typeface="+mn-lt"/>
                <a:ea typeface="+mn-ea"/>
                <a:cs typeface="+mn-cs"/>
              </a:rPr>
              <a:t> will have made contingency plans before confronting you.</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128</a:t>
            </a:fld>
            <a:endParaRPr lang="en-US"/>
          </a:p>
        </p:txBody>
      </p:sp>
    </p:spTree>
    <p:extLst>
      <p:ext uri="{BB962C8B-B14F-4D97-AF65-F5344CB8AC3E}">
        <p14:creationId xmlns:p14="http://schemas.microsoft.com/office/powerpoint/2010/main" val="23590432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 stressful, life-threatening encounter, you may experience any of several physiological reactions.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to suggest what some of these reactions might be.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Briefly discuss their answers, which should include the following:</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129</a:t>
            </a:fld>
            <a:endParaRPr lang="en-US"/>
          </a:p>
        </p:txBody>
      </p:sp>
    </p:spTree>
    <p:extLst>
      <p:ext uri="{BB962C8B-B14F-4D97-AF65-F5344CB8AC3E}">
        <p14:creationId xmlns:p14="http://schemas.microsoft.com/office/powerpoint/2010/main" val="261303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a:t>
            </a:r>
            <a:r>
              <a:rPr lang="en-US" baseline="0" dirty="0"/>
              <a:t>sk student(s) to respond to each bullet, giving examples.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Ask Students, Who is an Unauthorized person?</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13</a:t>
            </a:fld>
            <a:endParaRPr lang="en-US"/>
          </a:p>
        </p:txBody>
      </p:sp>
    </p:spTree>
    <p:extLst>
      <p:ext uri="{BB962C8B-B14F-4D97-AF65-F5344CB8AC3E}">
        <p14:creationId xmlns:p14="http://schemas.microsoft.com/office/powerpoint/2010/main" val="30259971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General bodily responses may include:</a:t>
            </a:r>
          </a:p>
          <a:p>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 in heart rate and respiration.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Dilation of the pupils.</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130</a:t>
            </a:fld>
            <a:endParaRPr lang="en-US"/>
          </a:p>
        </p:txBody>
      </p:sp>
    </p:spTree>
    <p:extLst>
      <p:ext uri="{BB962C8B-B14F-4D97-AF65-F5344CB8AC3E}">
        <p14:creationId xmlns:p14="http://schemas.microsoft.com/office/powerpoint/2010/main" val="18667623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Adrenaline Rush</a:t>
            </a: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addition to heightening senses and strength, an adrenaline rush may also cause muscles to tremble, making it difficult to hold the firearm steady or to stand still. Sometimes both the assailant and the victim perceive this shaking as fear. An adrenaline rush is also what causes the uncontrollable shaking sometimes experienced when the confrontation is over.</a:t>
            </a:r>
          </a:p>
        </p:txBody>
      </p:sp>
      <p:sp>
        <p:nvSpPr>
          <p:cNvPr id="4" name="Slide Number Placeholder 3"/>
          <p:cNvSpPr>
            <a:spLocks noGrp="1"/>
          </p:cNvSpPr>
          <p:nvPr>
            <p:ph type="sldNum" sz="quarter" idx="10"/>
          </p:nvPr>
        </p:nvSpPr>
        <p:spPr/>
        <p:txBody>
          <a:bodyPr/>
          <a:lstStyle/>
          <a:p>
            <a:fld id="{3E992A6A-5274-44BA-9AAB-3910847A2455}" type="slidenum">
              <a:rPr lang="en-US" smtClean="0"/>
              <a:t>131</a:t>
            </a:fld>
            <a:endParaRPr lang="en-US"/>
          </a:p>
        </p:txBody>
      </p:sp>
    </p:spTree>
    <p:extLst>
      <p:ext uri="{BB962C8B-B14F-4D97-AF65-F5344CB8AC3E}">
        <p14:creationId xmlns:p14="http://schemas.microsoft.com/office/powerpoint/2010/main" val="17322368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Diminished</a:t>
            </a:r>
            <a:r>
              <a:rPr lang="en-US" sz="1200" b="1" kern="1200" baseline="0" dirty="0">
                <a:solidFill>
                  <a:schemeClr val="tx1"/>
                </a:solidFill>
                <a:effectLst/>
                <a:latin typeface="+mn-lt"/>
                <a:ea typeface="+mn-ea"/>
                <a:cs typeface="+mn-cs"/>
              </a:rPr>
              <a:t> Fine Motor Skills</a:t>
            </a:r>
          </a:p>
          <a:p>
            <a:pPr marL="0" lvl="0" indent="0">
              <a:buFont typeface="Arial" panose="020B0604020202020204" pitchFamily="34" charset="0"/>
              <a:buNone/>
            </a:pPr>
            <a:endParaRPr lang="en-US" sz="1200" b="1"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Stress—regardless of the source—results in a diminishment of fine motor skills. Because of this, </a:t>
            </a:r>
            <a:r>
              <a:rPr lang="en-US" sz="1200" i="1" kern="1200" dirty="0">
                <a:solidFill>
                  <a:schemeClr val="tx1"/>
                </a:solidFill>
                <a:effectLst/>
                <a:latin typeface="+mn-lt"/>
                <a:ea typeface="+mn-ea"/>
                <a:cs typeface="+mn-cs"/>
              </a:rPr>
              <a:t>all gun-handling techniques should use only gross motor skills</a:t>
            </a:r>
            <a:r>
              <a:rPr lang="en-US" sz="1200" kern="1200" dirty="0">
                <a:solidFill>
                  <a:schemeClr val="tx1"/>
                </a:solidFill>
                <a:effectLst/>
                <a:latin typeface="+mn-lt"/>
                <a:ea typeface="+mn-ea"/>
                <a:cs typeface="+mn-cs"/>
              </a:rPr>
              <a:t>—movements that use major muscle groups.</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132</a:t>
            </a:fld>
            <a:endParaRPr lang="en-US"/>
          </a:p>
        </p:txBody>
      </p:sp>
    </p:spTree>
    <p:extLst>
      <p:ext uri="{BB962C8B-B14F-4D97-AF65-F5344CB8AC3E}">
        <p14:creationId xmlns:p14="http://schemas.microsoft.com/office/powerpoint/2010/main" val="11309739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that the stress of a violent confrontation may also produce perceptual changes.</a:t>
            </a:r>
          </a:p>
          <a:p>
            <a:endParaRPr lang="en-US" dirty="0"/>
          </a:p>
          <a:p>
            <a:r>
              <a:rPr lang="en-US" b="1" dirty="0"/>
              <a:t>Tunnel Vision</a:t>
            </a:r>
          </a:p>
          <a:p>
            <a:endParaRPr lang="en-US" b="1" dirty="0"/>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Ask the students </a:t>
            </a:r>
            <a:r>
              <a:rPr lang="en-US" sz="1200" kern="1200" dirty="0">
                <a:solidFill>
                  <a:schemeClr val="tx1"/>
                </a:solidFill>
                <a:effectLst/>
                <a:latin typeface="+mn-lt"/>
                <a:ea typeface="+mn-ea"/>
                <a:cs typeface="+mn-cs"/>
              </a:rPr>
              <a:t>if they can define the term </a:t>
            </a:r>
            <a:r>
              <a:rPr lang="en-US" sz="1200" i="1" kern="1200" dirty="0">
                <a:solidFill>
                  <a:schemeClr val="tx1"/>
                </a:solidFill>
                <a:effectLst/>
                <a:latin typeface="+mn-lt"/>
                <a:ea typeface="+mn-ea"/>
                <a:cs typeface="+mn-cs"/>
              </a:rPr>
              <a:t>tunnel vision</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Discuss their answers briefly.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Stress that when you are threatened, your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Focus will be on the threat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 or most of the surrounding environment will disappear from conscious perception.</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One of the reasons you learn to lower the firearm and assess the area after firing is to reduce tunnel vision.</a:t>
            </a:r>
          </a:p>
        </p:txBody>
      </p:sp>
      <p:sp>
        <p:nvSpPr>
          <p:cNvPr id="4" name="Slide Number Placeholder 3"/>
          <p:cNvSpPr>
            <a:spLocks noGrp="1"/>
          </p:cNvSpPr>
          <p:nvPr>
            <p:ph type="sldNum" sz="quarter" idx="10"/>
          </p:nvPr>
        </p:nvSpPr>
        <p:spPr/>
        <p:txBody>
          <a:bodyPr/>
          <a:lstStyle/>
          <a:p>
            <a:fld id="{3E992A6A-5274-44BA-9AAB-3910847A2455}" type="slidenum">
              <a:rPr lang="en-US" smtClean="0"/>
              <a:t>133</a:t>
            </a:fld>
            <a:endParaRPr lang="en-US"/>
          </a:p>
        </p:txBody>
      </p:sp>
    </p:spTree>
    <p:extLst>
      <p:ext uri="{BB962C8B-B14F-4D97-AF65-F5344CB8AC3E}">
        <p14:creationId xmlns:p14="http://schemas.microsoft.com/office/powerpoint/2010/main" val="250639637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Auditory exclusion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Extraneous sounds may be inaudible. Sounds emanating from outside visual perception—and even those from within it—may go unheard. Your assailant may also suffer from auditory exclusion. It is important to </a:t>
            </a:r>
            <a:r>
              <a:rPr lang="en-US" sz="1200" i="1" kern="1200" dirty="0">
                <a:solidFill>
                  <a:schemeClr val="tx1"/>
                </a:solidFill>
                <a:effectLst/>
                <a:latin typeface="+mn-lt"/>
                <a:ea typeface="+mn-ea"/>
                <a:cs typeface="+mn-cs"/>
              </a:rPr>
              <a:t>shout</a:t>
            </a:r>
            <a:r>
              <a:rPr lang="en-US" sz="1200" kern="1200" dirty="0">
                <a:solidFill>
                  <a:schemeClr val="tx1"/>
                </a:solidFill>
                <a:effectLst/>
                <a:latin typeface="+mn-lt"/>
                <a:ea typeface="+mn-ea"/>
                <a:cs typeface="+mn-cs"/>
              </a:rPr>
              <a:t> commands when confronting an assailant, both to intimidate him and to break through the veil of his auditory exclusion.</a:t>
            </a:r>
          </a:p>
        </p:txBody>
      </p:sp>
      <p:sp>
        <p:nvSpPr>
          <p:cNvPr id="4" name="Slide Number Placeholder 3"/>
          <p:cNvSpPr>
            <a:spLocks noGrp="1"/>
          </p:cNvSpPr>
          <p:nvPr>
            <p:ph type="sldNum" sz="quarter" idx="10"/>
          </p:nvPr>
        </p:nvSpPr>
        <p:spPr/>
        <p:txBody>
          <a:bodyPr/>
          <a:lstStyle/>
          <a:p>
            <a:fld id="{3E992A6A-5274-44BA-9AAB-3910847A2455}" type="slidenum">
              <a:rPr lang="en-US" smtClean="0"/>
              <a:t>134</a:t>
            </a:fld>
            <a:endParaRPr lang="en-US"/>
          </a:p>
        </p:txBody>
      </p:sp>
    </p:spTree>
    <p:extLst>
      <p:ext uri="{BB962C8B-B14F-4D97-AF65-F5344CB8AC3E}">
        <p14:creationId xmlns:p14="http://schemas.microsoft.com/office/powerpoint/2010/main" val="8962304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Time Dilation</a:t>
            </a:r>
          </a:p>
          <a:p>
            <a:pPr marL="0" indent="0">
              <a:buFont typeface="Arial" panose="020B0604020202020204" pitchFamily="34" charset="0"/>
              <a:buNone/>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Time may seem to slow down, and things will appear to move in slow motion. This is why people wait much longer than necessary before taking action, letting down their guard, or emerging from hiding. </a:t>
            </a:r>
          </a:p>
        </p:txBody>
      </p:sp>
      <p:sp>
        <p:nvSpPr>
          <p:cNvPr id="4" name="Slide Number Placeholder 3"/>
          <p:cNvSpPr>
            <a:spLocks noGrp="1"/>
          </p:cNvSpPr>
          <p:nvPr>
            <p:ph type="sldNum" sz="quarter" idx="10"/>
          </p:nvPr>
        </p:nvSpPr>
        <p:spPr/>
        <p:txBody>
          <a:bodyPr/>
          <a:lstStyle/>
          <a:p>
            <a:fld id="{3E992A6A-5274-44BA-9AAB-3910847A2455}" type="slidenum">
              <a:rPr lang="en-US" smtClean="0"/>
              <a:t>135</a:t>
            </a:fld>
            <a:endParaRPr lang="en-US"/>
          </a:p>
        </p:txBody>
      </p:sp>
    </p:spTree>
    <p:extLst>
      <p:ext uri="{BB962C8B-B14F-4D97-AF65-F5344CB8AC3E}">
        <p14:creationId xmlns:p14="http://schemas.microsoft.com/office/powerpoint/2010/main" val="11020769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Temporary Memory Loss</a:t>
            </a:r>
          </a:p>
          <a:p>
            <a:pPr marL="0" indent="0">
              <a:buFont typeface="Arial" panose="020B0604020202020204" pitchFamily="34" charset="0"/>
              <a:buNone/>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Highly stressful events can sometimes cause a mental overload that leads to temporary memory loss. You may forget details of an encounter, or you may lose all remembrance of the event; statements you make immediately after an incident may be inaccurate. For this reason, you should avoid making detailed statements to police before consulting an attorney.</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136</a:t>
            </a:fld>
            <a:endParaRPr lang="en-US"/>
          </a:p>
        </p:txBody>
      </p:sp>
    </p:spTree>
    <p:extLst>
      <p:ext uri="{BB962C8B-B14F-4D97-AF65-F5344CB8AC3E}">
        <p14:creationId xmlns:p14="http://schemas.microsoft.com/office/powerpoint/2010/main" val="22847449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Explain to the students that your assailant will usually have the advantages of surprise and knowledge of the area. Nonetheless, there are things you can do to control the encounter.</a:t>
            </a:r>
          </a:p>
          <a:p>
            <a:endParaRPr lang="en-US" dirty="0"/>
          </a:p>
          <a:p>
            <a:r>
              <a:rPr lang="en-US" b="1" dirty="0"/>
              <a:t>Keep your Distance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Maintain a safe distance from strangers, especially those who seem to pose a potential threat. Avoid riding in an elevator alone with a suspicious-looking person; cross the street if you see a group of unruly people on the sidewalk ahead; pass up an empty subway car in favor of one having numerous riders. If a potential threat moves toward you, move away, maintaining your distance. If you are attacked, put obstacles, such as a car, mailbox, trash can, etc. between yourself and your assailant.</a:t>
            </a:r>
          </a:p>
        </p:txBody>
      </p:sp>
      <p:sp>
        <p:nvSpPr>
          <p:cNvPr id="4" name="Slide Number Placeholder 3"/>
          <p:cNvSpPr>
            <a:spLocks noGrp="1"/>
          </p:cNvSpPr>
          <p:nvPr>
            <p:ph type="sldNum" sz="quarter" idx="10"/>
          </p:nvPr>
        </p:nvSpPr>
        <p:spPr/>
        <p:txBody>
          <a:bodyPr/>
          <a:lstStyle/>
          <a:p>
            <a:fld id="{3E992A6A-5274-44BA-9AAB-3910847A2455}" type="slidenum">
              <a:rPr lang="en-US" smtClean="0"/>
              <a:t>137</a:t>
            </a:fld>
            <a:endParaRPr lang="en-US"/>
          </a:p>
        </p:txBody>
      </p:sp>
    </p:spTree>
    <p:extLst>
      <p:ext uri="{BB962C8B-B14F-4D97-AF65-F5344CB8AC3E}">
        <p14:creationId xmlns:p14="http://schemas.microsoft.com/office/powerpoint/2010/main" val="705141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Be Wary of Strangers</a:t>
            </a:r>
          </a:p>
          <a:p>
            <a:pPr marL="0" indent="0">
              <a:buFont typeface="Arial" panose="020B0604020202020204" pitchFamily="34" charset="0"/>
              <a:buNone/>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During the preliminary stage of an attack, your assailant may attempt to close the distance by pretending to panhandle, asking for the time, etc. Do not fall for such ploys; maintain your distance, walking away if necessary. Also, when dealing with any stranger, use your peripheral vision and head movement to stay aware of any accomplices approaching you from the side or the rear.</a:t>
            </a:r>
          </a:p>
        </p:txBody>
      </p:sp>
      <p:sp>
        <p:nvSpPr>
          <p:cNvPr id="4" name="Slide Number Placeholder 3"/>
          <p:cNvSpPr>
            <a:spLocks noGrp="1"/>
          </p:cNvSpPr>
          <p:nvPr>
            <p:ph type="sldNum" sz="quarter" idx="10"/>
          </p:nvPr>
        </p:nvSpPr>
        <p:spPr/>
        <p:txBody>
          <a:bodyPr/>
          <a:lstStyle/>
          <a:p>
            <a:fld id="{3E992A6A-5274-44BA-9AAB-3910847A2455}" type="slidenum">
              <a:rPr lang="en-US" smtClean="0"/>
              <a:t>138</a:t>
            </a:fld>
            <a:endParaRPr lang="en-US"/>
          </a:p>
        </p:txBody>
      </p:sp>
    </p:spTree>
    <p:extLst>
      <p:ext uri="{BB962C8B-B14F-4D97-AF65-F5344CB8AC3E}">
        <p14:creationId xmlns:p14="http://schemas.microsoft.com/office/powerpoint/2010/main" val="62495883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Yell Your Commands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STOP!</a:t>
            </a: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GO AWAY!</a:t>
            </a: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DO NOT COME CLOSER!</a:t>
            </a: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I AM ARMED!</a:t>
            </a: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DROP YOUR WEAPON!</a:t>
            </a: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LIE DOWN!</a:t>
            </a:r>
          </a:p>
          <a:p>
            <a:r>
              <a:rPr lang="en-US" sz="1200" kern="1200" dirty="0">
                <a:solidFill>
                  <a:schemeClr val="tx1"/>
                </a:solidFill>
                <a:effectLst/>
                <a:latin typeface="+mn-lt"/>
                <a:ea typeface="+mn-ea"/>
                <a:cs typeface="+mn-cs"/>
              </a:rPr>
              <a:t>These commands should be yelled with authority.  If they are heard by others nearby, they can also substantiate your claim of legitimate self-defense should you be forced to fire. </a:t>
            </a:r>
          </a:p>
          <a:p>
            <a:r>
              <a:rPr lang="en-US" sz="120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139</a:t>
            </a:fld>
            <a:endParaRPr lang="en-US"/>
          </a:p>
        </p:txBody>
      </p:sp>
    </p:spTree>
    <p:extLst>
      <p:ext uri="{BB962C8B-B14F-4D97-AF65-F5344CB8AC3E}">
        <p14:creationId xmlns:p14="http://schemas.microsoft.com/office/powerpoint/2010/main" val="258939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
            </a:r>
            <a:r>
              <a:rPr lang="en-US" baseline="0" dirty="0"/>
              <a:t>iscuss each bullet, engaging student’s thoughts.</a:t>
            </a:r>
            <a:endParaRPr lang="en-US" dirty="0"/>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Ask the students what is meant by “a tool of last resort.” </a:t>
            </a:r>
          </a:p>
          <a:p>
            <a:r>
              <a:rPr lang="en-US" sz="1200" kern="1200" dirty="0">
                <a:solidFill>
                  <a:schemeClr val="tx1"/>
                </a:solidFill>
                <a:effectLst/>
                <a:latin typeface="+mn-lt"/>
                <a:ea typeface="+mn-ea"/>
                <a:cs typeface="+mn-cs"/>
              </a:rPr>
              <a:t>	Their answers should indicate that they understand that a gun is used only when deadly force is absolutely unavoidable. Stress that </a:t>
            </a:r>
            <a:r>
              <a:rPr lang="en-US" sz="1200" i="1" kern="1200" dirty="0">
                <a:solidFill>
                  <a:schemeClr val="tx1"/>
                </a:solidFill>
                <a:effectLst/>
                <a:latin typeface="+mn-lt"/>
                <a:ea typeface="+mn-ea"/>
                <a:cs typeface="+mn-cs"/>
              </a:rPr>
              <a:t>“The best way to win a confrontation is to avoid a confrontation.”</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Ask the students: what is meant by the term “imminent danger?” </a:t>
            </a:r>
          </a:p>
          <a:p>
            <a:pPr marL="0" indent="0">
              <a:buFont typeface="Arial" panose="020B0604020202020204" pitchFamily="34" charset="0"/>
              <a:buNone/>
            </a:pPr>
            <a:r>
              <a:rPr lang="en-US" sz="1200" kern="1200" dirty="0">
                <a:solidFill>
                  <a:schemeClr val="tx1"/>
                </a:solidFill>
                <a:effectLst/>
                <a:latin typeface="+mn-lt"/>
                <a:ea typeface="+mn-ea"/>
                <a:cs typeface="+mn-cs"/>
              </a:rPr>
              <a:t>	Briefly discuss their answers. Stress that to legally resort to deadly force, in most cases the threat of severe bodily harm must be </a:t>
            </a:r>
            <a:r>
              <a:rPr lang="en-US" sz="1200" i="1" kern="1200" dirty="0">
                <a:solidFill>
                  <a:schemeClr val="tx1"/>
                </a:solidFill>
                <a:effectLst/>
                <a:latin typeface="+mn-lt"/>
                <a:ea typeface="+mn-ea"/>
                <a:cs typeface="+mn-cs"/>
              </a:rPr>
              <a:t>imminent—</a:t>
            </a:r>
            <a:r>
              <a:rPr lang="en-US" sz="1200" kern="1200" dirty="0">
                <a:solidFill>
                  <a:schemeClr val="tx1"/>
                </a:solidFill>
                <a:effectLst/>
                <a:latin typeface="+mn-lt"/>
                <a:ea typeface="+mn-ea"/>
                <a:cs typeface="+mn-cs"/>
              </a:rPr>
              <a:t>that is, immediately threatening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are also other requirements that must be met to use deadly force ethically and legally.</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Ask the students if they believe themselves capable of </a:t>
            </a:r>
            <a:r>
              <a:rPr lang="en-US" sz="1200" b="1" i="1" kern="1200" dirty="0">
                <a:solidFill>
                  <a:schemeClr val="tx1"/>
                </a:solidFill>
                <a:effectLst/>
                <a:latin typeface="+mn-lt"/>
                <a:ea typeface="+mn-ea"/>
                <a:cs typeface="+mn-cs"/>
              </a:rPr>
              <a:t>taking a life </a:t>
            </a:r>
            <a:r>
              <a:rPr lang="en-US" sz="1200" b="1" kern="1200" dirty="0">
                <a:solidFill>
                  <a:schemeClr val="tx1"/>
                </a:solidFill>
                <a:effectLst/>
                <a:latin typeface="+mn-lt"/>
                <a:ea typeface="+mn-ea"/>
                <a:cs typeface="+mn-cs"/>
              </a:rPr>
              <a:t>in self-defense.</a:t>
            </a: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Stress</a:t>
            </a:r>
            <a:r>
              <a:rPr lang="en-US" sz="1200" kern="1200" dirty="0">
                <a:solidFill>
                  <a:schemeClr val="tx1"/>
                </a:solidFill>
                <a:effectLst/>
                <a:latin typeface="+mn-lt"/>
                <a:ea typeface="+mn-ea"/>
                <a:cs typeface="+mn-cs"/>
              </a:rPr>
              <a:t> that this course teaches how to use a pistol for personal protection when threatened with deadly force. Anyone who has moral, religious or personal objections to using deadly force and possibly taking a life should not incorporate a firearm into their personal protection strategy. </a:t>
            </a: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Also stress </a:t>
            </a:r>
            <a:r>
              <a:rPr lang="en-US" sz="1200" kern="1200" dirty="0">
                <a:solidFill>
                  <a:schemeClr val="tx1"/>
                </a:solidFill>
                <a:effectLst/>
                <a:latin typeface="+mn-lt"/>
                <a:ea typeface="+mn-ea"/>
                <a:cs typeface="+mn-cs"/>
              </a:rPr>
              <a:t>that even when you are forced to use a firearm in self-defense, you should understand that shooting a predatory criminal is never a pleasant experience. You should mentally prepare yourself for this reality.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Ask the students why it is essential to be capable of exercising mature judgment when carrying a concealed pistol.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Discuss briefly </a:t>
            </a:r>
            <a:r>
              <a:rPr lang="en-US" sz="1200" b="0" kern="1200" dirty="0">
                <a:solidFill>
                  <a:schemeClr val="tx1"/>
                </a:solidFill>
                <a:effectLst/>
                <a:latin typeface="+mn-lt"/>
                <a:ea typeface="+mn-ea"/>
                <a:cs typeface="+mn-cs"/>
              </a:rPr>
              <a:t>why the</a:t>
            </a:r>
            <a:r>
              <a:rPr lang="en-US" sz="1200" b="0" kern="1200" baseline="0" dirty="0">
                <a:solidFill>
                  <a:schemeClr val="tx1"/>
                </a:solidFill>
                <a:effectLst/>
                <a:latin typeface="+mn-lt"/>
                <a:ea typeface="+mn-ea"/>
                <a:cs typeface="+mn-cs"/>
              </a:rPr>
              <a:t> students are responsible for each cartridge fired. Stress the importance of shooting practice and the value of private instruction.</a:t>
            </a: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14</a:t>
            </a:fld>
            <a:endParaRPr lang="en-US"/>
          </a:p>
        </p:txBody>
      </p:sp>
    </p:spTree>
    <p:extLst>
      <p:ext uri="{BB962C8B-B14F-4D97-AF65-F5344CB8AC3E}">
        <p14:creationId xmlns:p14="http://schemas.microsoft.com/office/powerpoint/2010/main" val="41614559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your attacker ignores your commands and continues to approach, you should defend yourself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If he flees, let them go.</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140</a:t>
            </a:fld>
            <a:endParaRPr lang="en-US"/>
          </a:p>
        </p:txBody>
      </p:sp>
    </p:spTree>
    <p:extLst>
      <p:ext uri="{BB962C8B-B14F-4D97-AF65-F5344CB8AC3E}">
        <p14:creationId xmlns:p14="http://schemas.microsoft.com/office/powerpoint/2010/main" val="5793199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discuss</a:t>
            </a:r>
            <a:r>
              <a:rPr lang="en-US" baseline="0" dirty="0"/>
              <a:t> each bullet point with the students.</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141</a:t>
            </a:fld>
            <a:endParaRPr lang="en-US"/>
          </a:p>
        </p:txBody>
      </p:sp>
    </p:spTree>
    <p:extLst>
      <p:ext uri="{BB962C8B-B14F-4D97-AF65-F5344CB8AC3E}">
        <p14:creationId xmlns:p14="http://schemas.microsoft.com/office/powerpoint/2010/main" val="382520584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for the differences between having a firearm for personal protection in the home and carrying a firearm for personal protection outside the home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Responses should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defensive firearm should be concealed outside the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Potential threats are more ambiguous outside the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generally will be on unfamiliar ground when you are confronted by a threat outside your home</a:t>
            </a:r>
            <a:r>
              <a:rPr lang="en-US" sz="1200" kern="1200" baseline="0" dirty="0">
                <a:solidFill>
                  <a:schemeClr val="tx1"/>
                </a:solidFill>
                <a:effectLst/>
                <a:latin typeface="+mn-lt"/>
                <a:ea typeface="+mn-ea"/>
                <a:cs typeface="+mn-cs"/>
              </a:rPr>
              <a:t> and the attacker will most likely have the advantage of the surrounding area and surprise.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will have no safe room to retreat to outside your home</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142</a:t>
            </a:fld>
            <a:endParaRPr lang="en-US"/>
          </a:p>
        </p:txBody>
      </p:sp>
    </p:spTree>
    <p:extLst>
      <p:ext uri="{BB962C8B-B14F-4D97-AF65-F5344CB8AC3E}">
        <p14:creationId xmlns:p14="http://schemas.microsoft.com/office/powerpoint/2010/main" val="17720915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Ask the students: </a:t>
            </a:r>
            <a:r>
              <a:rPr lang="en-US" sz="1200" b="0" i="1" kern="1200" dirty="0">
                <a:solidFill>
                  <a:schemeClr val="tx1"/>
                </a:solidFill>
                <a:effectLst/>
                <a:latin typeface="+mn-lt"/>
                <a:ea typeface="+mn-ea"/>
                <a:cs typeface="+mn-cs"/>
              </a:rPr>
              <a:t>how many shots should be required to stop an assailant?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discuss their responses. Emphasize that it can take multiple shots to stop a threat.  You should fire until there is no longer any imminent deadly threat.  As soon as the imminent deadly threat ceases, the defender must stop shooting.</a:t>
            </a:r>
          </a:p>
        </p:txBody>
      </p:sp>
      <p:sp>
        <p:nvSpPr>
          <p:cNvPr id="4" name="Slide Number Placeholder 3"/>
          <p:cNvSpPr>
            <a:spLocks noGrp="1"/>
          </p:cNvSpPr>
          <p:nvPr>
            <p:ph type="sldNum" sz="quarter" idx="10"/>
          </p:nvPr>
        </p:nvSpPr>
        <p:spPr/>
        <p:txBody>
          <a:bodyPr/>
          <a:lstStyle/>
          <a:p>
            <a:fld id="{3E992A6A-5274-44BA-9AAB-3910847A2455}" type="slidenum">
              <a:rPr lang="en-US" smtClean="0"/>
              <a:t>143</a:t>
            </a:fld>
            <a:endParaRPr lang="en-US"/>
          </a:p>
        </p:txBody>
      </p:sp>
    </p:spTree>
    <p:extLst>
      <p:ext uri="{BB962C8B-B14F-4D97-AF65-F5344CB8AC3E}">
        <p14:creationId xmlns:p14="http://schemas.microsoft.com/office/powerpoint/2010/main" val="10214615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a:t>
            </a:r>
            <a:r>
              <a:rPr lang="en-US" sz="1200" b="1" kern="1200" baseline="0" dirty="0">
                <a:solidFill>
                  <a:schemeClr val="tx1"/>
                </a:solidFill>
                <a:effectLst/>
                <a:latin typeface="+mn-lt"/>
                <a:ea typeface="+mn-ea"/>
                <a:cs typeface="+mn-cs"/>
              </a:rPr>
              <a:t> Immediate Effect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Instant incapacitation as a result of being shot with a bullet from a pistol is extremely rare. It is possible for assailants to receive a mortal injury yet continue to fight for some time. Reactions to being shot vary greatly with circumstances, physical conditioning, and mindset. Thus, you may need to fire multiple shots.</a:t>
            </a:r>
          </a:p>
          <a:p>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144</a:t>
            </a:fld>
            <a:endParaRPr lang="en-US"/>
          </a:p>
        </p:txBody>
      </p:sp>
    </p:spTree>
    <p:extLst>
      <p:ext uri="{BB962C8B-B14F-4D97-AF65-F5344CB8AC3E}">
        <p14:creationId xmlns:p14="http://schemas.microsoft.com/office/powerpoint/2010/main" val="375429195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Spotting Hits</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Emphasize that, unlike in Hollywood movies, or when shooting paper targets, you probably will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be able to see where your shots have struck. Ask the students why this is so. Their answers should include the following:</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shootings take place in low light.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Clothing can obscure bleeding or other signs of bullet impact.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simply may not bleed visibly immediately when they are shot.</a:t>
            </a:r>
          </a:p>
          <a:p>
            <a:r>
              <a:rPr lang="en-US" sz="120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145</a:t>
            </a:fld>
            <a:endParaRPr lang="en-US"/>
          </a:p>
        </p:txBody>
      </p:sp>
    </p:spTree>
    <p:extLst>
      <p:ext uri="{BB962C8B-B14F-4D97-AF65-F5344CB8AC3E}">
        <p14:creationId xmlns:p14="http://schemas.microsoft.com/office/powerpoint/2010/main" val="19518084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Possibility of Injury</a:t>
            </a:r>
          </a:p>
          <a:p>
            <a:r>
              <a:rPr lang="en-US" sz="1200" kern="1200" dirty="0">
                <a:solidFill>
                  <a:schemeClr val="tx1"/>
                </a:solidFill>
                <a:effectLst/>
                <a:latin typeface="+mn-lt"/>
                <a:ea typeface="+mn-ea"/>
                <a:cs typeface="+mn-cs"/>
              </a:rPr>
              <a:t>Realize the possibility that you will be injured in an encounter, regardless of the outcome. Even if you are injured, you must continue to defend yourself.</a:t>
            </a:r>
          </a:p>
          <a:p>
            <a:r>
              <a:rPr lang="en-US" sz="120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146</a:t>
            </a:fld>
            <a:endParaRPr lang="en-US"/>
          </a:p>
        </p:txBody>
      </p:sp>
    </p:spTree>
    <p:extLst>
      <p:ext uri="{BB962C8B-B14F-4D97-AF65-F5344CB8AC3E}">
        <p14:creationId xmlns:p14="http://schemas.microsoft.com/office/powerpoint/2010/main" val="240175744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how they might lessen the likelihood of being injured during an attack</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Their answers should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cover.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as much distance as possible from the assailant (at least 21 feet).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wait to fire on an attacker until the last possible moment—fire whenever there is a clear, unavoidable and immediate threat to your life.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b="1" dirty="0"/>
              <a:t>If You’re Injured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Stress that many persons who have survived an attack have reported not being aware of their injuries during the attack. This was especially true among those who were completely focused mentally on the struggle to survive and win.</a:t>
            </a:r>
          </a:p>
          <a:p>
            <a:endParaRPr lang="en-US" b="1" dirty="0"/>
          </a:p>
          <a:p>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147</a:t>
            </a:fld>
            <a:endParaRPr lang="en-US"/>
          </a:p>
        </p:txBody>
      </p:sp>
    </p:spTree>
    <p:extLst>
      <p:ext uri="{BB962C8B-B14F-4D97-AF65-F5344CB8AC3E}">
        <p14:creationId xmlns:p14="http://schemas.microsoft.com/office/powerpoint/2010/main" val="403342405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Approach</a:t>
            </a:r>
            <a:endParaRPr lang="en-US" b="0" dirty="0"/>
          </a:p>
          <a:p>
            <a:r>
              <a:rPr lang="en-US" sz="1200" i="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that once your attacker is down, you must not approach him for any reason—not to disarm him, render medical care, or check on his condition. A seemingly incapacitated attacker may revive and resume his attack, or may be shamming and will take advantage of your proximity to try to injure or kill you.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that once you have fired shots that stop an assailant’s attack, you should:</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Lower the pistol slightly to allow you to see over your gun.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Observe the effect of your shots on the assailant.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Shift your eyes from side to side to scan for additional threats, without losing sight of the attacker.</a:t>
            </a:r>
          </a:p>
        </p:txBody>
      </p:sp>
      <p:sp>
        <p:nvSpPr>
          <p:cNvPr id="4" name="Slide Number Placeholder 3"/>
          <p:cNvSpPr>
            <a:spLocks noGrp="1"/>
          </p:cNvSpPr>
          <p:nvPr>
            <p:ph type="sldNum" sz="quarter" idx="10"/>
          </p:nvPr>
        </p:nvSpPr>
        <p:spPr/>
        <p:txBody>
          <a:bodyPr/>
          <a:lstStyle/>
          <a:p>
            <a:fld id="{3E992A6A-5274-44BA-9AAB-3910847A2455}" type="slidenum">
              <a:rPr lang="en-US" smtClean="0"/>
              <a:t>148</a:t>
            </a:fld>
            <a:endParaRPr lang="en-US"/>
          </a:p>
        </p:txBody>
      </p:sp>
    </p:spTree>
    <p:extLst>
      <p:ext uri="{BB962C8B-B14F-4D97-AF65-F5344CB8AC3E}">
        <p14:creationId xmlns:p14="http://schemas.microsoft.com/office/powerpoint/2010/main" val="105366388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Scan For Threats</a:t>
            </a:r>
          </a:p>
          <a:p>
            <a:r>
              <a:rPr lang="en-US" sz="1200" i="1" kern="1200" dirty="0">
                <a:solidFill>
                  <a:schemeClr val="tx1"/>
                </a:solidFill>
                <a:effectLst/>
                <a:latin typeface="+mn-lt"/>
                <a:ea typeface="+mn-ea"/>
                <a:cs typeface="+mn-cs"/>
              </a:rPr>
              <a:t>Explain</a:t>
            </a:r>
            <a:r>
              <a:rPr lang="en-US" sz="1200" kern="1200" baseline="0" dirty="0">
                <a:solidFill>
                  <a:schemeClr val="tx1"/>
                </a:solidFill>
                <a:effectLst/>
                <a:latin typeface="+mn-lt"/>
                <a:ea typeface="+mn-ea"/>
                <a:cs typeface="+mn-cs"/>
              </a:rPr>
              <a:t> that o</a:t>
            </a:r>
            <a:r>
              <a:rPr lang="en-US" sz="1200" kern="1200" dirty="0">
                <a:solidFill>
                  <a:schemeClr val="tx1"/>
                </a:solidFill>
                <a:effectLst/>
                <a:latin typeface="+mn-lt"/>
                <a:ea typeface="+mn-ea"/>
                <a:cs typeface="+mn-cs"/>
              </a:rPr>
              <a:t>nce you are confident that you have stopped an assailant’s attack, perform a wider scan from side to side, taking your eyes off the attacker only for a split second at a time.</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that you should scan for threats even when you are holding an attacker at bay, or after your shots have apparently caused your attacker to run off.  Unseen assailants can take advantage of your distraction to attack from the rear.</a:t>
            </a:r>
          </a:p>
        </p:txBody>
      </p:sp>
      <p:sp>
        <p:nvSpPr>
          <p:cNvPr id="4" name="Slide Number Placeholder 3"/>
          <p:cNvSpPr>
            <a:spLocks noGrp="1"/>
          </p:cNvSpPr>
          <p:nvPr>
            <p:ph type="sldNum" sz="quarter" idx="10"/>
          </p:nvPr>
        </p:nvSpPr>
        <p:spPr/>
        <p:txBody>
          <a:bodyPr/>
          <a:lstStyle/>
          <a:p>
            <a:fld id="{3E992A6A-5274-44BA-9AAB-3910847A2455}" type="slidenum">
              <a:rPr lang="en-US" smtClean="0"/>
              <a:t>149</a:t>
            </a:fld>
            <a:endParaRPr lang="en-US"/>
          </a:p>
        </p:txBody>
      </p:sp>
    </p:spTree>
    <p:extLst>
      <p:ext uri="{BB962C8B-B14F-4D97-AF65-F5344CB8AC3E}">
        <p14:creationId xmlns:p14="http://schemas.microsoft.com/office/powerpoint/2010/main" val="4286678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Consider What</a:t>
            </a:r>
            <a:r>
              <a:rPr lang="en-US" baseline="0" dirty="0"/>
              <a:t> gun you will be carrying, your attire, and where you are going. These things need to be thought out before hand.</a:t>
            </a:r>
          </a:p>
          <a:p>
            <a:pPr marL="171450" indent="-171450">
              <a:buFont typeface="Arial" panose="020B0604020202020204" pitchFamily="34" charset="0"/>
              <a:buChar char="•"/>
            </a:pPr>
            <a:r>
              <a:rPr lang="en-US" baseline="0" dirty="0"/>
              <a:t>Ask students what they think Proper gun retention is? Can they provide any examples? If not, provide them to them.</a:t>
            </a:r>
          </a:p>
          <a:p>
            <a:pPr marL="171450" indent="-171450">
              <a:buFont typeface="Arial" panose="020B0604020202020204" pitchFamily="34" charset="0"/>
              <a:buChar char="•"/>
            </a:pPr>
            <a:r>
              <a:rPr lang="en-US" baseline="0" dirty="0"/>
              <a:t>Do you have the proper carrying device for the attire and location you will be going?</a:t>
            </a:r>
          </a:p>
          <a:p>
            <a:pPr marL="628650" lvl="1" indent="-171450">
              <a:buFont typeface="Arial" panose="020B0604020202020204" pitchFamily="34" charset="0"/>
              <a:buChar char="•"/>
            </a:pPr>
            <a:r>
              <a:rPr lang="en-US" baseline="0" dirty="0"/>
              <a:t>How would you carry to the grocery?</a:t>
            </a:r>
          </a:p>
          <a:p>
            <a:pPr marL="628650" lvl="1" indent="-171450">
              <a:buFont typeface="Arial" panose="020B0604020202020204" pitchFamily="34" charset="0"/>
              <a:buChar char="•"/>
            </a:pPr>
            <a:r>
              <a:rPr lang="en-US" baseline="0" dirty="0"/>
              <a:t>Do you go to a gym?</a:t>
            </a:r>
          </a:p>
          <a:p>
            <a:pPr marL="628650" lvl="1" indent="-171450">
              <a:buFont typeface="Arial" panose="020B0604020202020204" pitchFamily="34" charset="0"/>
              <a:buChar char="•"/>
            </a:pPr>
            <a:r>
              <a:rPr lang="en-US" baseline="0" dirty="0"/>
              <a:t>How would you carry whilst camping?</a:t>
            </a:r>
          </a:p>
          <a:p>
            <a:pPr marL="171450" lvl="0" indent="-171450">
              <a:buFont typeface="Arial" panose="020B0604020202020204" pitchFamily="34" charset="0"/>
              <a:buChar char="•"/>
            </a:pPr>
            <a:r>
              <a:rPr lang="en-US" baseline="0" dirty="0"/>
              <a:t>Regardless of the firearm, it must be under D</a:t>
            </a:r>
            <a:r>
              <a:rPr lang="en-US" i="1" baseline="0" dirty="0"/>
              <a:t>irect Possession and Control</a:t>
            </a:r>
            <a:r>
              <a:rPr lang="en-US" baseline="0" dirty="0"/>
              <a:t> OR placed in a secure location.</a:t>
            </a:r>
          </a:p>
          <a:p>
            <a:pPr marL="628650" lvl="1" indent="-171450">
              <a:buFont typeface="Arial" panose="020B0604020202020204" pitchFamily="34" charset="0"/>
              <a:buChar char="•"/>
            </a:pPr>
            <a:r>
              <a:rPr lang="en-US" baseline="0" dirty="0"/>
              <a:t>Define: D</a:t>
            </a:r>
            <a:r>
              <a:rPr lang="en-US" i="1" baseline="0" dirty="0"/>
              <a:t>irect Possession and Control: </a:t>
            </a:r>
            <a:r>
              <a:rPr lang="en-US" sz="1200" kern="1200" dirty="0">
                <a:solidFill>
                  <a:schemeClr val="tx1"/>
                </a:solidFill>
                <a:effectLst/>
                <a:latin typeface="+mn-lt"/>
                <a:ea typeface="+mn-ea"/>
                <a:cs typeface="+mn-cs"/>
              </a:rPr>
              <a:t>The firearm is in a location where you can see, touch and/or feel it.</a:t>
            </a:r>
            <a:endParaRPr lang="en-US" baseline="0" dirty="0"/>
          </a:p>
        </p:txBody>
      </p:sp>
      <p:sp>
        <p:nvSpPr>
          <p:cNvPr id="4" name="Slide Number Placeholder 3"/>
          <p:cNvSpPr>
            <a:spLocks noGrp="1"/>
          </p:cNvSpPr>
          <p:nvPr>
            <p:ph type="sldNum" sz="quarter" idx="10"/>
          </p:nvPr>
        </p:nvSpPr>
        <p:spPr/>
        <p:txBody>
          <a:bodyPr/>
          <a:lstStyle/>
          <a:p>
            <a:fld id="{3E992A6A-5274-44BA-9AAB-3910847A2455}" type="slidenum">
              <a:rPr lang="en-US" smtClean="0"/>
              <a:t>15</a:t>
            </a:fld>
            <a:endParaRPr lang="en-US"/>
          </a:p>
        </p:txBody>
      </p:sp>
    </p:spTree>
    <p:extLst>
      <p:ext uri="{BB962C8B-B14F-4D97-AF65-F5344CB8AC3E}">
        <p14:creationId xmlns:p14="http://schemas.microsoft.com/office/powerpoint/2010/main" val="240468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Move</a:t>
            </a:r>
            <a:r>
              <a:rPr lang="en-US" b="1" baseline="0" dirty="0"/>
              <a:t> to Cover</a:t>
            </a:r>
            <a:endParaRPr lang="en-US" b="0" baseline="0" dirty="0"/>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why it is necessary to move to cover after downing, incapacitating or scaring off an attacker.</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Their responses should include: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downed attacker may be shamming, and resume his attack.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injured attacker may still be able to continue his attack.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may still be vulnerable to attack from unseen additional assailants</a:t>
            </a:r>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150</a:t>
            </a:fld>
            <a:endParaRPr lang="en-US"/>
          </a:p>
        </p:txBody>
      </p:sp>
    </p:spTree>
    <p:extLst>
      <p:ext uri="{BB962C8B-B14F-4D97-AF65-F5344CB8AC3E}">
        <p14:creationId xmlns:p14="http://schemas.microsoft.com/office/powerpoint/2010/main" val="24862611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Contacting the Police</a:t>
            </a:r>
          </a:p>
          <a:p>
            <a:r>
              <a:rPr lang="en-US" sz="1200" kern="1200" dirty="0">
                <a:solidFill>
                  <a:schemeClr val="tx1"/>
                </a:solidFill>
                <a:effectLst/>
                <a:latin typeface="+mn-lt"/>
                <a:ea typeface="+mn-ea"/>
                <a:cs typeface="+mn-cs"/>
              </a:rPr>
              <a:t>Explain that, after any defensive shooting, you must contact the police to report the incident, as well as to request medical help for any persons who are injured. </a:t>
            </a:r>
          </a:p>
          <a:p>
            <a:endParaRPr lang="en-US" b="1" dirty="0"/>
          </a:p>
          <a:p>
            <a:endParaRPr lang="en-US" b="1" dirty="0"/>
          </a:p>
          <a:p>
            <a:r>
              <a:rPr lang="en-US" b="1" dirty="0"/>
              <a:t>SEGUE TO NEXT SLIDE…</a:t>
            </a:r>
          </a:p>
        </p:txBody>
      </p:sp>
      <p:sp>
        <p:nvSpPr>
          <p:cNvPr id="4" name="Slide Number Placeholder 3"/>
          <p:cNvSpPr>
            <a:spLocks noGrp="1"/>
          </p:cNvSpPr>
          <p:nvPr>
            <p:ph type="sldNum" sz="quarter" idx="10"/>
          </p:nvPr>
        </p:nvSpPr>
        <p:spPr/>
        <p:txBody>
          <a:bodyPr/>
          <a:lstStyle/>
          <a:p>
            <a:fld id="{3E992A6A-5274-44BA-9AAB-3910847A2455}" type="slidenum">
              <a:rPr lang="en-US" smtClean="0"/>
              <a:t>151</a:t>
            </a:fld>
            <a:endParaRPr lang="en-US"/>
          </a:p>
        </p:txBody>
      </p:sp>
    </p:spTree>
    <p:extLst>
      <p:ext uri="{BB962C8B-B14F-4D97-AF65-F5344CB8AC3E}">
        <p14:creationId xmlns:p14="http://schemas.microsoft.com/office/powerpoint/2010/main" val="12713217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Contacting the Police</a:t>
            </a:r>
          </a:p>
          <a:p>
            <a:r>
              <a:rPr lang="en-US" sz="1200" kern="1200" dirty="0">
                <a:solidFill>
                  <a:schemeClr val="tx1"/>
                </a:solidFill>
                <a:effectLst/>
                <a:latin typeface="+mn-lt"/>
                <a:ea typeface="+mn-ea"/>
                <a:cs typeface="+mn-cs"/>
              </a:rPr>
              <a:t> </a:t>
            </a:r>
          </a:p>
          <a:p>
            <a:r>
              <a:rPr lang="en-US" sz="1200" i="1" u="sng" kern="1200" dirty="0">
                <a:solidFill>
                  <a:schemeClr val="tx1"/>
                </a:solidFill>
                <a:effectLst/>
                <a:latin typeface="+mn-lt"/>
                <a:ea typeface="+mn-ea"/>
                <a:cs typeface="+mn-cs"/>
              </a:rPr>
              <a:t>Stress the following regarding contacting the police: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Contact the police only after you have moved to cover.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Contact the police even if a bystander has already done so—this may help minimize confusion and demonstrate your responsibility.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your cell phone if possible.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 cell phone, borrow a bystander’s phone, or ask a bystander to call the police.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 deserted area, you may need to flag a motorist and ask to borrow their cell phone, or ask him or her to call police.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careful not to lose sight of your attacker, or to expose yourself to any more danger than is absolutely necessary.</a:t>
            </a:r>
          </a:p>
          <a:p>
            <a:r>
              <a:rPr lang="en-US" sz="1200" kern="1200" dirty="0">
                <a:solidFill>
                  <a:schemeClr val="tx1"/>
                </a:solidFill>
                <a:effectLst/>
                <a:latin typeface="+mn-lt"/>
                <a:ea typeface="+mn-ea"/>
                <a:cs typeface="+mn-cs"/>
              </a:rPr>
              <a:t> </a:t>
            </a:r>
          </a:p>
          <a:p>
            <a:r>
              <a:rPr lang="en-US" sz="1200" i="1" u="sng" kern="1200" dirty="0">
                <a:solidFill>
                  <a:schemeClr val="tx1"/>
                </a:solidFill>
                <a:effectLst/>
                <a:latin typeface="+mn-lt"/>
                <a:ea typeface="+mn-ea"/>
                <a:cs typeface="+mn-cs"/>
              </a:rPr>
              <a:t>When talking to a police dispatcher:</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calm and succinct.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Inform the dispatcher that you are armed.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Describe yourself, your attacker and other aspects of the scene as necessary to help the responding officers know who is who.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Stress that you had to shoot in self-defense.</a:t>
            </a:r>
          </a:p>
          <a:p>
            <a:r>
              <a:rPr lang="en-US" sz="1200" kern="1200" dirty="0">
                <a:solidFill>
                  <a:schemeClr val="tx1"/>
                </a:solidFill>
                <a:effectLst/>
                <a:latin typeface="+mn-lt"/>
                <a:ea typeface="+mn-ea"/>
                <a:cs typeface="+mn-cs"/>
              </a:rPr>
              <a:t>Stay on the phone with the dispatcher, if possible. Don’t volunteer any more information than is necessary to answer the dispatcher’s questions.</a:t>
            </a:r>
          </a:p>
        </p:txBody>
      </p:sp>
      <p:sp>
        <p:nvSpPr>
          <p:cNvPr id="4" name="Slide Number Placeholder 3"/>
          <p:cNvSpPr>
            <a:spLocks noGrp="1"/>
          </p:cNvSpPr>
          <p:nvPr>
            <p:ph type="sldNum" sz="quarter" idx="10"/>
          </p:nvPr>
        </p:nvSpPr>
        <p:spPr/>
        <p:txBody>
          <a:bodyPr/>
          <a:lstStyle/>
          <a:p>
            <a:fld id="{3E992A6A-5274-44BA-9AAB-3910847A2455}" type="slidenum">
              <a:rPr lang="en-US" smtClean="0"/>
              <a:t>152</a:t>
            </a:fld>
            <a:endParaRPr lang="en-US"/>
          </a:p>
        </p:txBody>
      </p:sp>
    </p:spTree>
    <p:extLst>
      <p:ext uri="{BB962C8B-B14F-4D97-AF65-F5344CB8AC3E}">
        <p14:creationId xmlns:p14="http://schemas.microsoft.com/office/powerpoint/2010/main" val="9059015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Wait for the Police</a:t>
            </a:r>
          </a:p>
          <a:p>
            <a:r>
              <a:rPr lang="en-US" sz="1200" kern="1200" dirty="0">
                <a:solidFill>
                  <a:schemeClr val="tx1"/>
                </a:solidFill>
                <a:effectLst/>
                <a:latin typeface="+mn-lt"/>
                <a:ea typeface="+mn-ea"/>
                <a:cs typeface="+mn-cs"/>
              </a:rPr>
              <a:t>Ask the students what actions an armed citizen should take while waiting for police to arrive. Their answers should include: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Remain behind cover with the gun in a ready position.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Observe any downed assailant.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Scan for additional threats.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talk to the assailant except to yell short commands as necessary to maintain control over the situation.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leave cover unless it is to maintain your safety or to contact police.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others are with you behind cover, keep them there with you.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your distance from any downed assailant.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abandon cover or flee the scene unless you can do so in safety.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Stress that there may be secondary assailants who may attack you if you leave cover.</a:t>
            </a:r>
          </a:p>
        </p:txBody>
      </p:sp>
      <p:sp>
        <p:nvSpPr>
          <p:cNvPr id="4" name="Slide Number Placeholder 3"/>
          <p:cNvSpPr>
            <a:spLocks noGrp="1"/>
          </p:cNvSpPr>
          <p:nvPr>
            <p:ph type="sldNum" sz="quarter" idx="10"/>
          </p:nvPr>
        </p:nvSpPr>
        <p:spPr/>
        <p:txBody>
          <a:bodyPr/>
          <a:lstStyle/>
          <a:p>
            <a:fld id="{3E992A6A-5274-44BA-9AAB-3910847A2455}" type="slidenum">
              <a:rPr lang="en-US" smtClean="0"/>
              <a:t>153</a:t>
            </a:fld>
            <a:endParaRPr lang="en-US"/>
          </a:p>
        </p:txBody>
      </p:sp>
    </p:spTree>
    <p:extLst>
      <p:ext uri="{BB962C8B-B14F-4D97-AF65-F5344CB8AC3E}">
        <p14:creationId xmlns:p14="http://schemas.microsoft.com/office/powerpoint/2010/main" val="215720398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Guard Against Another Attack</a:t>
            </a:r>
          </a:p>
          <a:p>
            <a:r>
              <a:rPr lang="en-US" sz="1200" kern="1200" dirty="0">
                <a:solidFill>
                  <a:schemeClr val="tx1"/>
                </a:solidFill>
                <a:effectLst/>
                <a:latin typeface="+mn-lt"/>
                <a:ea typeface="+mn-ea"/>
                <a:cs typeface="+mn-cs"/>
              </a:rPr>
              <a:t>Explain that just because an attacker has been downed, it cannot be assumed that the attack is over. He may revive, or he may be shamming, hoping that you will let down your guard. If a downed attacker revives and resumes his attack, you may have no choice but to again use your defensive firearm.</a:t>
            </a:r>
          </a:p>
          <a:p>
            <a:r>
              <a:rPr lang="en-US" sz="1200" kern="1200" dirty="0">
                <a:solidFill>
                  <a:schemeClr val="tx1"/>
                </a:solidFill>
                <a:effectLst/>
                <a:latin typeface="+mn-lt"/>
                <a:ea typeface="+mn-ea"/>
                <a:cs typeface="+mn-cs"/>
              </a:rPr>
              <a:t>Stress that you should not, however, fire upon a downed attacker who revives and then flees the scene. You are not empowered to act as a law enforcement officer, and you may have no legal right to use lethal force once the attack has ceased.  </a:t>
            </a:r>
          </a:p>
        </p:txBody>
      </p:sp>
      <p:sp>
        <p:nvSpPr>
          <p:cNvPr id="4" name="Slide Number Placeholder 3"/>
          <p:cNvSpPr>
            <a:spLocks noGrp="1"/>
          </p:cNvSpPr>
          <p:nvPr>
            <p:ph type="sldNum" sz="quarter" idx="10"/>
          </p:nvPr>
        </p:nvSpPr>
        <p:spPr/>
        <p:txBody>
          <a:bodyPr/>
          <a:lstStyle/>
          <a:p>
            <a:fld id="{3E992A6A-5274-44BA-9AAB-3910847A2455}" type="slidenum">
              <a:rPr lang="en-US" smtClean="0"/>
              <a:t>154</a:t>
            </a:fld>
            <a:endParaRPr lang="en-US"/>
          </a:p>
        </p:txBody>
      </p:sp>
    </p:spTree>
    <p:extLst>
      <p:ext uri="{BB962C8B-B14F-4D97-AF65-F5344CB8AC3E}">
        <p14:creationId xmlns:p14="http://schemas.microsoft.com/office/powerpoint/2010/main" val="313966115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Maintain Integrity of Scene</a:t>
            </a:r>
          </a:p>
          <a:p>
            <a:r>
              <a:rPr lang="en-US" sz="1200" kern="1200" dirty="0">
                <a:solidFill>
                  <a:schemeClr val="tx1"/>
                </a:solidFill>
                <a:effectLst/>
                <a:latin typeface="+mn-lt"/>
                <a:ea typeface="+mn-ea"/>
                <a:cs typeface="+mn-cs"/>
              </a:rPr>
              <a:t>Explain that an intensive forensic investigation will follow any shooting incident, and thus all physical evidence at the scene must remain undisturbed. Moving, touching or removing evidence may:</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Destroy proof relating to your claim of self-defense.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the appearance of guilt.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Stress that if your attacker had a weapon it is crucial to prevent that weapon from being moved or taken by a bystander or member of a crowd that may form.</a:t>
            </a:r>
          </a:p>
        </p:txBody>
      </p:sp>
      <p:sp>
        <p:nvSpPr>
          <p:cNvPr id="4" name="Slide Number Placeholder 3"/>
          <p:cNvSpPr>
            <a:spLocks noGrp="1"/>
          </p:cNvSpPr>
          <p:nvPr>
            <p:ph type="sldNum" sz="quarter" idx="10"/>
          </p:nvPr>
        </p:nvSpPr>
        <p:spPr/>
        <p:txBody>
          <a:bodyPr/>
          <a:lstStyle/>
          <a:p>
            <a:fld id="{3E992A6A-5274-44BA-9AAB-3910847A2455}" type="slidenum">
              <a:rPr lang="en-US" smtClean="0"/>
              <a:t>155</a:t>
            </a:fld>
            <a:endParaRPr lang="en-US"/>
          </a:p>
        </p:txBody>
      </p:sp>
    </p:spTree>
    <p:extLst>
      <p:ext uri="{BB962C8B-B14F-4D97-AF65-F5344CB8AC3E}">
        <p14:creationId xmlns:p14="http://schemas.microsoft.com/office/powerpoint/2010/main" val="24600722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Greeting the Police</a:t>
            </a:r>
          </a:p>
          <a:p>
            <a:r>
              <a:rPr lang="en-US" sz="1200" kern="1200" dirty="0">
                <a:solidFill>
                  <a:schemeClr val="tx1"/>
                </a:solidFill>
                <a:effectLst/>
                <a:latin typeface="+mn-lt"/>
                <a:ea typeface="+mn-ea"/>
                <a:cs typeface="+mn-cs"/>
              </a:rPr>
              <a:t>Ask the students how they should greet the police when they arrive at the shooting scene.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Their answers should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have your gun in your hand.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Comply with all their commands.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behave in an aggressive manner.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Move slowly and keep your hands visible.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cooperative.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argue with witnesses at the scene.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Stress that an armed citizen may not always have the opportunity to call the police dispatcher before officers arrive at the scene and that these officers won’t know who the aggressor is and who the defender is; they’ll just see a person with a gun.  In such a situation, it is critical to appear non-aggressive and to immediately obey all the officers’ commands.</a:t>
            </a:r>
          </a:p>
        </p:txBody>
      </p:sp>
      <p:sp>
        <p:nvSpPr>
          <p:cNvPr id="4" name="Slide Number Placeholder 3"/>
          <p:cNvSpPr>
            <a:spLocks noGrp="1"/>
          </p:cNvSpPr>
          <p:nvPr>
            <p:ph type="sldNum" sz="quarter" idx="10"/>
          </p:nvPr>
        </p:nvSpPr>
        <p:spPr/>
        <p:txBody>
          <a:bodyPr/>
          <a:lstStyle/>
          <a:p>
            <a:fld id="{3E992A6A-5274-44BA-9AAB-3910847A2455}" type="slidenum">
              <a:rPr lang="en-US" smtClean="0"/>
              <a:t>156</a:t>
            </a:fld>
            <a:endParaRPr lang="en-US"/>
          </a:p>
        </p:txBody>
      </p:sp>
    </p:spTree>
    <p:extLst>
      <p:ext uri="{BB962C8B-B14F-4D97-AF65-F5344CB8AC3E}">
        <p14:creationId xmlns:p14="http://schemas.microsoft.com/office/powerpoint/2010/main" val="422403184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Leaving the Scene</a:t>
            </a:r>
          </a:p>
          <a:p>
            <a:r>
              <a:rPr lang="en-US" sz="1200" kern="1200" dirty="0">
                <a:solidFill>
                  <a:schemeClr val="tx1"/>
                </a:solidFill>
                <a:effectLst/>
                <a:latin typeface="+mn-lt"/>
                <a:ea typeface="+mn-ea"/>
                <a:cs typeface="+mn-cs"/>
              </a:rPr>
              <a:t>Explain that you are </a:t>
            </a:r>
            <a:r>
              <a:rPr lang="en-US" sz="1200" b="1" kern="1200" dirty="0">
                <a:solidFill>
                  <a:schemeClr val="tx1"/>
                </a:solidFill>
                <a:effectLst/>
                <a:latin typeface="+mn-lt"/>
                <a:ea typeface="+mn-ea"/>
                <a:cs typeface="+mn-cs"/>
              </a:rPr>
              <a:t>obligated</a:t>
            </a:r>
            <a:r>
              <a:rPr lang="en-US" sz="1200" kern="1200" dirty="0">
                <a:solidFill>
                  <a:schemeClr val="tx1"/>
                </a:solidFill>
                <a:effectLst/>
                <a:latin typeface="+mn-lt"/>
                <a:ea typeface="+mn-ea"/>
                <a:cs typeface="+mn-cs"/>
              </a:rPr>
              <a:t> to stay at the scene of a shooting until police arrive </a:t>
            </a:r>
            <a:r>
              <a:rPr lang="en-US" sz="1200" u="sng" kern="1200" dirty="0">
                <a:solidFill>
                  <a:schemeClr val="tx1"/>
                </a:solidFill>
                <a:effectLst/>
                <a:latin typeface="+mn-lt"/>
                <a:ea typeface="+mn-ea"/>
                <a:cs typeface="+mn-cs"/>
              </a:rPr>
              <a:t>unless remaining at the scene would compromise your safety</a:t>
            </a:r>
            <a:r>
              <a:rPr lang="en-US" sz="1200" kern="1200" dirty="0">
                <a:solidFill>
                  <a:schemeClr val="tx1"/>
                </a:solidFill>
                <a:effectLst/>
                <a:latin typeface="+mn-lt"/>
                <a:ea typeface="+mn-ea"/>
                <a:cs typeface="+mn-cs"/>
              </a:rPr>
              <a:t>. Examples of when this might occur would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multiple-assailant attack in which some of the assailants were not disabled and still pose a threat.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situation in which a hostile crowd gathers at the shooting scene.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if you must leave a shooting scene before the police arrive, you should: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Immediately go to a police station or, if you contact the police by phone, follow the instructions of the dispatcher.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 not go home, change clothes or wash up, as this may destroy evidence.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Stress that a report should be made to the police even if shots are fired and the assailant seemed not to have been hit.</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157</a:t>
            </a:fld>
            <a:endParaRPr lang="en-US"/>
          </a:p>
        </p:txBody>
      </p:sp>
    </p:spTree>
    <p:extLst>
      <p:ext uri="{BB962C8B-B14F-4D97-AF65-F5344CB8AC3E}">
        <p14:creationId xmlns:p14="http://schemas.microsoft.com/office/powerpoint/2010/main" val="25873445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Emotional Aftermath</a:t>
            </a:r>
          </a:p>
          <a:p>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what emotions they might expect to feel after being involved in a defensive shooting.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Their responses should include: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Revulsion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Remorse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Self-doubt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Acceptance</a:t>
            </a:r>
          </a:p>
        </p:txBody>
      </p:sp>
      <p:sp>
        <p:nvSpPr>
          <p:cNvPr id="4" name="Slide Number Placeholder 3"/>
          <p:cNvSpPr>
            <a:spLocks noGrp="1"/>
          </p:cNvSpPr>
          <p:nvPr>
            <p:ph type="sldNum" sz="quarter" idx="10"/>
          </p:nvPr>
        </p:nvSpPr>
        <p:spPr/>
        <p:txBody>
          <a:bodyPr/>
          <a:lstStyle/>
          <a:p>
            <a:fld id="{3E992A6A-5274-44BA-9AAB-3910847A2455}" type="slidenum">
              <a:rPr lang="en-US" smtClean="0"/>
              <a:t>158</a:t>
            </a:fld>
            <a:endParaRPr lang="en-US"/>
          </a:p>
        </p:txBody>
      </p:sp>
    </p:spTree>
    <p:extLst>
      <p:ext uri="{BB962C8B-B14F-4D97-AF65-F5344CB8AC3E}">
        <p14:creationId xmlns:p14="http://schemas.microsoft.com/office/powerpoint/2010/main" val="359084258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Emotional Aftermath</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Their responses should include: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Revulsion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Remorse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Self-doubt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Acceptance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Discuss each of these emotions briefly with the students.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Stress that not all persons will experience all the above emotions, and that they may be experienced in a different order. </a:t>
            </a:r>
          </a:p>
        </p:txBody>
      </p:sp>
      <p:sp>
        <p:nvSpPr>
          <p:cNvPr id="4" name="Slide Number Placeholder 3"/>
          <p:cNvSpPr>
            <a:spLocks noGrp="1"/>
          </p:cNvSpPr>
          <p:nvPr>
            <p:ph type="sldNum" sz="quarter" idx="10"/>
          </p:nvPr>
        </p:nvSpPr>
        <p:spPr/>
        <p:txBody>
          <a:bodyPr/>
          <a:lstStyle/>
          <a:p>
            <a:fld id="{3E992A6A-5274-44BA-9AAB-3910847A2455}" type="slidenum">
              <a:rPr lang="en-US" smtClean="0"/>
              <a:t>159</a:t>
            </a:fld>
            <a:endParaRPr lang="en-US"/>
          </a:p>
        </p:txBody>
      </p:sp>
    </p:spTree>
    <p:extLst>
      <p:ext uri="{BB962C8B-B14F-4D97-AF65-F5344CB8AC3E}">
        <p14:creationId xmlns:p14="http://schemas.microsoft.com/office/powerpoint/2010/main" val="1552478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TPI, discuss the pros &amp; cons of each of the Locking Mechanisms.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Discuss the Pros &amp; Cons</a:t>
            </a:r>
            <a:r>
              <a:rPr lang="en-US" baseline="0" dirty="0"/>
              <a:t> of a keyed lock. </a:t>
            </a:r>
            <a:r>
              <a:rPr lang="en-US" i="1" baseline="0" dirty="0"/>
              <a:t>Emphasize</a:t>
            </a:r>
            <a:r>
              <a:rPr lang="en-US" baseline="0" dirty="0"/>
              <a:t> that they’re are more difficult to open under stress.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16</a:t>
            </a:fld>
            <a:endParaRPr lang="en-US"/>
          </a:p>
        </p:txBody>
      </p:sp>
    </p:spTree>
    <p:extLst>
      <p:ext uri="{BB962C8B-B14F-4D97-AF65-F5344CB8AC3E}">
        <p14:creationId xmlns:p14="http://schemas.microsoft.com/office/powerpoint/2010/main" val="316779996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Post traumatic Stress Disorder (PTSD)</a:t>
            </a:r>
          </a:p>
          <a:p>
            <a:r>
              <a:rPr lang="en-US" sz="1200" kern="1200" dirty="0">
                <a:solidFill>
                  <a:schemeClr val="tx1"/>
                </a:solidFill>
                <a:effectLst/>
                <a:latin typeface="+mn-lt"/>
                <a:ea typeface="+mn-ea"/>
                <a:cs typeface="+mn-cs"/>
              </a:rPr>
              <a:t>Some persons involved in traumatic events, such as life-threatening attacks, develop Post-Traumatic Stress Disorder (PTSD). This disorder is characterized by: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Flashbacks</a:t>
            </a:r>
          </a:p>
          <a:p>
            <a:pPr lvl="0"/>
            <a:r>
              <a:rPr lang="en-US" sz="1200" kern="1200" dirty="0">
                <a:solidFill>
                  <a:schemeClr val="tx1"/>
                </a:solidFill>
                <a:effectLst/>
                <a:latin typeface="+mn-lt"/>
                <a:ea typeface="+mn-ea"/>
                <a:cs typeface="+mn-cs"/>
              </a:rPr>
              <a:t>Recurring nightmares</a:t>
            </a:r>
          </a:p>
          <a:p>
            <a:pPr lvl="0"/>
            <a:r>
              <a:rPr lang="en-US" sz="1200" kern="1200" dirty="0">
                <a:solidFill>
                  <a:schemeClr val="tx1"/>
                </a:solidFill>
                <a:effectLst/>
                <a:latin typeface="+mn-lt"/>
                <a:ea typeface="+mn-ea"/>
                <a:cs typeface="+mn-cs"/>
              </a:rPr>
              <a:t>Inability to function normally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not everyone experiencing such events will develop PTSD. Also, those who do show symptoms of PTSD have a medical disorder; they are not weak or cowardly.</a:t>
            </a:r>
          </a:p>
        </p:txBody>
      </p:sp>
      <p:sp>
        <p:nvSpPr>
          <p:cNvPr id="4" name="Slide Number Placeholder 3"/>
          <p:cNvSpPr>
            <a:spLocks noGrp="1"/>
          </p:cNvSpPr>
          <p:nvPr>
            <p:ph type="sldNum" sz="quarter" idx="10"/>
          </p:nvPr>
        </p:nvSpPr>
        <p:spPr/>
        <p:txBody>
          <a:bodyPr/>
          <a:lstStyle/>
          <a:p>
            <a:fld id="{3E992A6A-5274-44BA-9AAB-3910847A2455}" type="slidenum">
              <a:rPr lang="en-US" smtClean="0"/>
              <a:t>160</a:t>
            </a:fld>
            <a:endParaRPr lang="en-US"/>
          </a:p>
        </p:txBody>
      </p:sp>
    </p:spTree>
    <p:extLst>
      <p:ext uri="{BB962C8B-B14F-4D97-AF65-F5344CB8AC3E}">
        <p14:creationId xmlns:p14="http://schemas.microsoft.com/office/powerpoint/2010/main" val="38010111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Reducing the Aftermath Effects</a:t>
            </a:r>
            <a:endParaRPr lang="en-US" b="0"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Counseling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Self-reinforcement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Discuss these briefly with the students.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Stress that under any circumstances, being involved in a defensive shooting has dramatic emotional, legal and social consequences. Mental preparation for the aftermath of a defensive shooting is just as critical as mastering shooting and gun handling skills, or learning to adopt a defensive mindset.</a:t>
            </a:r>
          </a:p>
          <a:p>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161</a:t>
            </a:fld>
            <a:endParaRPr lang="en-US"/>
          </a:p>
        </p:txBody>
      </p:sp>
    </p:spTree>
    <p:extLst>
      <p:ext uri="{BB962C8B-B14F-4D97-AF65-F5344CB8AC3E}">
        <p14:creationId xmlns:p14="http://schemas.microsoft.com/office/powerpoint/2010/main" val="28929296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Legal Aftermath</a:t>
            </a:r>
          </a:p>
          <a:p>
            <a:r>
              <a:rPr lang="en-US" sz="1200" b="1" i="1" kern="1200" dirty="0">
                <a:solidFill>
                  <a:schemeClr val="tx1"/>
                </a:solidFill>
                <a:effectLst/>
                <a:latin typeface="+mn-lt"/>
                <a:ea typeface="+mn-ea"/>
                <a:cs typeface="+mn-cs"/>
              </a:rPr>
              <a:t>Ask the students </a:t>
            </a:r>
            <a:r>
              <a:rPr lang="en-US" sz="1200" i="1" kern="1200" dirty="0">
                <a:solidFill>
                  <a:schemeClr val="tx1"/>
                </a:solidFill>
                <a:effectLst/>
                <a:latin typeface="+mn-lt"/>
                <a:ea typeface="+mn-ea"/>
                <a:cs typeface="+mn-cs"/>
              </a:rPr>
              <a:t>what might be some aspects of the legal aftermath of a defensive shooting.</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Their responses should include: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Arrest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Criminal charge and trial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Civil lawsuit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Search of home, vehicle and/or workplace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Seizure of firearms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Revocation of carry permit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Legal fees</a:t>
            </a:r>
          </a:p>
          <a:p>
            <a:r>
              <a:rPr lang="en-US" sz="120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162</a:t>
            </a:fld>
            <a:endParaRPr lang="en-US"/>
          </a:p>
        </p:txBody>
      </p:sp>
    </p:spTree>
    <p:extLst>
      <p:ext uri="{BB962C8B-B14F-4D97-AF65-F5344CB8AC3E}">
        <p14:creationId xmlns:p14="http://schemas.microsoft.com/office/powerpoint/2010/main" val="271299444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Legal Aftermath</a:t>
            </a: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Their responses should include: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Arrest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Criminal charge and trial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Civil lawsuit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Search of home, vehicle and/or workplace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Seizure of firearms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Revocation of carry permit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Legal fees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Stress that in clear cut cases of self-defense, many prosecutors will not even file charges. Also point out that shootings outside the home</a:t>
            </a:r>
          </a:p>
          <a:p>
            <a:r>
              <a:rPr lang="en-US" sz="1200" i="1" kern="1200" dirty="0">
                <a:solidFill>
                  <a:schemeClr val="tx1"/>
                </a:solidFill>
                <a:effectLst/>
                <a:latin typeface="+mn-lt"/>
                <a:ea typeface="+mn-ea"/>
                <a:cs typeface="+mn-cs"/>
              </a:rPr>
              <a:t>May often be ambiguous, and that even in the absence of criminal charges, a civil lawsuit is likely.</a:t>
            </a:r>
          </a:p>
        </p:txBody>
      </p:sp>
      <p:sp>
        <p:nvSpPr>
          <p:cNvPr id="4" name="Slide Number Placeholder 3"/>
          <p:cNvSpPr>
            <a:spLocks noGrp="1"/>
          </p:cNvSpPr>
          <p:nvPr>
            <p:ph type="sldNum" sz="quarter" idx="10"/>
          </p:nvPr>
        </p:nvSpPr>
        <p:spPr/>
        <p:txBody>
          <a:bodyPr/>
          <a:lstStyle/>
          <a:p>
            <a:fld id="{3E992A6A-5274-44BA-9AAB-3910847A2455}" type="slidenum">
              <a:rPr lang="en-US" smtClean="0"/>
              <a:t>163</a:t>
            </a:fld>
            <a:endParaRPr lang="en-US"/>
          </a:p>
        </p:txBody>
      </p:sp>
    </p:spTree>
    <p:extLst>
      <p:ext uri="{BB962C8B-B14F-4D97-AF65-F5344CB8AC3E}">
        <p14:creationId xmlns:p14="http://schemas.microsoft.com/office/powerpoint/2010/main" val="325216317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Be Careful What you say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Emphasize that every word you utter and every gesture you make immediately after a defensive shooting will be scrutinized by police, prosecutors and others. Even if you feel elation, anger, sadness and so forth, do not express these emotions in any way. Don’t hoot or cheer, make derogatory remarks about your attacker, or state how sorry you feel.  Act as though everything you say and do will later be put on display in court or in the media.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Don’t talk to family</a:t>
            </a:r>
            <a:r>
              <a:rPr lang="en-US" baseline="0" dirty="0"/>
              <a:t> or friends about what happened. STAY OFF social media.</a:t>
            </a:r>
          </a:p>
        </p:txBody>
      </p:sp>
      <p:sp>
        <p:nvSpPr>
          <p:cNvPr id="4" name="Slide Number Placeholder 3"/>
          <p:cNvSpPr>
            <a:spLocks noGrp="1"/>
          </p:cNvSpPr>
          <p:nvPr>
            <p:ph type="sldNum" sz="quarter" idx="10"/>
          </p:nvPr>
        </p:nvSpPr>
        <p:spPr/>
        <p:txBody>
          <a:bodyPr/>
          <a:lstStyle/>
          <a:p>
            <a:fld id="{3E992A6A-5274-44BA-9AAB-3910847A2455}" type="slidenum">
              <a:rPr lang="en-US" smtClean="0"/>
              <a:t>164</a:t>
            </a:fld>
            <a:endParaRPr lang="en-US"/>
          </a:p>
        </p:txBody>
      </p:sp>
    </p:spTree>
    <p:extLst>
      <p:ext uri="{BB962C8B-B14F-4D97-AF65-F5344CB8AC3E}">
        <p14:creationId xmlns:p14="http://schemas.microsoft.com/office/powerpoint/2010/main" val="192103884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t>Social Aftermath</a:t>
            </a:r>
            <a:endParaRPr lang="en-US" b="0" baseline="0" dirty="0"/>
          </a:p>
          <a:p>
            <a:r>
              <a:rPr lang="en-US" sz="1200" kern="1200" dirty="0">
                <a:solidFill>
                  <a:schemeClr val="tx1"/>
                </a:solidFill>
                <a:effectLst/>
                <a:latin typeface="+mn-lt"/>
                <a:ea typeface="+mn-ea"/>
                <a:cs typeface="+mn-cs"/>
              </a:rPr>
              <a:t>Ask the students what might be some aspects of the social aftermath of a defensive shooting. Their responses should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Ostracism at the workplace or in your neighborhood.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Anonymous notes or phone calls.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Changes in the way friends and family interact with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Harassment of your family members at school, in the neighborhood,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Being branded as a “vigilante” or worse.</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165</a:t>
            </a:fld>
            <a:endParaRPr lang="en-US"/>
          </a:p>
        </p:txBody>
      </p:sp>
    </p:spTree>
    <p:extLst>
      <p:ext uri="{BB962C8B-B14F-4D97-AF65-F5344CB8AC3E}">
        <p14:creationId xmlns:p14="http://schemas.microsoft.com/office/powerpoint/2010/main" val="287869420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166</a:t>
            </a:fld>
            <a:endParaRPr lang="en-US"/>
          </a:p>
        </p:txBody>
      </p:sp>
    </p:spTree>
    <p:extLst>
      <p:ext uri="{BB962C8B-B14F-4D97-AF65-F5344CB8AC3E}">
        <p14:creationId xmlns:p14="http://schemas.microsoft.com/office/powerpoint/2010/main" val="422779802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167</a:t>
            </a:fld>
            <a:endParaRPr lang="en-US"/>
          </a:p>
        </p:txBody>
      </p:sp>
    </p:spTree>
    <p:extLst>
      <p:ext uri="{BB962C8B-B14F-4D97-AF65-F5344CB8AC3E}">
        <p14:creationId xmlns:p14="http://schemas.microsoft.com/office/powerpoint/2010/main" val="412128030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168</a:t>
            </a:fld>
            <a:endParaRPr lang="en-US"/>
          </a:p>
        </p:txBody>
      </p:sp>
    </p:spTree>
    <p:extLst>
      <p:ext uri="{BB962C8B-B14F-4D97-AF65-F5344CB8AC3E}">
        <p14:creationId xmlns:p14="http://schemas.microsoft.com/office/powerpoint/2010/main" val="417749509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the students what factors should be considered when choosing a pistol carry device (holster, holster purse, etc.). Their answers should focus on:</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Concealment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Retention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Comfort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169</a:t>
            </a:fld>
            <a:endParaRPr lang="en-US"/>
          </a:p>
        </p:txBody>
      </p:sp>
    </p:spTree>
    <p:extLst>
      <p:ext uri="{BB962C8B-B14F-4D97-AF65-F5344CB8AC3E}">
        <p14:creationId xmlns:p14="http://schemas.microsoft.com/office/powerpoint/2010/main" val="2825079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TPI, discuss the pros &amp; cons of each of the Locking Mechanisms.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the Pros &amp; Cons</a:t>
            </a:r>
            <a:r>
              <a:rPr lang="en-US" baseline="0" dirty="0"/>
              <a:t> of a barrel combination lock. </a:t>
            </a:r>
            <a:r>
              <a:rPr lang="en-US" i="1" baseline="0" dirty="0"/>
              <a:t>Emphasize</a:t>
            </a:r>
            <a:r>
              <a:rPr lang="en-US" baseline="0" dirty="0"/>
              <a:t> that they’re are more difficult to open under stress.</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a:t>
            </a:fld>
            <a:endParaRPr lang="en-US"/>
          </a:p>
        </p:txBody>
      </p:sp>
    </p:spTree>
    <p:extLst>
      <p:ext uri="{BB962C8B-B14F-4D97-AF65-F5344CB8AC3E}">
        <p14:creationId xmlns:p14="http://schemas.microsoft.com/office/powerpoint/2010/main" val="14935295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Concealed</a:t>
            </a:r>
            <a:r>
              <a:rPr lang="en-US" sz="1200" kern="1200" dirty="0">
                <a:solidFill>
                  <a:schemeClr val="tx1"/>
                </a:solidFill>
                <a:effectLst/>
                <a:latin typeface="+mn-lt"/>
                <a:ea typeface="+mn-ea"/>
                <a:cs typeface="+mn-cs"/>
              </a:rPr>
              <a:t> means to be hidden from view.  It is not difficult to successfully conceal a handgun from the casual observer with reasonable attire, a sturdy belt and a well designed holster.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the single most important aspect of concealed carry is actually </a:t>
            </a:r>
            <a:r>
              <a:rPr lang="en-US" sz="1200" i="1" kern="1200" dirty="0">
                <a:solidFill>
                  <a:schemeClr val="tx1"/>
                </a:solidFill>
                <a:effectLst/>
                <a:latin typeface="+mn-lt"/>
                <a:ea typeface="+mn-ea"/>
                <a:cs typeface="+mn-cs"/>
              </a:rPr>
              <a:t>having a gun on your person</a:t>
            </a:r>
            <a:r>
              <a:rPr lang="en-US" sz="1200" kern="1200" dirty="0">
                <a:solidFill>
                  <a:schemeClr val="tx1"/>
                </a:solidFill>
                <a:effectLst/>
                <a:latin typeface="+mn-lt"/>
                <a:ea typeface="+mn-ea"/>
                <a:cs typeface="+mn-cs"/>
              </a:rPr>
              <a:t>. The best pistol and holster in the world do you no good in a violent confrontation if they are locked up at home.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other elements of holster design are discussed at length later in this lesson, to ensure safety all pistol carry devices should cover the pistol’s trigger while it is in the holster.  This helps prevent the shooter from inadvertently pulling the trigger during presentation or any other object (such as the fabric of the shirt or blouse) from contacting and pulling the trigger</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170</a:t>
            </a:fld>
            <a:endParaRPr lang="en-US"/>
          </a:p>
        </p:txBody>
      </p:sp>
    </p:spTree>
    <p:extLst>
      <p:ext uri="{BB962C8B-B14F-4D97-AF65-F5344CB8AC3E}">
        <p14:creationId xmlns:p14="http://schemas.microsoft.com/office/powerpoint/2010/main" val="6703321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Equally important as concealment is access. You must be able to get to your gun immediately when needed. A delay of only a few seconds in accessing your firearm could be disastrous in a real-world attack.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Access</a:t>
            </a:r>
            <a:r>
              <a:rPr lang="en-US" sz="1200" kern="1200" dirty="0">
                <a:solidFill>
                  <a:schemeClr val="tx1"/>
                </a:solidFill>
                <a:effectLst/>
                <a:latin typeface="+mn-lt"/>
                <a:ea typeface="+mn-ea"/>
                <a:cs typeface="+mn-cs"/>
              </a:rPr>
              <a:t> involves two components: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Correctly grasping the firearm.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Removing the firearm from the holster, holster purse,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choice of pistol carry mode must allow both to be done as quickly as possible.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Emphasize that the ability to physically grasp the firearm quickly usually depends upon the pistol’s location on the body, while the ability to quickly remove the firearm from the carry device is a function of the design of that device.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Point out that there is usually a tradeoff between concealability and accessibility. Holsters and other carry devices offering great concealment often do not afford optimum access, and vice versa.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Ask the students for examples of both high concealment/low access and high access/low concealment carry modes.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selection of a particular carry device usually involves a compromise between concealment and access, depending upon the relative importance of each to the gun owner.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to Instructors:  To maintain the highest level of safety and assure compliance with the rules of most shooting ranges, shooting side hip holsters are to be used to conduct the live fire portions of the NRA CCW course.  Shoulder holsters, </a:t>
            </a:r>
            <a:r>
              <a:rPr lang="en-US" sz="1200" kern="1200" dirty="0" err="1">
                <a:solidFill>
                  <a:schemeClr val="tx1"/>
                </a:solidFill>
                <a:effectLst/>
                <a:latin typeface="+mn-lt"/>
                <a:ea typeface="+mn-ea"/>
                <a:cs typeface="+mn-cs"/>
              </a:rPr>
              <a:t>crossdraw</a:t>
            </a:r>
            <a:r>
              <a:rPr lang="en-US" sz="1200" kern="1200" dirty="0">
                <a:solidFill>
                  <a:schemeClr val="tx1"/>
                </a:solidFill>
                <a:effectLst/>
                <a:latin typeface="+mn-lt"/>
                <a:ea typeface="+mn-ea"/>
                <a:cs typeface="+mn-cs"/>
              </a:rPr>
              <a:t> holsters, fanny packs, ankle holsters, and small-of-back holsters are not permitted for use in the course.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171</a:t>
            </a:fld>
            <a:endParaRPr lang="en-US"/>
          </a:p>
        </p:txBody>
      </p:sp>
    </p:spTree>
    <p:extLst>
      <p:ext uri="{BB962C8B-B14F-4D97-AF65-F5344CB8AC3E}">
        <p14:creationId xmlns:p14="http://schemas.microsoft.com/office/powerpoint/2010/main" val="17759949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the students under what conditions would they want a holster or other carry device to retain its grip on the pistol? Their answers should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While running, jumping or otherwise engaging in strenuous activity.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fall to the ground.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must grapple with an assailant.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an attacker attempts to get your gun out of the holster or other carry device.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sit, bend over or put yourself in some other body position in which the gun can simply fall out of the holster or other carry device.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Retention is afforded by:</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Snug-fitting holsters molded to the specific gun (friction fit).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Safety or retention straps.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Steel springs or elastic bands (in some shoulder holsters and belly bands).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Point out that safety straps that must be disengaged before the gun can be drawn represent another step that must be performed under stress, and can slow your presentation.  Some holsters or other devices using springs or elastic bands to retain the gun can allow it to be extracted from several different angles. This can permit an assailant to more easily grab your gun and jerk it out of a holster.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Emphasize that a properly made holster that is snugly fitted to the pistol usually allows a draw in one direction only, making removal by an assailant more difficult.  Hip holsters with a forward tilt (“FBI cant”) make it harder for an assailant to remove the gun from behind.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Fitted holsters often combine good retention with a fast presentation unimpeded by straps that must be unfastened.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some carry devices, such as holster purses and fanny packs, almost always employ some sort of retaining straps (usually with Velcro fastenings) to properly secure and position the gun inside the device.</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172</a:t>
            </a:fld>
            <a:endParaRPr lang="en-US"/>
          </a:p>
        </p:txBody>
      </p:sp>
    </p:spTree>
    <p:extLst>
      <p:ext uri="{BB962C8B-B14F-4D97-AF65-F5344CB8AC3E}">
        <p14:creationId xmlns:p14="http://schemas.microsoft.com/office/powerpoint/2010/main" val="125571731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 often-overlooked factor in choosing a carry device is comfort. Ask the students why comfort is important. Discuss their answers briefly.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Their answers should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are more likely to leave your gun at home if it is uncomfortable to wear.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may reveal the fact that you are carrying a gun if you are frequently adjusting its position, scratching where it irritates,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uncomfortable holster, holster purse, etc. often indicates that something is not quite right (e.g., the gun is too heavy.)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pistol carry device should be able to provide comfortable carry for extended periods.  Among the factors contributing to comfort are: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wide gun belt.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Wide, smooth cross straps (shoulder holster).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Rounded edges where they contact the body.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Construction of soft or padded materials.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are much more likely to draw smoothly and quickly from a pistol carry device that properly fits your body.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Experimentation with different types and brands of pistol carry devices may be the only way to find the one that is right for you.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some combinations—a heavy, large-frame pistol worn in a belt holster by a small person—may simply never afford complete comfort.</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173</a:t>
            </a:fld>
            <a:endParaRPr lang="en-US"/>
          </a:p>
        </p:txBody>
      </p:sp>
    </p:spTree>
    <p:extLst>
      <p:ext uri="{BB962C8B-B14F-4D97-AF65-F5344CB8AC3E}">
        <p14:creationId xmlns:p14="http://schemas.microsoft.com/office/powerpoint/2010/main" val="202756551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students of what materials are pistol carry devices usually constructed? Their answers should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Nylon fabric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Plastic/polymer</a:t>
            </a:r>
          </a:p>
          <a:p>
            <a:endParaRPr lang="en-US" dirty="0"/>
          </a:p>
          <a:p>
            <a:r>
              <a:rPr lang="en-US" sz="1200" kern="1200" dirty="0">
                <a:solidFill>
                  <a:schemeClr val="tx1"/>
                </a:solidFill>
                <a:effectLst/>
                <a:latin typeface="+mn-lt"/>
                <a:ea typeface="+mn-ea"/>
                <a:cs typeface="+mn-cs"/>
              </a:rPr>
              <a:t>Leather holsters can be made to precisely fit a pistol, making a safety strap unnecessary on some designs. Fitted leather holsters can expand with use, making some sort of tension adjustment desirable. Holster purses are also usually made of leather to make them resemble normal purses.  Leather can be reasonably tough and durable, but can deteriorate upon exposure to moisture, oils, solvents and extreme temperature conditions.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Nylon fabric is used for many types of pistol carry devices, including holsters, holster purses and the like. This material is soft and flexible, and is often used in several layers with a layer of padding sandwiched in between. Holsters made of nylon fabric generally cannot be made to fit a pistol as well as fitted leather holsters do, so nylon fabric holsters usually require safety or retaining straps.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Plastic or polymer materials come in many forms and are used in various designs. These include hard, stiff plastic holsters that offer retention equal to fitted leather holsters as well as “hybrid” designs incorporating laminated layers of both stiff plastic and soft nylon fabric. Plastic or polymer designs often have excellent “memory” (ability to retain their shape over time) and are more resistant than leather to moisture, solvents and oil. Note that pistols can sometimes move slightly inside hard polymer holsters, producing noise and wear on the gun’s finish. </a:t>
            </a:r>
          </a:p>
          <a:p>
            <a:endParaRPr lang="en-US" dirty="0"/>
          </a:p>
          <a:p>
            <a:r>
              <a:rPr lang="en-US" b="1" dirty="0"/>
              <a:t>Holsters</a:t>
            </a:r>
          </a:p>
          <a:p>
            <a:r>
              <a:rPr lang="en-US" sz="1200" kern="1200" dirty="0">
                <a:solidFill>
                  <a:schemeClr val="tx1"/>
                </a:solidFill>
                <a:effectLst/>
                <a:latin typeface="+mn-lt"/>
                <a:ea typeface="+mn-ea"/>
                <a:cs typeface="+mn-cs"/>
              </a:rPr>
              <a:t>A holster is a pistol carry device that positions the gun on the body, leaving both hands free (unlike a holster purse). Holsters are the most common pistol carry devices, and probably the best for most people under most conditions. Additionally, properly-designed holsters position the gun in a consistent manner, providing a snug-fitting holster molded to the specific gun, and help conceal the gun under appropriate clothing.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the students for different types of holsters and briefly discuss when</a:t>
            </a:r>
            <a:r>
              <a:rPr lang="en-US" sz="1200" kern="1200" baseline="0" dirty="0">
                <a:solidFill>
                  <a:schemeClr val="tx1"/>
                </a:solidFill>
                <a:effectLst/>
                <a:latin typeface="+mn-lt"/>
                <a:ea typeface="+mn-ea"/>
                <a:cs typeface="+mn-cs"/>
              </a:rPr>
              <a:t> they might be used and the Pros &amp; Cons of each</a:t>
            </a:r>
            <a:r>
              <a:rPr lang="en-US" sz="1200" kern="1200" dirty="0">
                <a:solidFill>
                  <a:schemeClr val="tx1"/>
                </a:solidFill>
                <a:effectLst/>
                <a:latin typeface="+mn-lt"/>
                <a:ea typeface="+mn-ea"/>
                <a:cs typeface="+mn-cs"/>
              </a:rPr>
              <a:t>. Their answers should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Shoulder holsters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Shooting-side hip holsters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Appendix holsters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Ankle holsters</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174</a:t>
            </a:fld>
            <a:endParaRPr lang="en-US"/>
          </a:p>
        </p:txBody>
      </p:sp>
    </p:spTree>
    <p:extLst>
      <p:ext uri="{BB962C8B-B14F-4D97-AF65-F5344CB8AC3E}">
        <p14:creationId xmlns:p14="http://schemas.microsoft.com/office/powerpoint/2010/main" val="32380708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…Continued</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Small-of-the-back holsters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Pocket holster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Purse Holsters</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175</a:t>
            </a:fld>
            <a:endParaRPr lang="en-US"/>
          </a:p>
        </p:txBody>
      </p:sp>
    </p:spTree>
    <p:extLst>
      <p:ext uri="{BB962C8B-B14F-4D97-AF65-F5344CB8AC3E}">
        <p14:creationId xmlns:p14="http://schemas.microsoft.com/office/powerpoint/2010/main" val="262638644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Emphasize the following about selecting a pistol for concealed carry:</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Thickness</a:t>
            </a:r>
            <a:r>
              <a:rPr lang="en-US" sz="1200" kern="1200" dirty="0">
                <a:solidFill>
                  <a:schemeClr val="tx1"/>
                </a:solidFill>
                <a:effectLst/>
                <a:latin typeface="+mn-lt"/>
                <a:ea typeface="+mn-ea"/>
                <a:cs typeface="+mn-cs"/>
              </a:rPr>
              <a:t> is the single most important gun characteristic affecting concealment. For this reason, semi-automatics are generally easier to conceal than revolvers.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 As a general rule, the thinnest, shortest pistol you can carry will be the most concealable. You may have to make a compromise between caliber and concealability.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 single-action semi-automatic is carried with the hammer back and the safety on, it should be carried in a holster or a device having a safety strap preventing inadvertent discharge. Carrying such a gun loosely in a pocket, handbag or briefcase is unsafe.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gun that may be carried and drawn from under clothing should have all sharp edges smoothed and projections (such as hammer spurs) removed.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Pistol grips made of </a:t>
            </a:r>
            <a:r>
              <a:rPr lang="en-US" sz="1200" i="1" kern="1200" dirty="0">
                <a:solidFill>
                  <a:schemeClr val="tx1"/>
                </a:solidFill>
                <a:effectLst/>
                <a:latin typeface="+mn-lt"/>
                <a:ea typeface="+mn-ea"/>
                <a:cs typeface="+mn-cs"/>
              </a:rPr>
              <a:t>soft rubber </a:t>
            </a:r>
            <a:r>
              <a:rPr lang="en-US" sz="1200" kern="1200" dirty="0">
                <a:solidFill>
                  <a:schemeClr val="tx1"/>
                </a:solidFill>
                <a:effectLst/>
                <a:latin typeface="+mn-lt"/>
                <a:ea typeface="+mn-ea"/>
                <a:cs typeface="+mn-cs"/>
              </a:rPr>
              <a:t>should be avoided, as they tend to stick to fabric/clothing and impair both concealment and access.</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176</a:t>
            </a:fld>
            <a:endParaRPr lang="en-US"/>
          </a:p>
        </p:txBody>
      </p:sp>
    </p:spTree>
    <p:extLst>
      <p:ext uri="{BB962C8B-B14F-4D97-AF65-F5344CB8AC3E}">
        <p14:creationId xmlns:p14="http://schemas.microsoft.com/office/powerpoint/2010/main" val="360226285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Emphasize the following about selecting a holster for concealed carry: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holster should hold the gun tight against the body for maximum concealment. The holster should be silent when the gun is carried or drawn. Squeaking leather or clicking plastic can alert others to the presence of a carried pistol.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fitted holster that allows gun retention without the need for a safety strap often provides a faster and simpler draw.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holster designs are flatter than others. Holster designs that minimize the bulge of the gun allow the most concealment. All holsters considered for concealed carry should cover the trigger portion of the gun when the gun is in the holster.</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92A6A-5274-44BA-9AAB-3910847A2455}" type="slidenum">
              <a:rPr lang="en-US" smtClean="0"/>
              <a:t>177</a:t>
            </a:fld>
            <a:endParaRPr lang="en-US"/>
          </a:p>
        </p:txBody>
      </p:sp>
    </p:spTree>
    <p:extLst>
      <p:ext uri="{BB962C8B-B14F-4D97-AF65-F5344CB8AC3E}">
        <p14:creationId xmlns:p14="http://schemas.microsoft.com/office/powerpoint/2010/main" val="50206677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Ask students (Even if all male) why a standard purse is not recommended</a:t>
            </a:r>
            <a:r>
              <a:rPr lang="en-US" baseline="0" dirty="0"/>
              <a:t> as a carry option</a:t>
            </a:r>
          </a:p>
          <a:p>
            <a:pPr marL="0" indent="0">
              <a:buFont typeface="Arial" panose="020B0604020202020204" pitchFamily="34" charset="0"/>
              <a:buNone/>
            </a:pPr>
            <a:r>
              <a:rPr lang="en-US" baseline="0" dirty="0"/>
              <a:t>Ask students what things in a purse might cause a discharge</a:t>
            </a:r>
          </a:p>
          <a:p>
            <a:pPr marL="171450" indent="-171450">
              <a:buFont typeface="Arial" panose="020B0604020202020204" pitchFamily="34" charset="0"/>
              <a:buChar char="•"/>
            </a:pPr>
            <a:endParaRPr lang="en-US" baseline="0" dirty="0"/>
          </a:p>
          <a:p>
            <a:r>
              <a:rPr lang="en-US" sz="1200" kern="1200" dirty="0">
                <a:solidFill>
                  <a:schemeClr val="tx1"/>
                </a:solidFill>
                <a:effectLst/>
                <a:latin typeface="+mn-lt"/>
                <a:ea typeface="+mn-ea"/>
                <a:cs typeface="+mn-cs"/>
              </a:rPr>
              <a:t>Emphasize the following about selecting a holster purse for concealed carry: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best holster purses for pistol carry are those designed expressly for that purpose, with metal-reinforced straps that resist cutting, a separate, dedicated gun compartment with an internal holster or retention straps to hold the gun in position for a proper grip, and easy-access closures for that compartment.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Holster purses that can be hung off the support-side shoulder are more easily carried and retained (and are therefore preferable to) those which can be carried only by handles.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178</a:t>
            </a:fld>
            <a:endParaRPr lang="en-US"/>
          </a:p>
        </p:txBody>
      </p:sp>
    </p:spTree>
    <p:extLst>
      <p:ext uri="{BB962C8B-B14F-4D97-AF65-F5344CB8AC3E}">
        <p14:creationId xmlns:p14="http://schemas.microsoft.com/office/powerpoint/2010/main" val="4352706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Emphasize the following about selecting clothing for concealed carry:</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Loose clothing generally provides better concealment than tight.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clothing should fit the climate and the circumstances. If you wear a jacket to cover your gun when everyone else is clad in shorts and T-shirts, you will stick out to any reasonably observant person.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Thick fabric does not allow a gun to print through as readily as thin clothing.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Dark colored clothing and irregular patterns provide better concealment than light colors or regular patterns.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Concealment (and clothing life) can sometimes be improved by affixing patches of heavy, stiff fabric in the lining of clothing over the position of the gun. This prevents the gun’s outline from printing through the clothing, and can help ease access to the gun. Also, patches can prevent abrasion of the clothing lining by the gun.</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179</a:t>
            </a:fld>
            <a:endParaRPr lang="en-US"/>
          </a:p>
        </p:txBody>
      </p:sp>
    </p:spTree>
    <p:extLst>
      <p:ext uri="{BB962C8B-B14F-4D97-AF65-F5344CB8AC3E}">
        <p14:creationId xmlns:p14="http://schemas.microsoft.com/office/powerpoint/2010/main" val="318132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TPI, discuss the pros &amp; cons of each of the Locking Mechanisms.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the Pros &amp; Cons</a:t>
            </a:r>
            <a:r>
              <a:rPr lang="en-US" baseline="0" dirty="0"/>
              <a:t> of a combination key lock. </a:t>
            </a:r>
            <a:r>
              <a:rPr lang="en-US" i="1" baseline="0" dirty="0"/>
              <a:t>Emphasize</a:t>
            </a:r>
            <a:r>
              <a:rPr lang="en-US" baseline="0" dirty="0"/>
              <a:t> that they’re are less difficult to open under stress vs. a keyed lock.</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18</a:t>
            </a:fld>
            <a:endParaRPr lang="en-US"/>
          </a:p>
        </p:txBody>
      </p:sp>
    </p:spTree>
    <p:extLst>
      <p:ext uri="{BB962C8B-B14F-4D97-AF65-F5344CB8AC3E}">
        <p14:creationId xmlns:p14="http://schemas.microsoft.com/office/powerpoint/2010/main" val="15511306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that the final step in selecting a pistol carry device is testing it for concealment, retention, access and comfort.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Emphasize that any tests of a pistol carry device must be performed with an </a:t>
            </a:r>
            <a:r>
              <a:rPr lang="en-US" sz="1200" b="1" i="1" u="sng" kern="1200" dirty="0">
                <a:solidFill>
                  <a:schemeClr val="tx1"/>
                </a:solidFill>
                <a:effectLst/>
                <a:latin typeface="+mn-lt"/>
                <a:ea typeface="+mn-ea"/>
                <a:cs typeface="+mn-cs"/>
              </a:rPr>
              <a:t>unloaded</a:t>
            </a:r>
            <a:r>
              <a:rPr lang="en-US" sz="1200" b="1" i="1" kern="1200" dirty="0">
                <a:solidFill>
                  <a:schemeClr val="tx1"/>
                </a:solidFill>
                <a:effectLst/>
                <a:latin typeface="+mn-lt"/>
                <a:ea typeface="+mn-ea"/>
                <a:cs typeface="+mn-cs"/>
              </a:rPr>
              <a:t> pistol.</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a full-length mirror—or two mirrors, if necessary—to evaluate </a:t>
            </a:r>
            <a:r>
              <a:rPr lang="en-US" sz="1200" kern="1200" dirty="0" err="1">
                <a:solidFill>
                  <a:schemeClr val="tx1"/>
                </a:solidFill>
                <a:effectLst/>
                <a:latin typeface="+mn-lt"/>
                <a:ea typeface="+mn-ea"/>
                <a:cs typeface="+mn-cs"/>
              </a:rPr>
              <a:t>concealement</a:t>
            </a:r>
            <a:r>
              <a:rPr lang="en-US" sz="1200" kern="1200" dirty="0">
                <a:solidFill>
                  <a:schemeClr val="tx1"/>
                </a:solidFill>
                <a:effectLst/>
                <a:latin typeface="+mn-lt"/>
                <a:ea typeface="+mn-ea"/>
                <a:cs typeface="+mn-cs"/>
              </a:rPr>
              <a:t> from different angles.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Turn, bend, stoop, squat, etc. while wearing your gun to see if it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revealed by movement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Have a second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person observe you as you move. Note that raising the arms over head causes the jacket to ride up several inches, potentially revealing the bottom of a belt holster. Bending forward can also make the butt of a gun worn in a hip holster stick out toward the rear.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Test the retention of the pistol carry device by jumping, jogging, or engaging in other strenuous activities. Also, have a friend attempt to grab your unloaded firearm from the carry device. Retention problems may require adjustment or replacement of the device.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Test the device for rapid access by practicing presentation while wearing covering clothing. Have a friend time the presentation with a stopwatch. An elapsed time of more than two seconds is too slow.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Test comfort by wearing it around your home for extended periods.</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180</a:t>
            </a:fld>
            <a:endParaRPr lang="en-US"/>
          </a:p>
        </p:txBody>
      </p:sp>
    </p:spTree>
    <p:extLst>
      <p:ext uri="{BB962C8B-B14F-4D97-AF65-F5344CB8AC3E}">
        <p14:creationId xmlns:p14="http://schemas.microsoft.com/office/powerpoint/2010/main" val="290474259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181</a:t>
            </a:fld>
            <a:endParaRPr lang="en-US"/>
          </a:p>
        </p:txBody>
      </p:sp>
    </p:spTree>
    <p:extLst>
      <p:ext uri="{BB962C8B-B14F-4D97-AF65-F5344CB8AC3E}">
        <p14:creationId xmlns:p14="http://schemas.microsoft.com/office/powerpoint/2010/main" val="149608530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 students a </a:t>
            </a:r>
            <a:r>
              <a:rPr lang="en-US"/>
              <a:t>short break</a:t>
            </a:r>
          </a:p>
        </p:txBody>
      </p:sp>
      <p:sp>
        <p:nvSpPr>
          <p:cNvPr id="4" name="Slide Number Placeholder 3"/>
          <p:cNvSpPr>
            <a:spLocks noGrp="1"/>
          </p:cNvSpPr>
          <p:nvPr>
            <p:ph type="sldNum" sz="quarter" idx="10"/>
          </p:nvPr>
        </p:nvSpPr>
        <p:spPr/>
        <p:txBody>
          <a:bodyPr/>
          <a:lstStyle/>
          <a:p>
            <a:fld id="{3E992A6A-5274-44BA-9AAB-3910847A2455}" type="slidenum">
              <a:rPr lang="en-US" smtClean="0"/>
              <a:t>182</a:t>
            </a:fld>
            <a:endParaRPr lang="en-US"/>
          </a:p>
        </p:txBody>
      </p:sp>
    </p:spTree>
    <p:extLst>
      <p:ext uri="{BB962C8B-B14F-4D97-AF65-F5344CB8AC3E}">
        <p14:creationId xmlns:p14="http://schemas.microsoft.com/office/powerpoint/2010/main" val="80809500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183</a:t>
            </a:fld>
            <a:endParaRPr lang="en-US"/>
          </a:p>
        </p:txBody>
      </p:sp>
    </p:spTree>
    <p:extLst>
      <p:ext uri="{BB962C8B-B14F-4D97-AF65-F5344CB8AC3E}">
        <p14:creationId xmlns:p14="http://schemas.microsoft.com/office/powerpoint/2010/main" val="383711721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184</a:t>
            </a:fld>
            <a:endParaRPr lang="en-US"/>
          </a:p>
        </p:txBody>
      </p:sp>
    </p:spTree>
    <p:extLst>
      <p:ext uri="{BB962C8B-B14F-4D97-AF65-F5344CB8AC3E}">
        <p14:creationId xmlns:p14="http://schemas.microsoft.com/office/powerpoint/2010/main" val="26922568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Cleaning Kit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Typical cleaning kits contain the following components: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Cloth patches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cleaning rod and cleaning rod attachments, including a bore brush and tips to hold patches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small brush (for cleaning gun crevices)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Gun solvent (bore cleaner)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Gun oil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soft cloth</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Kits containing all or most of these items are commercially available at any gun shop and many hardware, sporting goods and large discount stores.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Make sure that any such kit, or any individual cleaning rod, patches, jag (a tip designed specifically to hold a cleaning patch) or bore brush is the proper size for pistol caliber to be cleaned.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Additional Considerations</a:t>
            </a:r>
          </a:p>
          <a:p>
            <a:r>
              <a:rPr lang="en-US" sz="1200" kern="1200" dirty="0">
                <a:solidFill>
                  <a:schemeClr val="tx1"/>
                </a:solidFill>
                <a:effectLst/>
                <a:latin typeface="+mn-lt"/>
                <a:ea typeface="+mn-ea"/>
                <a:cs typeface="+mn-cs"/>
              </a:rPr>
              <a:t>Safety glasses can be worn to protect eyes from cleaning solvents and spring-loaded parts that may be inadvertently released during disassembly.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recommended are thin rubber gloves to protect skin from exposure to solvents, lubricants, firing residues and lead particles.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gun-cleaning area needs good ventilation, and do not eat, drink or smoke while performing firearm cleaning or maintenance.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should be no live ammunition in the cleaning area.</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Consult the</a:t>
            </a:r>
            <a:r>
              <a:rPr lang="en-US" sz="1200" kern="1200" baseline="0" dirty="0">
                <a:solidFill>
                  <a:schemeClr val="tx1"/>
                </a:solidFill>
                <a:effectLst/>
                <a:latin typeface="+mn-lt"/>
                <a:ea typeface="+mn-ea"/>
                <a:cs typeface="+mn-cs"/>
              </a:rPr>
              <a:t> Owner’s Manual for detailed instructions on the proper method of cleaning &amp; lubrication.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185</a:t>
            </a:fld>
            <a:endParaRPr lang="en-US"/>
          </a:p>
        </p:txBody>
      </p:sp>
    </p:spTree>
    <p:extLst>
      <p:ext uri="{BB962C8B-B14F-4D97-AF65-F5344CB8AC3E}">
        <p14:creationId xmlns:p14="http://schemas.microsoft.com/office/powerpoint/2010/main" val="137559403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Firearm</a:t>
            </a:r>
            <a:r>
              <a:rPr lang="en-US" sz="1200" b="1" kern="1200" baseline="0" dirty="0">
                <a:solidFill>
                  <a:schemeClr val="tx1"/>
                </a:solidFill>
                <a:effectLst/>
                <a:latin typeface="+mn-lt"/>
                <a:ea typeface="+mn-ea"/>
                <a:cs typeface="+mn-cs"/>
              </a:rPr>
              <a:t> Disassembly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Disassemble &amp; Clean the firearm according to the instructions in the </a:t>
            </a:r>
            <a:r>
              <a:rPr lang="en-US" sz="1200" i="1" kern="1200" dirty="0">
                <a:solidFill>
                  <a:schemeClr val="tx1"/>
                </a:solidFill>
                <a:effectLst/>
                <a:latin typeface="+mn-lt"/>
                <a:ea typeface="+mn-ea"/>
                <a:cs typeface="+mn-cs"/>
              </a:rPr>
              <a:t>owner’s manual </a:t>
            </a:r>
            <a:r>
              <a:rPr lang="en-US" sz="1200" kern="1200" dirty="0">
                <a:solidFill>
                  <a:schemeClr val="tx1"/>
                </a:solidFill>
                <a:effectLst/>
                <a:latin typeface="+mn-lt"/>
                <a:ea typeface="+mn-ea"/>
                <a:cs typeface="+mn-cs"/>
              </a:rPr>
              <a:t>for the specific make/model to be cleaned. If you do not have an owner’s manual, you can usually obtain one from your gun’s manufacturer. Also, a professional gunsmith may be able to show you how to disassemble your gun.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Attach the bore brush to the cleaning rod and moisten it with gun cleaning solvent. If possible, use a dropper or spray to put solvent onto the brush; avoid dipping the brush in the solvent, as this contaminates the clean solvent with dirt and grit that may be on the brush.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Starting at the chamber, push the brush all the way through the bore, then pull it back through. Do not try to reverse direction with the brush still in the bore. Run the brush through the bore about 10-15 times, adding solvent to it as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Attach the jag to the cleaning rod  and push a patch moistened with solvent through the bore. This patch will come out quite dirty with the material that was loosened by the solvent and the bore brush. Run several dry patches through the bore. These should come out progressively cleaner, until virtually no fouling is visible. If the patches continue to come out somewhat dirty, repeat the cleaning process as outlined above. Visually check the bore for any remaining fouling, lead, or powder residue.</a:t>
            </a:r>
          </a:p>
        </p:txBody>
      </p:sp>
      <p:sp>
        <p:nvSpPr>
          <p:cNvPr id="4" name="Slide Number Placeholder 3"/>
          <p:cNvSpPr>
            <a:spLocks noGrp="1"/>
          </p:cNvSpPr>
          <p:nvPr>
            <p:ph type="sldNum" sz="quarter" idx="10"/>
          </p:nvPr>
        </p:nvSpPr>
        <p:spPr/>
        <p:txBody>
          <a:bodyPr/>
          <a:lstStyle/>
          <a:p>
            <a:fld id="{3E992A6A-5274-44BA-9AAB-3910847A2455}" type="slidenum">
              <a:rPr lang="en-US" smtClean="0"/>
              <a:t>186</a:t>
            </a:fld>
            <a:endParaRPr lang="en-US"/>
          </a:p>
        </p:txBody>
      </p:sp>
    </p:spTree>
    <p:extLst>
      <p:ext uri="{BB962C8B-B14F-4D97-AF65-F5344CB8AC3E}">
        <p14:creationId xmlns:p14="http://schemas.microsoft.com/office/powerpoint/2010/main" val="187788842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Cleaning other gun surfaces</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the bore is clean, residue must be removed from other gun surfaces. Use a solvent-soaked patch, cotton swab or toothbrush, as appropriate, to loosen and remove powder residue and other matter from working surfaces. On a semi-automatic pistol, such surfaces include the interior of the slide, the slide and frame rails, and the exterior barrel surface. On a revolver, such surfaces include the crane, frame, and any action parts that are accessed by the removal of the stocks.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most cases, the </a:t>
            </a:r>
            <a:r>
              <a:rPr lang="en-US" sz="1200" i="1" kern="1200" dirty="0">
                <a:solidFill>
                  <a:schemeClr val="tx1"/>
                </a:solidFill>
                <a:effectLst/>
                <a:latin typeface="+mn-lt"/>
                <a:ea typeface="+mn-ea"/>
                <a:cs typeface="+mn-cs"/>
              </a:rPr>
              <a:t>owner’s manual </a:t>
            </a:r>
            <a:r>
              <a:rPr lang="en-US" sz="1200" kern="1200" dirty="0">
                <a:solidFill>
                  <a:schemeClr val="tx1"/>
                </a:solidFill>
                <a:effectLst/>
                <a:latin typeface="+mn-lt"/>
                <a:ea typeface="+mn-ea"/>
                <a:cs typeface="+mn-cs"/>
              </a:rPr>
              <a:t>will present only basic disassembly instructions for general cleaning and maintenance; further gun disassembly by the owner is usually discouraged.  However, dirt and powder residue collects in interior action areas that can be accessed only by complete disassembly. A partial cleaning of these inaccessible areas may be achieved by flushing the action with gun cleaner or a solvent that leaves no residue, such as brake cleaner. The solvent is sprayed into the action in such a way as to allow the excess to drain freely (such as with the stocks removed), dissolving and flushing away loosened dirt and residue.</a:t>
            </a:r>
          </a:p>
        </p:txBody>
      </p:sp>
      <p:sp>
        <p:nvSpPr>
          <p:cNvPr id="4" name="Slide Number Placeholder 3"/>
          <p:cNvSpPr>
            <a:spLocks noGrp="1"/>
          </p:cNvSpPr>
          <p:nvPr>
            <p:ph type="sldNum" sz="quarter" idx="10"/>
          </p:nvPr>
        </p:nvSpPr>
        <p:spPr/>
        <p:txBody>
          <a:bodyPr/>
          <a:lstStyle/>
          <a:p>
            <a:fld id="{3E992A6A-5274-44BA-9AAB-3910847A2455}" type="slidenum">
              <a:rPr lang="en-US" smtClean="0"/>
              <a:t>187</a:t>
            </a:fld>
            <a:endParaRPr lang="en-US"/>
          </a:p>
        </p:txBody>
      </p:sp>
    </p:spTree>
    <p:extLst>
      <p:ext uri="{BB962C8B-B14F-4D97-AF65-F5344CB8AC3E}">
        <p14:creationId xmlns:p14="http://schemas.microsoft.com/office/powerpoint/2010/main" val="167577757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Cleaning the cylinders/barrel/bore</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cleaning a revolver, the cylinders are cleaned with the bore brush and patches using much the same technique as are employed in cleaning the bore in this slide.</a:t>
            </a:r>
          </a:p>
        </p:txBody>
      </p:sp>
      <p:sp>
        <p:nvSpPr>
          <p:cNvPr id="4" name="Slide Number Placeholder 3"/>
          <p:cNvSpPr>
            <a:spLocks noGrp="1"/>
          </p:cNvSpPr>
          <p:nvPr>
            <p:ph type="sldNum" sz="quarter" idx="10"/>
          </p:nvPr>
        </p:nvSpPr>
        <p:spPr/>
        <p:txBody>
          <a:bodyPr/>
          <a:lstStyle/>
          <a:p>
            <a:fld id="{3E992A6A-5274-44BA-9AAB-3910847A2455}" type="slidenum">
              <a:rPr lang="en-US" smtClean="0"/>
              <a:t>188</a:t>
            </a:fld>
            <a:endParaRPr lang="en-US"/>
          </a:p>
        </p:txBody>
      </p:sp>
    </p:spTree>
    <p:extLst>
      <p:ext uri="{BB962C8B-B14F-4D97-AF65-F5344CB8AC3E}">
        <p14:creationId xmlns:p14="http://schemas.microsoft.com/office/powerpoint/2010/main" val="361362694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Cleaning semi-automatic magazines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Maintenance of semi-automatic pistol magazines is critical for proper pistol functioning.  Most magazines are designed to be disassembled; instructions should be in your </a:t>
            </a:r>
            <a:r>
              <a:rPr lang="en-US" sz="1200" i="1" kern="1200" dirty="0">
                <a:solidFill>
                  <a:schemeClr val="tx1"/>
                </a:solidFill>
                <a:effectLst/>
                <a:latin typeface="+mn-lt"/>
                <a:ea typeface="+mn-ea"/>
                <a:cs typeface="+mn-cs"/>
              </a:rPr>
              <a:t>owner’s manual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Once the magazine is disassembled, remove dirt and powder residue from the inside of the magazine body using a brush and patches.</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189</a:t>
            </a:fld>
            <a:endParaRPr lang="en-US"/>
          </a:p>
        </p:txBody>
      </p:sp>
    </p:spTree>
    <p:extLst>
      <p:ext uri="{BB962C8B-B14F-4D97-AF65-F5344CB8AC3E}">
        <p14:creationId xmlns:p14="http://schemas.microsoft.com/office/powerpoint/2010/main" val="113599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TPI, discuss the pros &amp; cons of each of the Locking Mechanisms.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the Pros &amp; Cons</a:t>
            </a:r>
            <a:r>
              <a:rPr lang="en-US" baseline="0" dirty="0"/>
              <a:t> of a battery operated biometric lock. </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19</a:t>
            </a:fld>
            <a:endParaRPr lang="en-US"/>
          </a:p>
        </p:txBody>
      </p:sp>
    </p:spTree>
    <p:extLst>
      <p:ext uri="{BB962C8B-B14F-4D97-AF65-F5344CB8AC3E}">
        <p14:creationId xmlns:p14="http://schemas.microsoft.com/office/powerpoint/2010/main" val="30965590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Firearm Inspection</a:t>
            </a:r>
          </a:p>
          <a:p>
            <a:r>
              <a:rPr lang="en-US" sz="1200" kern="1200" dirty="0">
                <a:solidFill>
                  <a:schemeClr val="tx1"/>
                </a:solidFill>
                <a:effectLst/>
                <a:latin typeface="+mn-lt"/>
                <a:ea typeface="+mn-ea"/>
                <a:cs typeface="+mn-cs"/>
              </a:rPr>
              <a:t>The ideal time for giving your firearm a thorough visual inspection is when it is disassembled after cleaning. Defects are easiest to spot on parts that are free of dirt, residue and oil. Look for cracks, burred, pitted or indented areas, broken components and so forth.</a:t>
            </a:r>
          </a:p>
          <a:p>
            <a:r>
              <a:rPr lang="en-US" sz="1200" kern="1200" dirty="0">
                <a:solidFill>
                  <a:schemeClr val="tx1"/>
                </a:solidFill>
                <a:effectLst/>
                <a:latin typeface="+mn-lt"/>
                <a:ea typeface="+mn-ea"/>
                <a:cs typeface="+mn-cs"/>
              </a:rPr>
              <a:t>Also be aware of screws or pins that have worked loose, sights that have drifted from recoil forces, or parts that seem to have shifted from their normal positions.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Additionally, every time you pick up your firearm, whether to practice at the range, dry practice in your basement, or clean it in your workroom, you should give it a cursory inspection (after, of course, making sure it is unloaded).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Look for the buildup of firing residues; grips screws or other parts that have become loose; excessive oil leaking out of the joints between parts; and any other condition that may affect the functioning of the gun. Getting in the habit of making this kind of inspection will help you determine when cleaning or lubrication is necessary, or if there are any conditions that may make your gun unsafe or unreliable.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Cleaning powder residues and other foreign material from the gun usually removes necessary lubrication from working surfaces. Thus, it is essential to re-lubricate the firearm after it has been cleaned.</a:t>
            </a:r>
          </a:p>
        </p:txBody>
      </p:sp>
      <p:sp>
        <p:nvSpPr>
          <p:cNvPr id="4" name="Slide Number Placeholder 3"/>
          <p:cNvSpPr>
            <a:spLocks noGrp="1"/>
          </p:cNvSpPr>
          <p:nvPr>
            <p:ph type="sldNum" sz="quarter" idx="10"/>
          </p:nvPr>
        </p:nvSpPr>
        <p:spPr/>
        <p:txBody>
          <a:bodyPr/>
          <a:lstStyle/>
          <a:p>
            <a:fld id="{3E992A6A-5274-44BA-9AAB-3910847A2455}" type="slidenum">
              <a:rPr lang="en-US" smtClean="0"/>
              <a:t>190</a:t>
            </a:fld>
            <a:endParaRPr lang="en-US"/>
          </a:p>
        </p:txBody>
      </p:sp>
    </p:spTree>
    <p:extLst>
      <p:ext uri="{BB962C8B-B14F-4D97-AF65-F5344CB8AC3E}">
        <p14:creationId xmlns:p14="http://schemas.microsoft.com/office/powerpoint/2010/main" val="337027062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Lubrication</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owner’s manual </a:t>
            </a:r>
            <a:r>
              <a:rPr lang="en-US" sz="1200" kern="1200" dirty="0">
                <a:solidFill>
                  <a:schemeClr val="tx1"/>
                </a:solidFill>
                <a:effectLst/>
                <a:latin typeface="+mn-lt"/>
                <a:ea typeface="+mn-ea"/>
                <a:cs typeface="+mn-cs"/>
              </a:rPr>
              <a:t>for your gun will likely contain detailed instructions on the proper method of lubrication. In general, lubricate revolvers in the areas of the crane, ejector rod, and cylinder latch, and around the sides of the hammer and trigger. With the stocks removed, you may also squirt oil into action areas to smooth the trigger pull.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Semi-automatic pistols should be lubricated on the slide and frame rails, at the muzzle (where the barrel engages the slide), and in the barrel locking area. Also apply a small amount of oil to the sides of the trigger and hammer where they enter the frame, and drip a little lubricant into action areas. If you desire, you may put a very light film of oil on the exterior surface of the magazines to prevent rust.</a:t>
            </a:r>
          </a:p>
          <a:p>
            <a:r>
              <a:rPr lang="en-US" sz="1200" kern="1200" dirty="0">
                <a:solidFill>
                  <a:schemeClr val="tx1"/>
                </a:solidFill>
                <a:effectLst/>
                <a:latin typeface="+mn-lt"/>
                <a:ea typeface="+mn-ea"/>
                <a:cs typeface="+mn-cs"/>
              </a:rPr>
              <a:t>It is critical not to allow oil to be transferred to the cartridges carried within the magazine. Oil on cartridge cases can penetrate to the primer, making its ignition unreliable, and may have other harmful effects on gun functioning as well.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Use only those lubricants designed expressly for use in firearms. Over time, improper lubricants may become gummy, impairing proper gun functioning, or may be too thin or runny to provide lasting protection. Also, firearms that are used in extremely hot, cold, wet or dusty climates often have very special lubrication needs, as do firearms that will be stored for extended periods. Consult with a gun shop or gunsmith to determine the proper lubricants to be used with your firearm.</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also important to avoid over-lubricating your pistol, or leaving oil in certain areas.  For example, while a thin film of oil should coat the bore of a firearm that is to be stored, all oil should be removed from the bore before the gun is fired. Excess lubricant can also penetrate wood stocks and cause them to deteriorate. Too much oil left on the exterior of a pistol that is carried in a leather holster can soak into the leather, softening it. This can be of particular concern with leather holsters that are molded to snugly fit a particular pistol model. As explained above, oil left inside the magazine of a semi-automatic pistol or the chambers of a revolver cylinder can contaminate cartridge primers and lead to misfires.</a:t>
            </a:r>
          </a:p>
        </p:txBody>
      </p:sp>
      <p:sp>
        <p:nvSpPr>
          <p:cNvPr id="4" name="Slide Number Placeholder 3"/>
          <p:cNvSpPr>
            <a:spLocks noGrp="1"/>
          </p:cNvSpPr>
          <p:nvPr>
            <p:ph type="sldNum" sz="quarter" idx="10"/>
          </p:nvPr>
        </p:nvSpPr>
        <p:spPr/>
        <p:txBody>
          <a:bodyPr/>
          <a:lstStyle/>
          <a:p>
            <a:fld id="{3E992A6A-5274-44BA-9AAB-3910847A2455}" type="slidenum">
              <a:rPr lang="en-US" smtClean="0"/>
              <a:t>191</a:t>
            </a:fld>
            <a:endParaRPr lang="en-US"/>
          </a:p>
        </p:txBody>
      </p:sp>
    </p:spTree>
    <p:extLst>
      <p:ext uri="{BB962C8B-B14F-4D97-AF65-F5344CB8AC3E}">
        <p14:creationId xmlns:p14="http://schemas.microsoft.com/office/powerpoint/2010/main" val="29083560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Reassembly and function check</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cleaning, inspecting and lubricating the firearm, the final stage is reassembly and function checking. The inspection process referred to previously should continue during reassembly. Be aware of parts that do not go together as they should, a sudden increase in the play or looseness of pins and other components, and so forth. Finally, wipe the pistol with a soft, lightly oiled cloth.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 firearm is reassembled, make sure that it is unloaded and then dry press th</a:t>
            </a:r>
            <a:r>
              <a:rPr lang="en-US" sz="1200" kern="1200" baseline="0" dirty="0">
                <a:solidFill>
                  <a:schemeClr val="tx1"/>
                </a:solidFill>
                <a:effectLst/>
                <a:latin typeface="+mn-lt"/>
                <a:ea typeface="+mn-ea"/>
                <a:cs typeface="+mn-cs"/>
              </a:rPr>
              <a:t>e trigger </a:t>
            </a:r>
            <a:r>
              <a:rPr lang="en-US" sz="1200" kern="1200" dirty="0">
                <a:solidFill>
                  <a:schemeClr val="tx1"/>
                </a:solidFill>
                <a:effectLst/>
                <a:latin typeface="+mn-lt"/>
                <a:ea typeface="+mn-ea"/>
                <a:cs typeface="+mn-cs"/>
              </a:rPr>
              <a:t>a few times to see if there are any changes in the feel of the trigger or the functioning of the controls. With a revolver, swing the cylinder out and test the action of the extractor rod.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Rack the slide of a semiautomatic and ensure that its various safety controls are functioning.  Don’t just look with your eyes; listen with your ears. Sometimes the sound of the gun as it is cycled or when the trigger is dry pressed can reveal a functional problem.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Similarly, when firing live ammunition at the range, be aware of any changes in the gun’s function or feel. Gradual changes in gun function such as sluggish cycling, frequent stoppages or larger groups can result from a buildup of dirt, powder residue, congealed lubricant and so forth. Thorough cleaning and lubrication often restores proper functioning in such cases. However, a sudden tendency of the gun to misfire, jam, or change the size or location of its groups may be a sign of a broken part or other serious mechanical problem that usually requires gunsmith attention.</a:t>
            </a:r>
          </a:p>
          <a:p>
            <a:r>
              <a:rPr lang="en-US" sz="1200" kern="1200" dirty="0">
                <a:solidFill>
                  <a:schemeClr val="tx1"/>
                </a:solidFill>
                <a:effectLst/>
                <a:latin typeface="+mn-lt"/>
                <a:ea typeface="+mn-ea"/>
                <a:cs typeface="+mn-cs"/>
              </a:rPr>
              <a:t> </a:t>
            </a:r>
            <a:endParaRPr lang="en-US" b="0" dirty="0"/>
          </a:p>
        </p:txBody>
      </p:sp>
      <p:sp>
        <p:nvSpPr>
          <p:cNvPr id="4" name="Slide Number Placeholder 3"/>
          <p:cNvSpPr>
            <a:spLocks noGrp="1"/>
          </p:cNvSpPr>
          <p:nvPr>
            <p:ph type="sldNum" sz="quarter" idx="10"/>
          </p:nvPr>
        </p:nvSpPr>
        <p:spPr/>
        <p:txBody>
          <a:bodyPr/>
          <a:lstStyle/>
          <a:p>
            <a:fld id="{3E992A6A-5274-44BA-9AAB-3910847A2455}" type="slidenum">
              <a:rPr lang="en-US" smtClean="0"/>
              <a:t>192</a:t>
            </a:fld>
            <a:endParaRPr lang="en-US"/>
          </a:p>
        </p:txBody>
      </p:sp>
    </p:spTree>
    <p:extLst>
      <p:ext uri="{BB962C8B-B14F-4D97-AF65-F5344CB8AC3E}">
        <p14:creationId xmlns:p14="http://schemas.microsoft.com/office/powerpoint/2010/main" val="296739813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Other Maintenance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Firearm maintenance involves more than just cleaning, inspection, lubrication and function testing.  Both semi-automatic pistols and revolvers are powered by springs, which can, over time, fatigue.</a:t>
            </a:r>
          </a:p>
          <a:p>
            <a:r>
              <a:rPr lang="en-US" sz="1200" kern="1200" dirty="0">
                <a:solidFill>
                  <a:schemeClr val="tx1"/>
                </a:solidFill>
                <a:effectLst/>
                <a:latin typeface="+mn-lt"/>
                <a:ea typeface="+mn-ea"/>
                <a:cs typeface="+mn-cs"/>
              </a:rPr>
              <a:t>The springs that power revolver hammers generally last for many years, however, revolvers having a tendency to produce light hits on the primer may be suffering from weak springs.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Recoil springs on semi-automatic pistols should be regularly replaced, usually every several thousand rounds. Your owner’s manual should have specific recommendations regarding recoil spring replacement, as well as directions for installing new springs. Magazine springs, too, sometimes require replacement, as some will lose stiffness over time and produce feeding problems. A competent gunsmith can diagnose and remedy problems stemming from fatigued springs.</a:t>
            </a:r>
          </a:p>
          <a:p>
            <a:r>
              <a:rPr lang="en-US" sz="120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10"/>
          </p:nvPr>
        </p:nvSpPr>
        <p:spPr/>
        <p:txBody>
          <a:bodyPr/>
          <a:lstStyle/>
          <a:p>
            <a:fld id="{3E992A6A-5274-44BA-9AAB-3910847A2455}" type="slidenum">
              <a:rPr lang="en-US" smtClean="0"/>
              <a:t>193</a:t>
            </a:fld>
            <a:endParaRPr lang="en-US"/>
          </a:p>
        </p:txBody>
      </p:sp>
    </p:spTree>
    <p:extLst>
      <p:ext uri="{BB962C8B-B14F-4D97-AF65-F5344CB8AC3E}">
        <p14:creationId xmlns:p14="http://schemas.microsoft.com/office/powerpoint/2010/main" val="121205548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Gunsmith Check-Up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the normal maintenance you can perform, it is important to periodically have a gunsmith completely disassemble, clean, inspect and lubricate your firearm. This is also an opportunity for an experienced eye to look for wear, breakage or other conditions that may affect your gun’s ability to function properly.  The frequency of this kind of gunsmith examination depends upon your shooting habits.  In general, if you practice regularly with your firearm, an annual check-up is recommended.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3E992A6A-5274-44BA-9AAB-3910847A2455}" type="slidenum">
              <a:rPr lang="en-US" smtClean="0"/>
              <a:t>194</a:t>
            </a:fld>
            <a:endParaRPr lang="en-US"/>
          </a:p>
        </p:txBody>
      </p:sp>
    </p:spTree>
    <p:extLst>
      <p:ext uri="{BB962C8B-B14F-4D97-AF65-F5344CB8AC3E}">
        <p14:creationId xmlns:p14="http://schemas.microsoft.com/office/powerpoint/2010/main" val="248861240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195</a:t>
            </a:fld>
            <a:endParaRPr lang="en-US"/>
          </a:p>
        </p:txBody>
      </p:sp>
    </p:spTree>
    <p:extLst>
      <p:ext uri="{BB962C8B-B14F-4D97-AF65-F5344CB8AC3E}">
        <p14:creationId xmlns:p14="http://schemas.microsoft.com/office/powerpoint/2010/main" val="93145328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196</a:t>
            </a:fld>
            <a:endParaRPr lang="en-US"/>
          </a:p>
        </p:txBody>
      </p:sp>
    </p:spTree>
    <p:extLst>
      <p:ext uri="{BB962C8B-B14F-4D97-AF65-F5344CB8AC3E}">
        <p14:creationId xmlns:p14="http://schemas.microsoft.com/office/powerpoint/2010/main" val="86010107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197</a:t>
            </a:fld>
            <a:endParaRPr lang="en-US"/>
          </a:p>
        </p:txBody>
      </p:sp>
    </p:spTree>
    <p:extLst>
      <p:ext uri="{BB962C8B-B14F-4D97-AF65-F5344CB8AC3E}">
        <p14:creationId xmlns:p14="http://schemas.microsoft.com/office/powerpoint/2010/main" val="52361194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Emphasize the importance of</a:t>
            </a:r>
            <a:r>
              <a:rPr lang="en-US" sz="1200" kern="1200" baseline="0" dirty="0">
                <a:solidFill>
                  <a:schemeClr val="tx1"/>
                </a:solidFill>
                <a:effectLst/>
                <a:latin typeface="+mn-lt"/>
                <a:ea typeface="+mn-ea"/>
                <a:cs typeface="+mn-cs"/>
              </a:rPr>
              <a:t> Safety during Dry Practice.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Dry Practicing should include malfunction drills with dummy rounds.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Unloading and Loading in a different room (Bathroom; Closet) than where performing Dry Practice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Always keep the firearm pointed in a safe direction, even when it is unloaded. Follow all practical Firearm Fundamental Rules for dry practice.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Literally talking to yourself when you are about to Begin dry practice &amp; when you are Finished.</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Speaking to one’s self, “The gun is now loaded” 3 times.</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baseline="0" dirty="0">
                <a:solidFill>
                  <a:schemeClr val="tx1"/>
                </a:solidFill>
                <a:effectLst/>
                <a:latin typeface="+mn-lt"/>
                <a:ea typeface="+mn-ea"/>
                <a:cs typeface="+mn-cs"/>
              </a:rPr>
              <a:t>Ask the students:</a:t>
            </a:r>
            <a:r>
              <a:rPr lang="en-US" sz="1200" b="0" i="0" kern="1200" baseline="0" dirty="0">
                <a:solidFill>
                  <a:schemeClr val="tx1"/>
                </a:solidFill>
                <a:effectLst/>
                <a:latin typeface="+mn-lt"/>
                <a:ea typeface="+mn-ea"/>
                <a:cs typeface="+mn-cs"/>
              </a:rPr>
              <a:t> When is someone likely to have an unintentional discharge? </a:t>
            </a:r>
            <a:r>
              <a:rPr lang="en-US" sz="1200" b="1" i="0" kern="1200" baseline="0" dirty="0">
                <a:solidFill>
                  <a:schemeClr val="tx1"/>
                </a:solidFill>
                <a:effectLst/>
                <a:latin typeface="+mn-lt"/>
                <a:ea typeface="+mn-ea"/>
                <a:cs typeface="+mn-cs"/>
              </a:rPr>
              <a:t>A: </a:t>
            </a:r>
            <a:r>
              <a:rPr lang="en-US" sz="1200" b="0" i="0" kern="1200" baseline="0" dirty="0">
                <a:solidFill>
                  <a:schemeClr val="tx1"/>
                </a:solidFill>
                <a:effectLst/>
                <a:latin typeface="+mn-lt"/>
                <a:ea typeface="+mn-ea"/>
                <a:cs typeface="+mn-cs"/>
              </a:rPr>
              <a:t>Immediately after  dry practice or Live Fire practice.</a:t>
            </a:r>
            <a:endParaRPr lang="en-US" b="1" i="1" dirty="0"/>
          </a:p>
        </p:txBody>
      </p:sp>
      <p:sp>
        <p:nvSpPr>
          <p:cNvPr id="4" name="Slide Number Placeholder 3"/>
          <p:cNvSpPr>
            <a:spLocks noGrp="1"/>
          </p:cNvSpPr>
          <p:nvPr>
            <p:ph type="sldNum" sz="quarter" idx="10"/>
          </p:nvPr>
        </p:nvSpPr>
        <p:spPr/>
        <p:txBody>
          <a:bodyPr/>
          <a:lstStyle/>
          <a:p>
            <a:fld id="{3E992A6A-5274-44BA-9AAB-3910847A2455}" type="slidenum">
              <a:rPr lang="en-US" smtClean="0"/>
              <a:t>198</a:t>
            </a:fld>
            <a:endParaRPr lang="en-US"/>
          </a:p>
        </p:txBody>
      </p:sp>
    </p:spTree>
    <p:extLst>
      <p:ext uri="{BB962C8B-B14F-4D97-AF65-F5344CB8AC3E}">
        <p14:creationId xmlns:p14="http://schemas.microsoft.com/office/powerpoint/2010/main" val="260353675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NRA Marksmanship Qualification Program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Briefly review the program with them, noting that: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It is a self-paced program</a:t>
            </a:r>
          </a:p>
          <a:p>
            <a:pPr lvl="0"/>
            <a:r>
              <a:rPr lang="en-US" sz="1200" kern="1200" dirty="0">
                <a:solidFill>
                  <a:schemeClr val="tx1"/>
                </a:solidFill>
                <a:effectLst/>
                <a:latin typeface="+mn-lt"/>
                <a:ea typeface="+mn-ea"/>
                <a:cs typeface="+mn-cs"/>
              </a:rPr>
              <a:t>It does not require you to enter any formal matches or competitive events.</a:t>
            </a:r>
          </a:p>
          <a:p>
            <a:pPr lvl="0"/>
            <a:r>
              <a:rPr lang="en-US" sz="1200" kern="1200" dirty="0">
                <a:solidFill>
                  <a:schemeClr val="tx1"/>
                </a:solidFill>
                <a:effectLst/>
                <a:latin typeface="+mn-lt"/>
                <a:ea typeface="+mn-ea"/>
                <a:cs typeface="+mn-cs"/>
              </a:rPr>
              <a:t>Awards are available at each level.</a:t>
            </a:r>
          </a:p>
          <a:p>
            <a:pPr lvl="0"/>
            <a:r>
              <a:rPr lang="en-US" sz="1200" kern="1200" dirty="0">
                <a:solidFill>
                  <a:schemeClr val="tx1"/>
                </a:solidFill>
                <a:effectLst/>
                <a:latin typeface="+mn-lt"/>
                <a:ea typeface="+mn-ea"/>
                <a:cs typeface="+mn-cs"/>
              </a:rPr>
              <a:t>It is an excellent way to progress and challenge your skills.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Recreational shooting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Practice your defensive shooting skills at least once a month.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investment each month of an hour or two of time and a couple hundred rounds of ammunition is a small price to pay to ensure your firearm is functioning properly and your skills are up to par.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available, distribute a list of local ranges and clubs, or note the location of facilities in the area.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NRA-affiliated clubs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NRA-affiliated clubs are an excellent resource for a wide variety of skill-enhancing opportunities. Many offer the opportunity to practice at your own pace, as well as myriad sport shooting and training activities.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Visit local clubs and become an active member of at least one club.</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Competitive shooting events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various types of defensive-style shooting competitions which can improve your defensive shooting ability are: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NRA Action Pistol Shooting</a:t>
            </a:r>
          </a:p>
          <a:p>
            <a:pPr lvl="0"/>
            <a:r>
              <a:rPr lang="en-US" sz="1200" kern="1200" dirty="0">
                <a:solidFill>
                  <a:schemeClr val="tx1"/>
                </a:solidFill>
                <a:effectLst/>
                <a:latin typeface="+mn-lt"/>
                <a:ea typeface="+mn-ea"/>
                <a:cs typeface="+mn-cs"/>
              </a:rPr>
              <a:t>International Defensive Pistol Association (IDPA)</a:t>
            </a:r>
          </a:p>
          <a:p>
            <a:pPr lvl="0"/>
            <a:r>
              <a:rPr lang="en-US" sz="1200" kern="1200" dirty="0">
                <a:solidFill>
                  <a:schemeClr val="tx1"/>
                </a:solidFill>
                <a:effectLst/>
                <a:latin typeface="+mn-lt"/>
                <a:ea typeface="+mn-ea"/>
                <a:cs typeface="+mn-cs"/>
              </a:rPr>
              <a:t>International Practical Shooting Confederation/United States Practical Shooting Association</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199</a:t>
            </a:fld>
            <a:endParaRPr lang="en-US"/>
          </a:p>
        </p:txBody>
      </p:sp>
    </p:spTree>
    <p:extLst>
      <p:ext uri="{BB962C8B-B14F-4D97-AF65-F5344CB8AC3E}">
        <p14:creationId xmlns:p14="http://schemas.microsoft.com/office/powerpoint/2010/main" val="263854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a:t>
            </a:fld>
            <a:endParaRPr lang="en-US"/>
          </a:p>
        </p:txBody>
      </p:sp>
    </p:spTree>
    <p:extLst>
      <p:ext uri="{BB962C8B-B14F-4D97-AF65-F5344CB8AC3E}">
        <p14:creationId xmlns:p14="http://schemas.microsoft.com/office/powerpoint/2010/main" val="1178310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TPI, discuss the pros &amp; cons of each of the Storage Devices</a:t>
            </a:r>
          </a:p>
        </p:txBody>
      </p:sp>
      <p:sp>
        <p:nvSpPr>
          <p:cNvPr id="4" name="Slide Number Placeholder 3"/>
          <p:cNvSpPr>
            <a:spLocks noGrp="1"/>
          </p:cNvSpPr>
          <p:nvPr>
            <p:ph type="sldNum" sz="quarter" idx="10"/>
          </p:nvPr>
        </p:nvSpPr>
        <p:spPr/>
        <p:txBody>
          <a:bodyPr/>
          <a:lstStyle/>
          <a:p>
            <a:fld id="{3E992A6A-5274-44BA-9AAB-3910847A2455}" type="slidenum">
              <a:rPr lang="en-US" smtClean="0"/>
              <a:t>20</a:t>
            </a:fld>
            <a:endParaRPr lang="en-US"/>
          </a:p>
        </p:txBody>
      </p:sp>
    </p:spTree>
    <p:extLst>
      <p:ext uri="{BB962C8B-B14F-4D97-AF65-F5344CB8AC3E}">
        <p14:creationId xmlns:p14="http://schemas.microsoft.com/office/powerpoint/2010/main" val="157027327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NRA Training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the other NRA training courses available.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Continue with your skill development, and become an NRA Certified Instructor so you can help others learn firearm safety and exercise their Constitutional rights responsibly and safely.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Commercial training facilities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a number of commercial training centers throughout the United States. These facilities offer a variety of philosophies, techniques, and tactics for defensive shooters to study and practice.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Books, periodicals, and videos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variety of information is available through books, periodicals, videos, the Internet, and other training media.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aware that while a wealth of good material is available, some of the materials on the market and in cyberspace are of questionable quality.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Reading and watching videos is no substitute for training and practice under the tutelage of a qualified individual.</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Dry practice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most beneficial training exercises is dry practice. This includes practicing the draw, practicing combat reloading, and other gun handling skills without any live ammunition in the handgun.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conducting dry drills: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No live ammunition should be in the room.</a:t>
            </a:r>
          </a:p>
          <a:p>
            <a:pPr lvl="0"/>
            <a:r>
              <a:rPr lang="en-US" sz="1200" kern="1200" dirty="0">
                <a:solidFill>
                  <a:schemeClr val="tx1"/>
                </a:solidFill>
                <a:effectLst/>
                <a:latin typeface="+mn-lt"/>
                <a:ea typeface="+mn-ea"/>
                <a:cs typeface="+mn-cs"/>
              </a:rPr>
              <a:t>Practice must be conducted in a suitable area and toward a </a:t>
            </a:r>
            <a:r>
              <a:rPr lang="en-US" sz="1200" kern="1200" dirty="0" err="1">
                <a:solidFill>
                  <a:schemeClr val="tx1"/>
                </a:solidFill>
                <a:effectLst/>
                <a:latin typeface="+mn-lt"/>
                <a:ea typeface="+mn-ea"/>
                <a:cs typeface="+mn-cs"/>
              </a:rPr>
              <a:t>ballistically</a:t>
            </a:r>
            <a:r>
              <a:rPr lang="en-US" sz="1200" kern="1200" dirty="0">
                <a:solidFill>
                  <a:schemeClr val="tx1"/>
                </a:solidFill>
                <a:effectLst/>
                <a:latin typeface="+mn-lt"/>
                <a:ea typeface="+mn-ea"/>
                <a:cs typeface="+mn-cs"/>
              </a:rPr>
              <a:t> safe backstop.</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Precautions</a:t>
            </a:r>
          </a:p>
          <a:p>
            <a:r>
              <a:rPr lang="en-US" sz="1200" kern="1200" dirty="0">
                <a:solidFill>
                  <a:schemeClr val="tx1"/>
                </a:solidFill>
                <a:effectLst/>
                <a:latin typeface="+mn-lt"/>
                <a:ea typeface="+mn-ea"/>
                <a:cs typeface="+mn-cs"/>
              </a:rPr>
              <a:t>Observe the following safety precautions regarding dry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Designate an area as the dry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practice area. Make it a habit, if possible, </a:t>
            </a:r>
            <a:r>
              <a:rPr lang="en-US" sz="1200" i="1" kern="1200" dirty="0">
                <a:solidFill>
                  <a:schemeClr val="tx1"/>
                </a:solidFill>
                <a:effectLst/>
                <a:latin typeface="+mn-lt"/>
                <a:ea typeface="+mn-ea"/>
                <a:cs typeface="+mn-cs"/>
              </a:rPr>
              <a:t>never</a:t>
            </a:r>
            <a:r>
              <a:rPr lang="en-US" sz="1200" kern="1200" dirty="0">
                <a:solidFill>
                  <a:schemeClr val="tx1"/>
                </a:solidFill>
                <a:effectLst/>
                <a:latin typeface="+mn-lt"/>
                <a:ea typeface="+mn-ea"/>
                <a:cs typeface="+mn-cs"/>
              </a:rPr>
              <a:t> to have a loaded firearm in this area of the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conduct dry drills in the same room in which the firearm is normally stored.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wear eye protection while handling the gun.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keep the firearm pointed in a safe direction, even though it is unloaded.  Adhering to this rule requires special care when drawing from a holster.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possible, at the conclusion of dry practice, wait 15 minutes or more before reloading the firearm. The purpose of the waiting period after dry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practice is to clear your mind of the immediate response training you have just completed.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reload the firearm in the same area that the dry practice was conducted.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the firearm is reloaded, say to yourself </a:t>
            </a:r>
            <a:r>
              <a:rPr lang="en-US" sz="1200" b="1" i="1" u="sng" kern="1200" dirty="0">
                <a:solidFill>
                  <a:schemeClr val="tx1"/>
                </a:solidFill>
                <a:effectLst/>
                <a:latin typeface="+mn-lt"/>
                <a:ea typeface="+mn-ea"/>
                <a:cs typeface="+mn-cs"/>
              </a:rPr>
              <a:t>out loud</a:t>
            </a:r>
            <a:r>
              <a:rPr lang="en-US" sz="1200" b="1"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three times: “</a:t>
            </a:r>
            <a:r>
              <a:rPr lang="en-US" sz="1200" b="1" i="1" u="sng" kern="1200" dirty="0">
                <a:solidFill>
                  <a:schemeClr val="tx1"/>
                </a:solidFill>
                <a:effectLst/>
                <a:latin typeface="+mn-lt"/>
                <a:ea typeface="+mn-ea"/>
                <a:cs typeface="+mn-cs"/>
              </a:rPr>
              <a:t>This gun is now loaded</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Secure the firearm so it is not accessible to unauthorized persons.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i="1" u="sng" kern="1200" dirty="0">
                <a:solidFill>
                  <a:schemeClr val="tx1"/>
                </a:solidFill>
                <a:effectLst/>
                <a:latin typeface="+mn-lt"/>
                <a:ea typeface="+mn-ea"/>
                <a:cs typeface="+mn-cs"/>
              </a:rPr>
              <a:t>Ask the students why we take these precautions at the conclusion of our dry</a:t>
            </a:r>
            <a:r>
              <a:rPr lang="en-US" sz="1200" b="1" i="1" u="sng" kern="1200" baseline="0" dirty="0">
                <a:solidFill>
                  <a:schemeClr val="tx1"/>
                </a:solidFill>
                <a:effectLst/>
                <a:latin typeface="+mn-lt"/>
                <a:ea typeface="+mn-ea"/>
                <a:cs typeface="+mn-cs"/>
              </a:rPr>
              <a:t> </a:t>
            </a:r>
            <a:r>
              <a:rPr lang="en-US" sz="1200" b="1" i="1" u="sng" kern="1200" dirty="0">
                <a:solidFill>
                  <a:schemeClr val="tx1"/>
                </a:solidFill>
                <a:effectLst/>
                <a:latin typeface="+mn-lt"/>
                <a:ea typeface="+mn-ea"/>
                <a:cs typeface="+mn-cs"/>
              </a:rPr>
              <a:t>practice session?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Briefly discuss responses, making sure they include: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unintentional discharges of firearms are attributable to shooters loading the firearm immediately upon concluding a dry practice session and firing into the spot they had been aiming at during the practice session.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Shooters have just concluded a training session where they were conditioning themselves to pull the trigger when presented with certain stimuli. If shooters load in the same area where they were practicing, </a:t>
            </a:r>
            <a:r>
              <a:rPr lang="en-US" sz="1200" i="1" kern="1200" dirty="0">
                <a:solidFill>
                  <a:schemeClr val="tx1"/>
                </a:solidFill>
                <a:effectLst/>
                <a:latin typeface="+mn-lt"/>
                <a:ea typeface="+mn-ea"/>
                <a:cs typeface="+mn-cs"/>
              </a:rPr>
              <a:t>these stimuli are still present and may result in the same response.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Emphasize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Consciously verbalizing the fact that “This gun is now loaded” mixes the senses involved and reinforces to the shooters that the training session is now </a:t>
            </a:r>
            <a:r>
              <a:rPr lang="en-US" sz="1200" i="1" kern="1200" dirty="0">
                <a:solidFill>
                  <a:schemeClr val="tx1"/>
                </a:solidFill>
                <a:effectLst/>
                <a:latin typeface="+mn-lt"/>
                <a:ea typeface="+mn-ea"/>
                <a:cs typeface="+mn-cs"/>
              </a:rPr>
              <a:t>over</a:t>
            </a:r>
            <a:r>
              <a:rPr lang="en-US" sz="1200" kern="1200" dirty="0">
                <a:solidFill>
                  <a:schemeClr val="tx1"/>
                </a:solidFill>
                <a:effectLst/>
                <a:latin typeface="+mn-lt"/>
                <a:ea typeface="+mn-ea"/>
                <a:cs typeface="+mn-cs"/>
              </a:rPr>
              <a:t> and they are now holding a </a:t>
            </a:r>
            <a:r>
              <a:rPr lang="en-US" sz="1200" i="1" kern="1200" dirty="0">
                <a:solidFill>
                  <a:schemeClr val="tx1"/>
                </a:solidFill>
                <a:effectLst/>
                <a:latin typeface="+mn-lt"/>
                <a:ea typeface="+mn-ea"/>
                <a:cs typeface="+mn-cs"/>
              </a:rPr>
              <a:t>loaded</a:t>
            </a:r>
            <a:r>
              <a:rPr lang="en-US" sz="1200" kern="1200" dirty="0">
                <a:solidFill>
                  <a:schemeClr val="tx1"/>
                </a:solidFill>
                <a:effectLst/>
                <a:latin typeface="+mn-lt"/>
                <a:ea typeface="+mn-ea"/>
                <a:cs typeface="+mn-cs"/>
              </a:rPr>
              <a:t> gun.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200</a:t>
            </a:fld>
            <a:endParaRPr lang="en-US"/>
          </a:p>
        </p:txBody>
      </p:sp>
    </p:spTree>
    <p:extLst>
      <p:ext uri="{BB962C8B-B14F-4D97-AF65-F5344CB8AC3E}">
        <p14:creationId xmlns:p14="http://schemas.microsoft.com/office/powerpoint/2010/main" val="103708452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201</a:t>
            </a:fld>
            <a:endParaRPr lang="en-US"/>
          </a:p>
        </p:txBody>
      </p:sp>
    </p:spTree>
    <p:extLst>
      <p:ext uri="{BB962C8B-B14F-4D97-AF65-F5344CB8AC3E}">
        <p14:creationId xmlns:p14="http://schemas.microsoft.com/office/powerpoint/2010/main" val="373610084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202</a:t>
            </a:fld>
            <a:endParaRPr lang="en-US"/>
          </a:p>
        </p:txBody>
      </p:sp>
    </p:spTree>
    <p:extLst>
      <p:ext uri="{BB962C8B-B14F-4D97-AF65-F5344CB8AC3E}">
        <p14:creationId xmlns:p14="http://schemas.microsoft.com/office/powerpoint/2010/main" val="3958020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TPI, discuss the pros &amp; cons of each of the Storage Devices</a:t>
            </a:r>
          </a:p>
        </p:txBody>
      </p:sp>
      <p:sp>
        <p:nvSpPr>
          <p:cNvPr id="4" name="Slide Number Placeholder 3"/>
          <p:cNvSpPr>
            <a:spLocks noGrp="1"/>
          </p:cNvSpPr>
          <p:nvPr>
            <p:ph type="sldNum" sz="quarter" idx="10"/>
          </p:nvPr>
        </p:nvSpPr>
        <p:spPr/>
        <p:txBody>
          <a:bodyPr/>
          <a:lstStyle/>
          <a:p>
            <a:fld id="{3E992A6A-5274-44BA-9AAB-3910847A2455}" type="slidenum">
              <a:rPr lang="en-US" smtClean="0"/>
              <a:t>21</a:t>
            </a:fld>
            <a:endParaRPr lang="en-US"/>
          </a:p>
        </p:txBody>
      </p:sp>
    </p:spTree>
    <p:extLst>
      <p:ext uri="{BB962C8B-B14F-4D97-AF65-F5344CB8AC3E}">
        <p14:creationId xmlns:p14="http://schemas.microsoft.com/office/powerpoint/2010/main" val="3002830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TPI, discuss the pros &amp; cons of each of the Storage Devices</a:t>
            </a:r>
          </a:p>
          <a:p>
            <a:endParaRPr lang="en-US" dirty="0"/>
          </a:p>
          <a:p>
            <a:r>
              <a:rPr lang="en-US" b="1" dirty="0"/>
              <a:t>NOTE: </a:t>
            </a:r>
            <a:r>
              <a:rPr lang="en-US" dirty="0"/>
              <a:t>Emphasize that</a:t>
            </a:r>
            <a:r>
              <a:rPr lang="en-US" baseline="0" dirty="0"/>
              <a:t> a gun safe is not viewed as a storage device for quick, quiet access.</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22</a:t>
            </a:fld>
            <a:endParaRPr lang="en-US"/>
          </a:p>
        </p:txBody>
      </p:sp>
    </p:spTree>
    <p:extLst>
      <p:ext uri="{BB962C8B-B14F-4D97-AF65-F5344CB8AC3E}">
        <p14:creationId xmlns:p14="http://schemas.microsoft.com/office/powerpoint/2010/main" val="517950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TPI, discuss the pros &amp; cons of each of the Storage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u="sng" dirty="0"/>
              <a:t>INSTRUCTOR NOTE:</a:t>
            </a:r>
            <a:r>
              <a:rPr lang="en-US" dirty="0"/>
              <a:t> Discuss this picture from the perspective that it is a Locking Hidden Compartment built-into</a:t>
            </a:r>
            <a:r>
              <a:rPr lang="en-US" baseline="0" dirty="0"/>
              <a:t> a piece of furniture.  Explain the differences between this and a why a nightstand IS NOT a safe way to store a firearm.</a:t>
            </a:r>
            <a:endParaRPr lang="en-US" dirty="0"/>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23</a:t>
            </a:fld>
            <a:endParaRPr lang="en-US"/>
          </a:p>
        </p:txBody>
      </p:sp>
    </p:spTree>
    <p:extLst>
      <p:ext uri="{BB962C8B-B14F-4D97-AF65-F5344CB8AC3E}">
        <p14:creationId xmlns:p14="http://schemas.microsoft.com/office/powerpoint/2010/main" val="332316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TPI, discuss the pros &amp; cons of each of the Storage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a:t>
            </a:r>
            <a:r>
              <a:rPr lang="en-US" baseline="0" dirty="0"/>
              <a:t> Gun cases should not be used for long-term storage/transportation unless they can be secured to a Hard Mounting Point.</a:t>
            </a:r>
            <a:endParaRPr lang="en-US" dirty="0"/>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24</a:t>
            </a:fld>
            <a:endParaRPr lang="en-US"/>
          </a:p>
        </p:txBody>
      </p:sp>
    </p:spTree>
    <p:extLst>
      <p:ext uri="{BB962C8B-B14F-4D97-AF65-F5344CB8AC3E}">
        <p14:creationId xmlns:p14="http://schemas.microsoft.com/office/powerpoint/2010/main" val="1880052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Discuss with</a:t>
            </a:r>
            <a:r>
              <a:rPr lang="en-US" baseline="0" dirty="0"/>
              <a:t> students alternatives for firearm storage &amp; security outside of the home</a:t>
            </a:r>
          </a:p>
          <a:p>
            <a:pPr marL="628650" lvl="1" indent="-171450">
              <a:buFont typeface="Arial" panose="020B0604020202020204" pitchFamily="34" charset="0"/>
              <a:buChar char="•"/>
            </a:pPr>
            <a:r>
              <a:rPr lang="en-US" baseline="0" dirty="0"/>
              <a:t>Camping</a:t>
            </a:r>
          </a:p>
          <a:p>
            <a:pPr marL="628650" lvl="1" indent="-171450">
              <a:buFont typeface="Arial" panose="020B0604020202020204" pitchFamily="34" charset="0"/>
              <a:buChar char="•"/>
            </a:pPr>
            <a:r>
              <a:rPr lang="en-US" baseline="0" dirty="0"/>
              <a:t>Someone else's home</a:t>
            </a:r>
          </a:p>
          <a:p>
            <a:pPr marL="628650" lvl="1" indent="-171450">
              <a:buFont typeface="Arial" panose="020B0604020202020204" pitchFamily="34" charset="0"/>
              <a:buChar char="•"/>
            </a:pPr>
            <a:r>
              <a:rPr lang="en-US" baseline="0" dirty="0"/>
              <a:t>Hotel</a:t>
            </a:r>
          </a:p>
          <a:p>
            <a:pPr marL="628650" lvl="1" indent="-171450">
              <a:buFont typeface="Arial" panose="020B0604020202020204" pitchFamily="34" charset="0"/>
              <a:buChar char="•"/>
            </a:pPr>
            <a:r>
              <a:rPr lang="en-US" baseline="0" dirty="0"/>
              <a:t>Restaurant</a:t>
            </a:r>
          </a:p>
          <a:p>
            <a:pPr marL="628650" lvl="1" indent="-171450">
              <a:buFont typeface="Arial" panose="020B0604020202020204" pitchFamily="34" charset="0"/>
              <a:buChar char="•"/>
            </a:pPr>
            <a:r>
              <a:rPr lang="en-US" baseline="0" dirty="0"/>
              <a:t>School Grounds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25</a:t>
            </a:fld>
            <a:endParaRPr lang="en-US"/>
          </a:p>
        </p:txBody>
      </p:sp>
    </p:spTree>
    <p:extLst>
      <p:ext uri="{BB962C8B-B14F-4D97-AF65-F5344CB8AC3E}">
        <p14:creationId xmlns:p14="http://schemas.microsoft.com/office/powerpoint/2010/main" val="2953599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26</a:t>
            </a:fld>
            <a:endParaRPr lang="en-US"/>
          </a:p>
        </p:txBody>
      </p:sp>
    </p:spTree>
    <p:extLst>
      <p:ext uri="{BB962C8B-B14F-4D97-AF65-F5344CB8AC3E}">
        <p14:creationId xmlns:p14="http://schemas.microsoft.com/office/powerpoint/2010/main" val="853848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27</a:t>
            </a:fld>
            <a:endParaRPr lang="en-US"/>
          </a:p>
        </p:txBody>
      </p:sp>
    </p:spTree>
    <p:extLst>
      <p:ext uri="{BB962C8B-B14F-4D97-AF65-F5344CB8AC3E}">
        <p14:creationId xmlns:p14="http://schemas.microsoft.com/office/powerpoint/2010/main" val="2901776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28</a:t>
            </a:fld>
            <a:endParaRPr lang="en-US"/>
          </a:p>
        </p:txBody>
      </p:sp>
    </p:spTree>
    <p:extLst>
      <p:ext uri="{BB962C8B-B14F-4D97-AF65-F5344CB8AC3E}">
        <p14:creationId xmlns:p14="http://schemas.microsoft.com/office/powerpoint/2010/main" val="2651313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Using Total</a:t>
            </a:r>
            <a:r>
              <a:rPr lang="en-US" sz="1400" baseline="0" dirty="0"/>
              <a:t> Participant Involvement (TPI) have the students describe the learning objectives.</a:t>
            </a:r>
            <a:endParaRPr lang="en-US" sz="1400" dirty="0"/>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29</a:t>
            </a:fld>
            <a:endParaRPr lang="en-US"/>
          </a:p>
        </p:txBody>
      </p:sp>
    </p:spTree>
    <p:extLst>
      <p:ext uri="{BB962C8B-B14F-4D97-AF65-F5344CB8AC3E}">
        <p14:creationId xmlns:p14="http://schemas.microsoft.com/office/powerpoint/2010/main" val="263614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Provide</a:t>
            </a:r>
            <a:r>
              <a:rPr lang="en-US" baseline="0" dirty="0"/>
              <a:t> expectations for the students in relation to all bullet points.</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3</a:t>
            </a:fld>
            <a:endParaRPr lang="en-US"/>
          </a:p>
        </p:txBody>
      </p:sp>
    </p:spTree>
    <p:extLst>
      <p:ext uri="{BB962C8B-B14F-4D97-AF65-F5344CB8AC3E}">
        <p14:creationId xmlns:p14="http://schemas.microsoft.com/office/powerpoint/2010/main" val="681604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that the two most common pistol types that will be discussed in this course are:</a:t>
            </a:r>
          </a:p>
          <a:p>
            <a:pPr marL="628650" lvl="1" indent="-171450">
              <a:buFont typeface="Arial" panose="020B0604020202020204" pitchFamily="34" charset="0"/>
              <a:buChar char="•"/>
            </a:pPr>
            <a:r>
              <a:rPr lang="en-US" dirty="0"/>
              <a:t>Semi-automatic pistol </a:t>
            </a:r>
          </a:p>
          <a:p>
            <a:pPr marL="628650" lvl="1" indent="-171450">
              <a:buFont typeface="Arial" panose="020B0604020202020204" pitchFamily="34" charset="0"/>
              <a:buChar char="•"/>
            </a:pPr>
            <a:r>
              <a:rPr lang="en-US" dirty="0"/>
              <a:t>Double-action revolver</a:t>
            </a:r>
          </a:p>
        </p:txBody>
      </p:sp>
      <p:sp>
        <p:nvSpPr>
          <p:cNvPr id="4" name="Slide Number Placeholder 3"/>
          <p:cNvSpPr>
            <a:spLocks noGrp="1"/>
          </p:cNvSpPr>
          <p:nvPr>
            <p:ph type="sldNum" sz="quarter" idx="10"/>
          </p:nvPr>
        </p:nvSpPr>
        <p:spPr/>
        <p:txBody>
          <a:bodyPr/>
          <a:lstStyle/>
          <a:p>
            <a:fld id="{3E992A6A-5274-44BA-9AAB-3910847A2455}" type="slidenum">
              <a:rPr lang="en-US" smtClean="0"/>
              <a:t>30</a:t>
            </a:fld>
            <a:endParaRPr lang="en-US"/>
          </a:p>
        </p:txBody>
      </p:sp>
    </p:spTree>
    <p:extLst>
      <p:ext uri="{BB962C8B-B14F-4D97-AF65-F5344CB8AC3E}">
        <p14:creationId xmlns:p14="http://schemas.microsoft.com/office/powerpoint/2010/main" val="3266313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NOTE: When using an actual gun in a demonstration, verify that it is unloaded, have a student perform a secondary verification that it is unloaded, and ensure that it is pointed in a safe direction at all times.</a:t>
            </a:r>
          </a:p>
          <a:p>
            <a:pPr marL="171450" indent="-171450">
              <a:buFont typeface="Arial" panose="020B0604020202020204" pitchFamily="34" charset="0"/>
              <a:buChar cha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Point out and describe the functions of the revolver &amp; the frame components: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Barrel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Frame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Action (Contained within the frame)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frame is the backbone to which all other parts are attached.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31</a:t>
            </a:fld>
            <a:endParaRPr lang="en-US"/>
          </a:p>
        </p:txBody>
      </p:sp>
    </p:spTree>
    <p:extLst>
      <p:ext uri="{BB962C8B-B14F-4D97-AF65-F5344CB8AC3E}">
        <p14:creationId xmlns:p14="http://schemas.microsoft.com/office/powerpoint/2010/main" val="2834528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NOTE: When using an actual gun in a demonstration, verify that it is unloaded, have a student perform a secondary verification that it is unloaded, and ensure that it is pointed in a safe direction at all times.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dirty="0"/>
              <a:t>Define a Double Action revolver for the students:</a:t>
            </a:r>
          </a:p>
          <a:p>
            <a:pPr marL="628650" lvl="1" indent="-171450">
              <a:buFont typeface="Arial" panose="020B0604020202020204" pitchFamily="34" charset="0"/>
              <a:buChar char="•"/>
            </a:pPr>
            <a:r>
              <a:rPr lang="en-US" i="1" dirty="0"/>
              <a:t>In a double-action revolver, the trigger performs two tasks: it both cocks and releases the hammer. Most double-action revolvers can also be fired in the single-action mode by manually cocking the hammer with the thumb. The revolver is a pistol that has a rotating cylinder containing a number of firing chambers.</a:t>
            </a:r>
          </a:p>
          <a:p>
            <a:pPr marL="628650" lvl="1" indent="-171450">
              <a:buFont typeface="Arial" panose="020B0604020202020204" pitchFamily="34" charset="0"/>
              <a:buChar char="•"/>
            </a:pPr>
            <a:r>
              <a:rPr lang="en-US" dirty="0"/>
              <a:t>Explain that a revolver consists of three main parts: the frame, the barrel, and the action.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action of the trigger or hammer will line up a chamber with the barrel and firing pin.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frame is the backbone to which all other parts are attached.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Point out and describe the functions of the revolver &amp; the frame components: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Barrel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Ejector Rod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Cylinder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Rear Sight &amp; Front Sight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Hammer</a:t>
            </a:r>
            <a:r>
              <a:rPr lang="en-US" baseline="0" dirty="0"/>
              <a:t> Spur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Cylinder Release Catch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Trigger Guard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Back Strap &amp; Front Strap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Grip Panels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32</a:t>
            </a:fld>
            <a:endParaRPr lang="en-US"/>
          </a:p>
        </p:txBody>
      </p:sp>
    </p:spTree>
    <p:extLst>
      <p:ext uri="{BB962C8B-B14F-4D97-AF65-F5344CB8AC3E}">
        <p14:creationId xmlns:p14="http://schemas.microsoft.com/office/powerpoint/2010/main" val="932297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NOTE: When using an actual gun in a demonstration, verify that it is unloaded, have a student perform a secondary verification that it is unloaded, and ensure that it is pointed in a safe direction at all times.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a number of types of semi-automatic pistol actions: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Single-action (each press of the trigger only performs one function—releasing the cocked hammer; the hammer must be manually cocked for the first shot)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Traditional Double-action (the initial long, heavy trigger press both cocks and releases the hammer; each subsequent shot is fired in the single-action mode)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Double-action-only (each trigger press both cocks and releases the hammer, as with a double-action revolver) </a:t>
            </a:r>
            <a:endParaRPr lang="en-US" b="1"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Define a semi-automatic pistol for the students &amp; its Action:</a:t>
            </a:r>
          </a:p>
          <a:p>
            <a:pPr marL="628650" lvl="1" indent="-171450">
              <a:buFont typeface="Arial" panose="020B0604020202020204" pitchFamily="34" charset="0"/>
              <a:buChar char="•"/>
            </a:pPr>
            <a:r>
              <a:rPr lang="en-US" i="1" dirty="0"/>
              <a:t>A semi-automatic pistol is a firearm that, each time the trigger is pressed, fires a single cartridge, automatically extracts and ejects the empty case, and inserts a new cartridge into the chamber.</a:t>
            </a:r>
          </a:p>
          <a:p>
            <a:pPr marL="628650" lvl="1" indent="-171450">
              <a:buFont typeface="Arial" panose="020B0604020202020204" pitchFamily="34" charset="0"/>
              <a:buChar char="•"/>
            </a:pPr>
            <a:r>
              <a:rPr lang="en-US" dirty="0"/>
              <a:t>A semi-automatic pistol, like a revolver, consists of three main parts: the Frame, the Barrel, and the Action.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Action</a:t>
            </a:r>
            <a:r>
              <a:rPr lang="en-US" sz="1200" kern="1200" dirty="0">
                <a:solidFill>
                  <a:schemeClr val="tx1"/>
                </a:solidFill>
                <a:effectLst/>
                <a:latin typeface="+mn-lt"/>
                <a:ea typeface="+mn-ea"/>
                <a:cs typeface="+mn-cs"/>
              </a:rPr>
              <a:t> is a group of moving parts used to load, fire and unload a pistol.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Point out and describe the functions of the semi-automatic &amp; the components: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Frame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Barrel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Rear Sight &amp; Front Sight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Trigger Guard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Back Strap &amp; Front Strap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Grip Panels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*INSTRUCTOR NOTE: Stress that “Safeties are mechanical devices and can fail. Always follow the Fundamental Rules for Safe Gun Handling.”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u="sng" baseline="0" dirty="0"/>
              <a:t>TPI the 3 Fundamentals with the students.</a:t>
            </a:r>
            <a:endParaRPr lang="en-US" dirty="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33</a:t>
            </a:fld>
            <a:endParaRPr lang="en-US"/>
          </a:p>
        </p:txBody>
      </p:sp>
    </p:spTree>
    <p:extLst>
      <p:ext uri="{BB962C8B-B14F-4D97-AF65-F5344CB8AC3E}">
        <p14:creationId xmlns:p14="http://schemas.microsoft.com/office/powerpoint/2010/main" val="2507574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NOTE: When using an actual gun in a demonstration, verify that it is unloaded, have a student perform a secondary verification that it is unloaded, and ensure that it is pointed in a safe direction at all times.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barrel is the metal tube through which the bullet passes.</a:t>
            </a:r>
          </a:p>
          <a:p>
            <a:pPr marL="171450" indent="-171450">
              <a:buFont typeface="Arial" panose="020B0604020202020204" pitchFamily="34" charset="0"/>
              <a:buChar char="•"/>
            </a:pPr>
            <a:r>
              <a:rPr lang="en-US" dirty="0"/>
              <a:t>Point out and describe the functions of the following pistol barrel parts or characteristics:</a:t>
            </a:r>
          </a:p>
          <a:p>
            <a:pPr marL="628650" lvl="1" indent="-171450">
              <a:buFont typeface="Arial" panose="020B0604020202020204" pitchFamily="34" charset="0"/>
              <a:buChar char="•"/>
            </a:pPr>
            <a:r>
              <a:rPr lang="en-US" dirty="0"/>
              <a:t>Bore (the hole inside the barrel) </a:t>
            </a:r>
          </a:p>
          <a:p>
            <a:pPr marL="628650" lvl="1" indent="-171450">
              <a:buFont typeface="Arial" panose="020B0604020202020204" pitchFamily="34" charset="0"/>
              <a:buChar char="•"/>
            </a:pPr>
            <a:r>
              <a:rPr lang="en-US" dirty="0"/>
              <a:t>Chamber (unlike the revolver, the semi-automatic pistol has a single chamber, located at the rear of the barrel. The chamber holds the cartridge at the instant of firing) </a:t>
            </a:r>
          </a:p>
          <a:p>
            <a:pPr marL="628650" lvl="1" indent="-171450">
              <a:buFont typeface="Arial" panose="020B0604020202020204" pitchFamily="34" charset="0"/>
              <a:buChar char="•"/>
            </a:pPr>
            <a:r>
              <a:rPr lang="en-US" dirty="0"/>
              <a:t>Rifling (the spiral lands and groves cut into the bore. Rifling imparts a spin to the bullet, which stabilizes its flight)</a:t>
            </a:r>
          </a:p>
          <a:p>
            <a:pPr marL="1085850" lvl="2" indent="-171450">
              <a:buFont typeface="Arial" panose="020B0604020202020204" pitchFamily="34" charset="0"/>
              <a:buChar char="•"/>
            </a:pPr>
            <a:r>
              <a:rPr lang="en-US" dirty="0"/>
              <a:t>Know</a:t>
            </a:r>
            <a:r>
              <a:rPr lang="en-US" baseline="0" dirty="0"/>
              <a:t> to Unknown here; Like throwing a football</a:t>
            </a:r>
            <a:endParaRPr lang="en-US" dirty="0"/>
          </a:p>
          <a:p>
            <a:pPr marL="628650" lvl="1" indent="-171450">
              <a:buFont typeface="Arial" panose="020B0604020202020204" pitchFamily="34" charset="0"/>
              <a:buChar char="•"/>
            </a:pPr>
            <a:r>
              <a:rPr lang="en-US" dirty="0"/>
              <a:t>Muzzle (the front end of the barrel where the bullet exits)</a:t>
            </a:r>
          </a:p>
          <a:p>
            <a:pPr marL="628650" lvl="1" indent="-171450">
              <a:buFont typeface="Arial" panose="020B0604020202020204" pitchFamily="34" charset="0"/>
              <a:buChar char="•"/>
            </a:pPr>
            <a:r>
              <a:rPr lang="en-US" dirty="0"/>
              <a:t>Front sight (used with the rear sight in aiming; mounted on the end of the barrel or slide)</a:t>
            </a:r>
          </a:p>
          <a:p>
            <a:pPr marL="628650" lvl="1" indent="-171450">
              <a:buFont typeface="Arial" panose="020B0604020202020204" pitchFamily="34" charset="0"/>
              <a:buChar char="•"/>
            </a:pPr>
            <a:r>
              <a:rPr lang="en-US" dirty="0"/>
              <a:t>Locking lugs/locking surfaces (in locked-breech actions, areas of the barrel that lock it to the slide)</a:t>
            </a:r>
          </a:p>
          <a:p>
            <a:pPr marL="628650" lvl="1" indent="-171450">
              <a:buFont typeface="Arial" panose="020B0604020202020204" pitchFamily="34" charset="0"/>
              <a:buChar char="•"/>
            </a:pPr>
            <a:r>
              <a:rPr lang="en-US" dirty="0"/>
              <a:t>Caliber (the diameter of the bore, measured across the lands or, sometimes, across the grooves, in decimal fractions of an in or in millimeters)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34</a:t>
            </a:fld>
            <a:endParaRPr lang="en-US"/>
          </a:p>
        </p:txBody>
      </p:sp>
    </p:spTree>
    <p:extLst>
      <p:ext uri="{BB962C8B-B14F-4D97-AF65-F5344CB8AC3E}">
        <p14:creationId xmlns:p14="http://schemas.microsoft.com/office/powerpoint/2010/main" val="403409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NOTE: When using an actual gun in a demonstration, verify that it is unloaded, have a student perform a secondary verification that it is unloaded, and ensure that it is pointed in a safe direction at all times.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action is a group of moving parts used to load, fire and unload a pistol.</a:t>
            </a:r>
          </a:p>
          <a:p>
            <a:pPr marL="171450" indent="-171450">
              <a:buFont typeface="Arial" panose="020B0604020202020204" pitchFamily="34" charset="0"/>
              <a:buChar char="•"/>
            </a:pPr>
            <a:r>
              <a:rPr lang="en-US" dirty="0"/>
              <a:t>Point out and describe the functions of the following semi-automatic pistol action parts: </a:t>
            </a:r>
          </a:p>
          <a:p>
            <a:pPr marL="628650" lvl="1" indent="-171450">
              <a:buFont typeface="Arial" panose="020B0604020202020204" pitchFamily="34" charset="0"/>
              <a:buChar char="•"/>
            </a:pPr>
            <a:r>
              <a:rPr lang="en-US" b="1" dirty="0"/>
              <a:t>Slide:</a:t>
            </a:r>
            <a:r>
              <a:rPr lang="en-US" dirty="0"/>
              <a:t> (a component that slides on rails in the frame. Upon firing, the slide moves to the rear, and is returned forward to close the breech by pressure from the recoil spring. Some slides enclose the barrel, while others are located at the rear of the barrel.)</a:t>
            </a:r>
          </a:p>
          <a:p>
            <a:pPr marL="1085850" lvl="2" indent="-171450">
              <a:buFont typeface="Arial" panose="020B0604020202020204" pitchFamily="34" charset="0"/>
              <a:buChar char="•"/>
            </a:pPr>
            <a:r>
              <a:rPr lang="en-US" dirty="0"/>
              <a:t>The slide has three primary functions: </a:t>
            </a:r>
          </a:p>
          <a:p>
            <a:pPr marL="1543050" lvl="3" indent="-171450">
              <a:buFont typeface="Arial" panose="020B0604020202020204" pitchFamily="34" charset="0"/>
              <a:buChar char="•"/>
            </a:pPr>
            <a:r>
              <a:rPr lang="en-US" dirty="0"/>
              <a:t>It extracts the cartridge case from the chamber and ejects it from the pistol </a:t>
            </a:r>
          </a:p>
          <a:p>
            <a:pPr marL="1543050" lvl="3" indent="-171450">
              <a:buFont typeface="Arial" panose="020B0604020202020204" pitchFamily="34" charset="0"/>
              <a:buChar char="•"/>
            </a:pPr>
            <a:r>
              <a:rPr lang="en-US" dirty="0"/>
              <a:t>It cocks the hammer or firing pin (in most models) </a:t>
            </a:r>
          </a:p>
          <a:p>
            <a:pPr marL="1543050" lvl="3" indent="-171450">
              <a:buFont typeface="Arial" panose="020B0604020202020204" pitchFamily="34" charset="0"/>
              <a:buChar char="•"/>
            </a:pPr>
            <a:r>
              <a:rPr lang="en-US" dirty="0"/>
              <a:t>It moves the top cartridge from the magazine into the chamber </a:t>
            </a:r>
          </a:p>
          <a:p>
            <a:pPr marL="628650" lvl="1" indent="-171450">
              <a:buFont typeface="Arial" panose="020B0604020202020204" pitchFamily="34" charset="0"/>
              <a:buChar char="•"/>
            </a:pPr>
            <a:r>
              <a:rPr lang="en-US" b="1" dirty="0"/>
              <a:t>Takedown Lever:</a:t>
            </a:r>
            <a:r>
              <a:rPr lang="en-US" dirty="0"/>
              <a:t> a lever or other device on the frame that, when activated, allows the slide and barrel to be separated from the frame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Slide Stop:</a:t>
            </a:r>
            <a:r>
              <a:rPr lang="en-US" dirty="0"/>
              <a:t> A lever on the frame that, when engaged, holds the slide rearward, and when disengaged, allows the slide to move forward</a:t>
            </a:r>
          </a:p>
          <a:p>
            <a:pPr marL="628650" lvl="1" indent="-171450">
              <a:buFont typeface="Arial" panose="020B0604020202020204" pitchFamily="34" charset="0"/>
              <a:buChar char="•"/>
            </a:pPr>
            <a:r>
              <a:rPr lang="en-US" b="1" dirty="0"/>
              <a:t>Hammer:</a:t>
            </a:r>
            <a:r>
              <a:rPr lang="en-US" dirty="0"/>
              <a:t> Causes the firing pin to strike and fire the cartridge</a:t>
            </a:r>
          </a:p>
          <a:p>
            <a:pPr marL="628650" lvl="1" indent="-171450">
              <a:buFont typeface="Arial" panose="020B0604020202020204" pitchFamily="34" charset="0"/>
              <a:buChar char="•"/>
            </a:pPr>
            <a:r>
              <a:rPr lang="en-US" b="1" dirty="0"/>
              <a:t>Hammer Spur:</a:t>
            </a:r>
            <a:r>
              <a:rPr lang="en-US" dirty="0"/>
              <a:t> The projection on the hammer that may be gripped by the thumb</a:t>
            </a:r>
          </a:p>
          <a:p>
            <a:pPr marL="628650" lvl="1" indent="-171450">
              <a:buFont typeface="Arial" panose="020B0604020202020204" pitchFamily="34" charset="0"/>
              <a:buChar char="•"/>
            </a:pPr>
            <a:r>
              <a:rPr lang="en-US" b="1" dirty="0"/>
              <a:t>Trigger:</a:t>
            </a:r>
            <a:r>
              <a:rPr lang="en-US" dirty="0"/>
              <a:t> When pressed it activates the hammer</a:t>
            </a:r>
          </a:p>
          <a:p>
            <a:pPr marL="628650" lvl="1" indent="-171450">
              <a:buFont typeface="Arial" panose="020B0604020202020204" pitchFamily="34" charset="0"/>
              <a:buChar char="•"/>
            </a:pPr>
            <a:r>
              <a:rPr lang="en-US" b="1" dirty="0"/>
              <a:t>Safety:</a:t>
            </a:r>
            <a:r>
              <a:rPr lang="en-US" dirty="0"/>
              <a:t> A mechanical device designed to prevent firing of the handgun, and thus helps reduce the chance of an unintentional discharge—sometimes mounted on the frame</a:t>
            </a:r>
            <a:r>
              <a:rPr lang="en-US" baseline="0" dirty="0"/>
              <a:t> </a:t>
            </a:r>
            <a:r>
              <a:rPr lang="en-US" b="1" dirty="0"/>
              <a:t>Remember—Mechanical devices can fail!</a:t>
            </a:r>
          </a:p>
          <a:p>
            <a:pPr marL="628650" lvl="1" indent="-171450">
              <a:buFont typeface="Arial" panose="020B0604020202020204" pitchFamily="34" charset="0"/>
              <a:buChar char="•"/>
            </a:pPr>
            <a:r>
              <a:rPr lang="en-US" b="1" dirty="0"/>
              <a:t>Magazine release:</a:t>
            </a:r>
            <a:r>
              <a:rPr lang="en-US" dirty="0"/>
              <a:t> Aa button, lever or catch that releases the magazine so that it can be removed from the pistol</a:t>
            </a:r>
          </a:p>
          <a:p>
            <a:pPr marL="628650" lvl="1" indent="-171450">
              <a:buFont typeface="Arial" panose="020B0604020202020204" pitchFamily="34" charset="0"/>
              <a:buChar char="•"/>
            </a:pPr>
            <a:r>
              <a:rPr lang="en-US" b="1" dirty="0"/>
              <a:t>Magazine:</a:t>
            </a:r>
            <a:r>
              <a:rPr lang="en-US" dirty="0"/>
              <a:t> A detachable storage device designed to hold cartridges ready for insertion into the chamber</a:t>
            </a:r>
            <a:endParaRPr lang="en-US" b="1" dirty="0"/>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dirty="0"/>
              <a:t>Slide:</a:t>
            </a:r>
            <a:r>
              <a:rPr lang="en-US" dirty="0"/>
              <a:t> (a component that slides on rails in the frame. Upon firing, the slide moves to the rear, and is returned forward to close the breech by pressure from the recoil spring. Some slides enclose the barrel, while others are located at the rear of the barrel.)</a:t>
            </a:r>
          </a:p>
        </p:txBody>
      </p:sp>
      <p:sp>
        <p:nvSpPr>
          <p:cNvPr id="4" name="Slide Number Placeholder 3"/>
          <p:cNvSpPr>
            <a:spLocks noGrp="1"/>
          </p:cNvSpPr>
          <p:nvPr>
            <p:ph type="sldNum" sz="quarter" idx="10"/>
          </p:nvPr>
        </p:nvSpPr>
        <p:spPr/>
        <p:txBody>
          <a:bodyPr/>
          <a:lstStyle/>
          <a:p>
            <a:fld id="{3E992A6A-5274-44BA-9AAB-3910847A2455}" type="slidenum">
              <a:rPr lang="en-US" smtClean="0"/>
              <a:t>35</a:t>
            </a:fld>
            <a:endParaRPr lang="en-US"/>
          </a:p>
        </p:txBody>
      </p:sp>
    </p:spTree>
    <p:extLst>
      <p:ext uri="{BB962C8B-B14F-4D97-AF65-F5344CB8AC3E}">
        <p14:creationId xmlns:p14="http://schemas.microsoft.com/office/powerpoint/2010/main" val="4216783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When using an actual gun in a demonstration, verify that it is unloaded, have a student perform a secondary verification that it is unloaded, and ensure that it is pointed in a safe direction at all times.</a:t>
            </a:r>
          </a:p>
          <a:p>
            <a:endParaRPr lang="en-US" dirty="0"/>
          </a:p>
          <a:p>
            <a:r>
              <a:rPr lang="en-US" dirty="0"/>
              <a:t>Some semi-automatic pistols do not have a visible or external hammer, and are often referred to as hammerless, even though there may be an internal hammer or striker.</a:t>
            </a:r>
          </a:p>
          <a:p>
            <a:endParaRPr lang="en-US" dirty="0"/>
          </a:p>
          <a:p>
            <a:pPr marL="171450" indent="-171450">
              <a:buFont typeface="Arial" panose="020B0604020202020204" pitchFamily="34" charset="0"/>
              <a:buChar char="•"/>
            </a:pPr>
            <a:r>
              <a:rPr lang="en-US" dirty="0"/>
              <a:t>Using Total</a:t>
            </a:r>
            <a:r>
              <a:rPr lang="en-US" baseline="0" dirty="0"/>
              <a:t> Participant Involvement (TPI) have the students identify the parts on this pistol.</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Explain that the Slide Lock &amp; The Takedown Level are the same, just perform and are utilized differently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36</a:t>
            </a:fld>
            <a:endParaRPr lang="en-US"/>
          </a:p>
        </p:txBody>
      </p:sp>
    </p:spTree>
    <p:extLst>
      <p:ext uri="{BB962C8B-B14F-4D97-AF65-F5344CB8AC3E}">
        <p14:creationId xmlns:p14="http://schemas.microsoft.com/office/powerpoint/2010/main" val="4175750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Size of the pistol</a:t>
            </a:r>
            <a:r>
              <a:rPr lang="en-US" baseline="0" dirty="0"/>
              <a:t> is not limited to just how big it is, relative to the hand holding it.</a:t>
            </a:r>
          </a:p>
          <a:p>
            <a:pPr marL="628650" lvl="1" indent="-171450">
              <a:buFont typeface="Arial" panose="020B0604020202020204" pitchFamily="34" charset="0"/>
              <a:buChar char="•"/>
            </a:pPr>
            <a:r>
              <a:rPr lang="en-US" baseline="0" dirty="0"/>
              <a:t>Firearm Controls placement should also be taken into account.</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37</a:t>
            </a:fld>
            <a:endParaRPr lang="en-US"/>
          </a:p>
        </p:txBody>
      </p:sp>
    </p:spTree>
    <p:extLst>
      <p:ext uri="{BB962C8B-B14F-4D97-AF65-F5344CB8AC3E}">
        <p14:creationId xmlns:p14="http://schemas.microsoft.com/office/powerpoint/2010/main" val="396113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38</a:t>
            </a:fld>
            <a:endParaRPr lang="en-US"/>
          </a:p>
        </p:txBody>
      </p:sp>
    </p:spTree>
    <p:extLst>
      <p:ext uri="{BB962C8B-B14F-4D97-AF65-F5344CB8AC3E}">
        <p14:creationId xmlns:p14="http://schemas.microsoft.com/office/powerpoint/2010/main" val="1727153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39</a:t>
            </a:fld>
            <a:endParaRPr lang="en-US"/>
          </a:p>
        </p:txBody>
      </p:sp>
    </p:spTree>
    <p:extLst>
      <p:ext uri="{BB962C8B-B14F-4D97-AF65-F5344CB8AC3E}">
        <p14:creationId xmlns:p14="http://schemas.microsoft.com/office/powerpoint/2010/main" val="152474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student to read the Course Goal</a:t>
            </a:r>
          </a:p>
        </p:txBody>
      </p:sp>
      <p:sp>
        <p:nvSpPr>
          <p:cNvPr id="4" name="Slide Number Placeholder 3"/>
          <p:cNvSpPr>
            <a:spLocks noGrp="1"/>
          </p:cNvSpPr>
          <p:nvPr>
            <p:ph type="sldNum" sz="quarter" idx="10"/>
          </p:nvPr>
        </p:nvSpPr>
        <p:spPr/>
        <p:txBody>
          <a:bodyPr/>
          <a:lstStyle/>
          <a:p>
            <a:fld id="{3E992A6A-5274-44BA-9AAB-3910847A2455}" type="slidenum">
              <a:rPr lang="en-US" smtClean="0"/>
              <a:t>4</a:t>
            </a:fld>
            <a:endParaRPr lang="en-US"/>
          </a:p>
        </p:txBody>
      </p:sp>
    </p:spTree>
    <p:extLst>
      <p:ext uri="{BB962C8B-B14F-4D97-AF65-F5344CB8AC3E}">
        <p14:creationId xmlns:p14="http://schemas.microsoft.com/office/powerpoint/2010/main" val="4093088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40</a:t>
            </a:fld>
            <a:endParaRPr lang="en-US"/>
          </a:p>
        </p:txBody>
      </p:sp>
    </p:spTree>
    <p:extLst>
      <p:ext uri="{BB962C8B-B14F-4D97-AF65-F5344CB8AC3E}">
        <p14:creationId xmlns:p14="http://schemas.microsoft.com/office/powerpoint/2010/main" val="2751059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41</a:t>
            </a:fld>
            <a:endParaRPr lang="en-US"/>
          </a:p>
        </p:txBody>
      </p:sp>
    </p:spTree>
    <p:extLst>
      <p:ext uri="{BB962C8B-B14F-4D97-AF65-F5344CB8AC3E}">
        <p14:creationId xmlns:p14="http://schemas.microsoft.com/office/powerpoint/2010/main" val="1117064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42</a:t>
            </a:fld>
            <a:endParaRPr lang="en-US"/>
          </a:p>
        </p:txBody>
      </p:sp>
    </p:spTree>
    <p:extLst>
      <p:ext uri="{BB962C8B-B14F-4D97-AF65-F5344CB8AC3E}">
        <p14:creationId xmlns:p14="http://schemas.microsoft.com/office/powerpoint/2010/main" val="3567789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1" u="sng" kern="1200" dirty="0">
                <a:solidFill>
                  <a:schemeClr val="tx1"/>
                </a:solidFill>
                <a:effectLst/>
                <a:latin typeface="+mn-lt"/>
                <a:ea typeface="+mn-ea"/>
                <a:cs typeface="+mn-cs"/>
              </a:rPr>
              <a:t>p.59</a:t>
            </a:r>
            <a:r>
              <a:rPr lang="en-US" sz="1200" b="1" i="1" u="sng" kern="1200" baseline="0" dirty="0">
                <a:solidFill>
                  <a:schemeClr val="tx1"/>
                </a:solidFill>
                <a:effectLst/>
                <a:latin typeface="+mn-lt"/>
                <a:ea typeface="+mn-ea"/>
                <a:cs typeface="+mn-cs"/>
              </a:rPr>
              <a:t> </a:t>
            </a:r>
            <a:r>
              <a:rPr lang="en-US" sz="1200" b="1" i="1" u="sng" kern="1200" baseline="0" dirty="0" err="1">
                <a:solidFill>
                  <a:schemeClr val="tx1"/>
                </a:solidFill>
                <a:effectLst/>
                <a:latin typeface="+mn-lt"/>
                <a:ea typeface="+mn-ea"/>
                <a:cs typeface="+mn-cs"/>
              </a:rPr>
              <a:t>BoPS</a:t>
            </a:r>
            <a:endParaRPr lang="en-US" sz="1200" b="1" i="1" u="sng"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cartridge has four components:</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Case</a:t>
            </a:r>
            <a:r>
              <a:rPr lang="en-US" sz="1200" kern="1200" dirty="0">
                <a:solidFill>
                  <a:schemeClr val="tx1"/>
                </a:solidFill>
                <a:effectLst/>
                <a:latin typeface="+mn-lt"/>
                <a:ea typeface="+mn-ea"/>
                <a:cs typeface="+mn-cs"/>
              </a:rPr>
              <a:t> – A metal cylinder usually made of brass, closed at one end, which contains the other three components.</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Priming compound </a:t>
            </a:r>
            <a:r>
              <a:rPr lang="en-US" sz="1200" kern="1200" dirty="0">
                <a:solidFill>
                  <a:schemeClr val="tx1"/>
                </a:solidFill>
                <a:effectLst/>
                <a:latin typeface="+mn-lt"/>
                <a:ea typeface="+mn-ea"/>
                <a:cs typeface="+mn-cs"/>
              </a:rPr>
              <a:t>– An impact-sensitive chemical compound used for ignition.</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Powder charge </a:t>
            </a:r>
            <a:r>
              <a:rPr lang="en-US" sz="1200" kern="1200" dirty="0">
                <a:solidFill>
                  <a:schemeClr val="tx1"/>
                </a:solidFill>
                <a:effectLst/>
                <a:latin typeface="+mn-lt"/>
                <a:ea typeface="+mn-ea"/>
                <a:cs typeface="+mn-cs"/>
              </a:rPr>
              <a:t>– A fast-burning chemical compound used as a propellant.</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Bullet</a:t>
            </a:r>
            <a:r>
              <a:rPr lang="en-US" sz="1200" kern="1200" dirty="0">
                <a:solidFill>
                  <a:schemeClr val="tx1"/>
                </a:solidFill>
                <a:effectLst/>
                <a:latin typeface="+mn-lt"/>
                <a:ea typeface="+mn-ea"/>
                <a:cs typeface="+mn-cs"/>
              </a:rPr>
              <a:t> – The projectile.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the difference between a rim-fire and a center-fire cartridge.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a </a:t>
            </a:r>
            <a:r>
              <a:rPr lang="en-US" sz="1200" b="1" kern="1200" dirty="0">
                <a:solidFill>
                  <a:schemeClr val="tx1"/>
                </a:solidFill>
                <a:effectLst/>
                <a:latin typeface="+mn-lt"/>
                <a:ea typeface="+mn-ea"/>
                <a:cs typeface="+mn-cs"/>
              </a:rPr>
              <a:t>rim-fire cartridge</a:t>
            </a:r>
            <a:r>
              <a:rPr lang="en-US" sz="1200" kern="1200" dirty="0">
                <a:solidFill>
                  <a:schemeClr val="tx1"/>
                </a:solidFill>
                <a:effectLst/>
                <a:latin typeface="+mn-lt"/>
                <a:ea typeface="+mn-ea"/>
                <a:cs typeface="+mn-cs"/>
              </a:rPr>
              <a:t>, the priming compound is contained in the inside rim of the case head.</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a </a:t>
            </a:r>
            <a:r>
              <a:rPr lang="en-US" sz="1200" b="1" kern="1200" dirty="0">
                <a:solidFill>
                  <a:schemeClr val="tx1"/>
                </a:solidFill>
                <a:effectLst/>
                <a:latin typeface="+mn-lt"/>
                <a:ea typeface="+mn-ea"/>
                <a:cs typeface="+mn-cs"/>
              </a:rPr>
              <a:t>center-fire cartridge</a:t>
            </a:r>
            <a:r>
              <a:rPr lang="en-US" sz="1200" kern="1200" dirty="0">
                <a:solidFill>
                  <a:schemeClr val="tx1"/>
                </a:solidFill>
                <a:effectLst/>
                <a:latin typeface="+mn-lt"/>
                <a:ea typeface="+mn-ea"/>
                <a:cs typeface="+mn-cs"/>
              </a:rPr>
              <a:t>, the priming compound is contained in a metal cup, called a primer, located in the center of the case head.</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43</a:t>
            </a:fld>
            <a:endParaRPr lang="en-US"/>
          </a:p>
        </p:txBody>
      </p:sp>
    </p:spTree>
    <p:extLst>
      <p:ext uri="{BB962C8B-B14F-4D97-AF65-F5344CB8AC3E}">
        <p14:creationId xmlns:p14="http://schemas.microsoft.com/office/powerpoint/2010/main" val="33798112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the firing sequence of a cartridge:</a:t>
            </a:r>
          </a:p>
          <a:p>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Arial" panose="020B0604020202020204" pitchFamily="34" charset="0"/>
              </a:rPr>
              <a:t>Cartridge in chamber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firing pin strikes the primer or case rim and ignites the priming compound.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flame generated by the priming compound ignites the powder charge.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powder burns rapidly and generates a large volume of hot, high-pressure gas.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high-pressure gas propels the bullet out of the barrel at a high velocity.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latin typeface="Arial" panose="020B0604020202020204" pitchFamily="34" charset="0"/>
              </a:rPr>
              <a:t>Bullet exits muzzle, hot gas makes “</a:t>
            </a:r>
            <a:r>
              <a:rPr lang="en-US" altLang="en-US" sz="1200" b="1" dirty="0">
                <a:latin typeface="Arial" panose="020B0604020202020204" pitchFamily="34" charset="0"/>
              </a:rPr>
              <a:t>bang</a:t>
            </a:r>
            <a:r>
              <a:rPr lang="en-US" altLang="en-US" sz="1200" b="0" dirty="0">
                <a:latin typeface="Arial" panose="020B0604020202020204" pitchFamily="34" charset="0"/>
              </a:rPr>
              <a:t>”</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44</a:t>
            </a:fld>
            <a:endParaRPr lang="en-US"/>
          </a:p>
        </p:txBody>
      </p:sp>
    </p:spTree>
    <p:extLst>
      <p:ext uri="{BB962C8B-B14F-4D97-AF65-F5344CB8AC3E}">
        <p14:creationId xmlns:p14="http://schemas.microsoft.com/office/powerpoint/2010/main" val="653173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shooter must know how to identify a cartridge to load the proper cartridge in the pistol.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shooter should match the cartridge designations: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Marked on the pistol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Stamped on the head of the case of a center-fire cartridge (called the </a:t>
            </a:r>
            <a:r>
              <a:rPr lang="en-US" sz="1200" i="1" kern="1200" dirty="0" err="1">
                <a:solidFill>
                  <a:schemeClr val="tx1"/>
                </a:solidFill>
                <a:effectLst/>
                <a:latin typeface="+mn-lt"/>
                <a:ea typeface="+mn-ea"/>
                <a:cs typeface="+mn-cs"/>
              </a:rPr>
              <a:t>headstamp</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Printed on the factory ammunition box.</a:t>
            </a:r>
          </a:p>
          <a:p>
            <a:pPr marL="171450" lvl="0" indent="-171450">
              <a:buFont typeface="Arial" panose="020B0604020202020204" pitchFamily="34" charset="0"/>
              <a:buChar char="•"/>
            </a:pPr>
            <a:r>
              <a:rPr lang="en-US" sz="1200" b="1" i="1" kern="1200" dirty="0">
                <a:solidFill>
                  <a:schemeClr val="tx1"/>
                </a:solidFill>
                <a:effectLst/>
                <a:latin typeface="+mn-lt"/>
                <a:ea typeface="+mn-ea"/>
                <a:cs typeface="+mn-cs"/>
              </a:rPr>
              <a:t>ASK STUDENTS: </a:t>
            </a:r>
            <a:r>
              <a:rPr lang="en-US" sz="1200" b="0" i="1" kern="1200" dirty="0">
                <a:solidFill>
                  <a:schemeClr val="tx1"/>
                </a:solidFill>
                <a:effectLst/>
                <a:latin typeface="+mn-lt"/>
                <a:ea typeface="+mn-ea"/>
                <a:cs typeface="+mn-cs"/>
              </a:rPr>
              <a:t>Where else would you find the caliber the pistol is chambered in? (</a:t>
            </a:r>
            <a:r>
              <a:rPr lang="en-US" sz="1200" b="1" i="1" kern="1200" dirty="0">
                <a:solidFill>
                  <a:schemeClr val="tx1"/>
                </a:solidFill>
                <a:effectLst/>
                <a:latin typeface="+mn-lt"/>
                <a:ea typeface="+mn-ea"/>
                <a:cs typeface="+mn-cs"/>
              </a:rPr>
              <a:t>Answer:</a:t>
            </a:r>
            <a:r>
              <a:rPr lang="en-US" sz="1200" b="0" i="1" kern="1200" dirty="0">
                <a:solidFill>
                  <a:schemeClr val="tx1"/>
                </a:solidFill>
                <a:effectLst/>
                <a:latin typeface="+mn-lt"/>
                <a:ea typeface="+mn-ea"/>
                <a:cs typeface="+mn-cs"/>
              </a:rPr>
              <a:t> Owner’s Manual)</a:t>
            </a:r>
            <a:endParaRPr lang="en-US" sz="1200" b="1" i="1"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the students the cartridge designation on a pistol, on the head of a fired case, and printed on an empty ammunition box.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cartridges may have more than one name (e.g. 9 mm Para, 9 mm Luger, and 9 x 19 are all the same cartridge.) Sometimes one name may be found on the gun and another on the cartridge </a:t>
            </a:r>
            <a:r>
              <a:rPr lang="en-US" sz="1200" kern="1200" dirty="0" err="1">
                <a:solidFill>
                  <a:schemeClr val="tx1"/>
                </a:solidFill>
                <a:effectLst/>
                <a:latin typeface="+mn-lt"/>
                <a:ea typeface="+mn-ea"/>
                <a:cs typeface="+mn-cs"/>
              </a:rPr>
              <a:t>headstamp</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a:t>
            </a:r>
            <a:r>
              <a:rPr lang="en-US" sz="1200" b="1" kern="1200" baseline="0" dirty="0">
                <a:solidFill>
                  <a:schemeClr val="tx1"/>
                </a:solidFill>
                <a:effectLst/>
                <a:latin typeface="+mn-lt"/>
                <a:ea typeface="+mn-ea"/>
                <a:cs typeface="+mn-cs"/>
              </a:rPr>
              <a:t> NOTE: </a:t>
            </a:r>
            <a:r>
              <a:rPr lang="en-US" sz="1200" kern="1200" baseline="0" dirty="0">
                <a:solidFill>
                  <a:schemeClr val="tx1"/>
                </a:solidFill>
                <a:effectLst/>
                <a:latin typeface="+mn-lt"/>
                <a:ea typeface="+mn-ea"/>
                <a:cs typeface="+mn-cs"/>
              </a:rPr>
              <a:t>Discuss the safety issues with ensuring the students know whether or not +P or +P+ ammunition can be used in their pistol.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45</a:t>
            </a:fld>
            <a:endParaRPr lang="en-US"/>
          </a:p>
        </p:txBody>
      </p:sp>
    </p:spTree>
    <p:extLst>
      <p:ext uri="{BB962C8B-B14F-4D97-AF65-F5344CB8AC3E}">
        <p14:creationId xmlns:p14="http://schemas.microsoft.com/office/powerpoint/2010/main" val="823870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the following regarding the proper storage of ammunition:</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Ammunition should be stored in a cool, dry place.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storage in a high-temperature location such as an attic or trunk of a car.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keep the ammunition in the original factory box carton.</a:t>
            </a:r>
          </a:p>
          <a:p>
            <a:pPr marL="628650" lvl="1" indent="-171450">
              <a:buFont typeface="Arial" panose="020B0604020202020204" pitchFamily="34" charset="0"/>
              <a:buChar char="•"/>
            </a:pPr>
            <a:r>
              <a:rPr lang="en-US" sz="1200" b="1" i="1" u="sng" kern="1200" dirty="0">
                <a:solidFill>
                  <a:schemeClr val="tx1"/>
                </a:solidFill>
                <a:effectLst/>
                <a:latin typeface="+mn-lt"/>
                <a:ea typeface="+mn-ea"/>
                <a:cs typeface="+mn-cs"/>
              </a:rPr>
              <a:t>Ask</a:t>
            </a:r>
            <a:r>
              <a:rPr lang="en-US" sz="1200" b="1" i="1" kern="1200" dirty="0">
                <a:solidFill>
                  <a:schemeClr val="tx1"/>
                </a:solidFill>
                <a:effectLst/>
                <a:latin typeface="+mn-lt"/>
                <a:ea typeface="+mn-ea"/>
                <a:cs typeface="+mn-cs"/>
              </a:rPr>
              <a:t>: Why is this important?</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Store ammunition in a location where children or other unauthorized persons will not have access to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expose ammunition to water, solvents, petroleum products, bore cleaner, ammonia or other chemicals. These materials can cause deterioration of the powder and priming compound, resulting in a cartridge malfunction.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Wipe fingerprints off cartridges. The salty residue may cause corrosion.</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46</a:t>
            </a:fld>
            <a:endParaRPr lang="en-US"/>
          </a:p>
        </p:txBody>
      </p:sp>
    </p:spTree>
    <p:extLst>
      <p:ext uri="{BB962C8B-B14F-4D97-AF65-F5344CB8AC3E}">
        <p14:creationId xmlns:p14="http://schemas.microsoft.com/office/powerpoint/2010/main" val="39052703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a:t>
            </a:r>
            <a:r>
              <a:rPr lang="en-US" sz="1200" i="1" kern="1200" dirty="0">
                <a:solidFill>
                  <a:schemeClr val="tx1"/>
                </a:solidFill>
                <a:effectLst/>
                <a:latin typeface="+mn-lt"/>
                <a:ea typeface="+mn-ea"/>
                <a:cs typeface="+mn-cs"/>
              </a:rPr>
              <a:t>What do you think is the minimum adequate caliber to use for personal protection?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discuss responses.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Again, the minimum recommendation for a self-defense caliber is .38 Special for revolvers and 9mm </a:t>
            </a:r>
            <a:r>
              <a:rPr lang="en-US" sz="1200" kern="1200" dirty="0" err="1">
                <a:solidFill>
                  <a:schemeClr val="tx1"/>
                </a:solidFill>
                <a:effectLst/>
                <a:latin typeface="+mn-lt"/>
                <a:ea typeface="+mn-ea"/>
                <a:cs typeface="+mn-cs"/>
              </a:rPr>
              <a:t>Parabellum</a:t>
            </a:r>
            <a:r>
              <a:rPr lang="en-US" sz="1200" kern="1200" dirty="0">
                <a:solidFill>
                  <a:schemeClr val="tx1"/>
                </a:solidFill>
                <a:effectLst/>
                <a:latin typeface="+mn-lt"/>
                <a:ea typeface="+mn-ea"/>
                <a:cs typeface="+mn-cs"/>
              </a:rPr>
              <a:t> for semi-automatics.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People who opt, for one reason or another, to use a .22, .25, .32 or .380 should not feel that these handguns are not useful for defense, however. Many people have successfully defended themselves with small-caliber firearms.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define and discuss the use of +P, +P+, and magnum ammunition</a:t>
            </a:r>
            <a:r>
              <a:rPr lang="en-US" sz="1200" kern="1200" baseline="0" dirty="0">
                <a:solidFill>
                  <a:schemeClr val="tx1"/>
                </a:solidFill>
                <a:effectLst/>
                <a:latin typeface="+mn-lt"/>
                <a:ea typeface="+mn-ea"/>
                <a:cs typeface="+mn-cs"/>
              </a:rPr>
              <a:t> and the importance of not putting this ammunition in a pistol not rated for it.</a:t>
            </a:r>
            <a:endParaRPr lang="en-US" sz="1200" kern="1200" dirty="0">
              <a:solidFill>
                <a:schemeClr val="tx1"/>
              </a:solidFill>
              <a:effectLst/>
              <a:latin typeface="+mn-lt"/>
              <a:ea typeface="+mn-ea"/>
              <a:cs typeface="+mn-cs"/>
            </a:endParaRPr>
          </a:p>
          <a:p>
            <a:endParaRPr lang="en-US" dirty="0"/>
          </a:p>
          <a:p>
            <a:r>
              <a:rPr lang="en-US" dirty="0"/>
              <a:t>Ask the students what are some reasons they should test Self Defense ammunition. A: </a:t>
            </a:r>
            <a:r>
              <a:rPr lang="en-US" i="1" dirty="0"/>
              <a:t>To ensure the firearm operates with the ammunition selected</a:t>
            </a:r>
            <a:r>
              <a:rPr lang="en-US" dirty="0"/>
              <a:t>. (Maybe there will be Light Strikes on the primer? Failure to feed issues?)</a:t>
            </a:r>
          </a:p>
        </p:txBody>
      </p:sp>
      <p:sp>
        <p:nvSpPr>
          <p:cNvPr id="4" name="Slide Number Placeholder 3"/>
          <p:cNvSpPr>
            <a:spLocks noGrp="1"/>
          </p:cNvSpPr>
          <p:nvPr>
            <p:ph type="sldNum" sz="quarter" idx="10"/>
          </p:nvPr>
        </p:nvSpPr>
        <p:spPr/>
        <p:txBody>
          <a:bodyPr/>
          <a:lstStyle/>
          <a:p>
            <a:fld id="{3E992A6A-5274-44BA-9AAB-3910847A2455}" type="slidenum">
              <a:rPr lang="en-US" smtClean="0"/>
              <a:t>47</a:t>
            </a:fld>
            <a:endParaRPr lang="en-US"/>
          </a:p>
        </p:txBody>
      </p:sp>
    </p:spTree>
    <p:extLst>
      <p:ext uri="{BB962C8B-B14F-4D97-AF65-F5344CB8AC3E}">
        <p14:creationId xmlns:p14="http://schemas.microsoft.com/office/powerpoint/2010/main" val="3608105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each of the bullet types</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48</a:t>
            </a:fld>
            <a:endParaRPr lang="en-US"/>
          </a:p>
        </p:txBody>
      </p:sp>
    </p:spTree>
    <p:extLst>
      <p:ext uri="{BB962C8B-B14F-4D97-AF65-F5344CB8AC3E}">
        <p14:creationId xmlns:p14="http://schemas.microsoft.com/office/powerpoint/2010/main" val="1791675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bright</a:t>
            </a:r>
            <a:r>
              <a:rPr lang="en-US" sz="1200" kern="1200" dirty="0">
                <a:solidFill>
                  <a:schemeClr val="tx1"/>
                </a:solidFill>
                <a:effectLst/>
                <a:latin typeface="+mn-lt"/>
                <a:ea typeface="+mn-ea"/>
                <a:cs typeface="+mn-cs"/>
              </a:rPr>
              <a:t> flashlight. A high-intensity light (such as a Sure Fire® or </a:t>
            </a:r>
            <a:r>
              <a:rPr lang="en-US" sz="1200" kern="1200" dirty="0" err="1">
                <a:solidFill>
                  <a:schemeClr val="tx1"/>
                </a:solidFill>
                <a:effectLst/>
                <a:latin typeface="+mn-lt"/>
                <a:ea typeface="+mn-ea"/>
                <a:cs typeface="+mn-cs"/>
              </a:rPr>
              <a:t>Streamlight</a:t>
            </a:r>
            <a:r>
              <a:rPr lang="en-US" sz="1200" kern="1200" dirty="0">
                <a:solidFill>
                  <a:schemeClr val="tx1"/>
                </a:solidFill>
                <a:effectLst/>
                <a:latin typeface="+mn-lt"/>
                <a:ea typeface="+mn-ea"/>
                <a:cs typeface="+mn-cs"/>
              </a:rPr>
              <a:t>®) is desirable. </a:t>
            </a:r>
          </a:p>
          <a:p>
            <a:pPr lvl="0"/>
            <a:r>
              <a:rPr lang="en-US" sz="1200" i="1" kern="1200" dirty="0">
                <a:solidFill>
                  <a:schemeClr val="tx1"/>
                </a:solidFill>
                <a:effectLst/>
                <a:latin typeface="+mn-lt"/>
                <a:ea typeface="+mn-ea"/>
                <a:cs typeface="+mn-cs"/>
              </a:rPr>
              <a:t>Regularly check batteries and bulbs, and keep spares on hand.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spare</a:t>
            </a:r>
            <a:r>
              <a:rPr lang="en-US" baseline="0" dirty="0"/>
              <a:t> batteries on hand in the home and vehicle(s)</a:t>
            </a:r>
          </a:p>
          <a:p>
            <a:r>
              <a:rPr lang="en-US" sz="120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Ask:</a:t>
            </a:r>
            <a:r>
              <a:rPr lang="en-US" sz="1200" i="1" kern="1200" dirty="0">
                <a:solidFill>
                  <a:schemeClr val="tx1"/>
                </a:solidFill>
                <a:effectLst/>
                <a:latin typeface="+mn-lt"/>
                <a:ea typeface="+mn-ea"/>
                <a:cs typeface="+mn-cs"/>
              </a:rPr>
              <a:t> what are the advantages of having a flashlight?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You may want to have one or more extra magazines/Speed Loaders.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kern="1200" dirty="0">
                <a:solidFill>
                  <a:schemeClr val="tx1"/>
                </a:solidFill>
                <a:effectLst/>
                <a:latin typeface="+mn-lt"/>
                <a:ea typeface="+mn-ea"/>
                <a:cs typeface="+mn-cs"/>
              </a:rPr>
              <a:t>*NOTE:</a:t>
            </a:r>
            <a:r>
              <a:rPr lang="en-US" sz="1200" b="1" i="0" u="none"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Most malfunctions of semi-automatic pistols are linked to a problem with the magazine.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aseline="0" dirty="0"/>
              <a:t>Rotate spare magazines / Speed Loaders and ensure proper functionality.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Mark the magazines to better determine which may be having a recurring malfunction.</a:t>
            </a:r>
            <a:r>
              <a:rPr lang="en-US" sz="1200" kern="1200" dirty="0">
                <a:solidFill>
                  <a:schemeClr val="tx1"/>
                </a:solidFill>
                <a:effectLst/>
                <a:latin typeface="+mn-lt"/>
                <a:ea typeface="+mn-ea"/>
                <a:cs typeface="+mn-cs"/>
              </a:rPr>
              <a:t> Be sure the speed loader is designed specifically for your model revolver.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Practice using spare magazine and speed</a:t>
            </a:r>
            <a:r>
              <a:rPr lang="en-US" sz="1200" i="0" kern="1200" baseline="0" dirty="0">
                <a:solidFill>
                  <a:schemeClr val="tx1"/>
                </a:solidFill>
                <a:effectLst/>
                <a:latin typeface="+mn-lt"/>
                <a:ea typeface="+mn-ea"/>
                <a:cs typeface="+mn-cs"/>
              </a:rPr>
              <a:t> loaders</a:t>
            </a:r>
            <a:r>
              <a:rPr lang="en-US" sz="1200" i="0" kern="1200" dirty="0">
                <a:solidFill>
                  <a:schemeClr val="tx1"/>
                </a:solidFill>
                <a:effectLst/>
                <a:latin typeface="+mn-lt"/>
                <a:ea typeface="+mn-ea"/>
                <a:cs typeface="+mn-cs"/>
              </a:rPr>
              <a:t> on a regular basis.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Cellular phones are a necessity for anyone carrying a gun.  A phone gives you the option of summoning the police while avoiding a confrontation and being a good witness.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a self-defense encounter does occur, it is highly desirable that you be the one to call the police.</a:t>
            </a:r>
          </a:p>
          <a:p>
            <a:r>
              <a:rPr lang="en-US" sz="1200" b="1" i="1" kern="1200" dirty="0">
                <a:solidFill>
                  <a:schemeClr val="tx1"/>
                </a:solidFill>
                <a:effectLst/>
                <a:latin typeface="+mn-lt"/>
                <a:ea typeface="+mn-ea"/>
                <a:cs typeface="+mn-cs"/>
              </a:rPr>
              <a:t>ASK:</a:t>
            </a:r>
            <a:r>
              <a:rPr lang="en-US" sz="1200" b="0" i="0" kern="1200" dirty="0">
                <a:solidFill>
                  <a:schemeClr val="tx1"/>
                </a:solidFill>
                <a:effectLst/>
                <a:latin typeface="+mn-lt"/>
                <a:ea typeface="+mn-ea"/>
                <a:cs typeface="+mn-cs"/>
              </a:rPr>
              <a:t> Why do you think that is the</a:t>
            </a:r>
            <a:r>
              <a:rPr lang="en-US" sz="1200" b="0" i="0" kern="1200" baseline="0" dirty="0">
                <a:solidFill>
                  <a:schemeClr val="tx1"/>
                </a:solidFill>
                <a:effectLst/>
                <a:latin typeface="+mn-lt"/>
                <a:ea typeface="+mn-ea"/>
                <a:cs typeface="+mn-cs"/>
              </a:rPr>
              <a:t> case to be the one to call first?</a:t>
            </a:r>
            <a:endParaRPr lang="en-US" sz="12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49</a:t>
            </a:fld>
            <a:endParaRPr lang="en-US"/>
          </a:p>
        </p:txBody>
      </p:sp>
    </p:spTree>
    <p:extLst>
      <p:ext uri="{BB962C8B-B14F-4D97-AF65-F5344CB8AC3E}">
        <p14:creationId xmlns:p14="http://schemas.microsoft.com/office/powerpoint/2010/main" val="36358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92A6A-5274-44BA-9AAB-3910847A2455}" type="slidenum">
              <a:rPr lang="en-US" smtClean="0"/>
              <a:t>5</a:t>
            </a:fld>
            <a:endParaRPr lang="en-US"/>
          </a:p>
        </p:txBody>
      </p:sp>
    </p:spTree>
    <p:extLst>
      <p:ext uri="{BB962C8B-B14F-4D97-AF65-F5344CB8AC3E}">
        <p14:creationId xmlns:p14="http://schemas.microsoft.com/office/powerpoint/2010/main" val="264349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50</a:t>
            </a:fld>
            <a:endParaRPr lang="en-US"/>
          </a:p>
        </p:txBody>
      </p:sp>
    </p:spTree>
    <p:extLst>
      <p:ext uri="{BB962C8B-B14F-4D97-AF65-F5344CB8AC3E}">
        <p14:creationId xmlns:p14="http://schemas.microsoft.com/office/powerpoint/2010/main" val="2159902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A SHORT BREAK**</a:t>
            </a:r>
          </a:p>
        </p:txBody>
      </p:sp>
      <p:sp>
        <p:nvSpPr>
          <p:cNvPr id="4" name="Slide Number Placeholder 3"/>
          <p:cNvSpPr>
            <a:spLocks noGrp="1"/>
          </p:cNvSpPr>
          <p:nvPr>
            <p:ph type="sldNum" sz="quarter" idx="10"/>
          </p:nvPr>
        </p:nvSpPr>
        <p:spPr/>
        <p:txBody>
          <a:bodyPr/>
          <a:lstStyle/>
          <a:p>
            <a:fld id="{3E992A6A-5274-44BA-9AAB-3910847A2455}" type="slidenum">
              <a:rPr lang="en-US" smtClean="0"/>
              <a:t>51</a:t>
            </a:fld>
            <a:endParaRPr lang="en-US"/>
          </a:p>
        </p:txBody>
      </p:sp>
    </p:spTree>
    <p:extLst>
      <p:ext uri="{BB962C8B-B14F-4D97-AF65-F5344CB8AC3E}">
        <p14:creationId xmlns:p14="http://schemas.microsoft.com/office/powerpoint/2010/main" val="4237856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52</a:t>
            </a:fld>
            <a:endParaRPr lang="en-US"/>
          </a:p>
        </p:txBody>
      </p:sp>
    </p:spTree>
    <p:extLst>
      <p:ext uri="{BB962C8B-B14F-4D97-AF65-F5344CB8AC3E}">
        <p14:creationId xmlns:p14="http://schemas.microsoft.com/office/powerpoint/2010/main" val="3281327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53</a:t>
            </a:fld>
            <a:endParaRPr lang="en-US"/>
          </a:p>
        </p:txBody>
      </p:sp>
    </p:spTree>
    <p:extLst>
      <p:ext uri="{BB962C8B-B14F-4D97-AF65-F5344CB8AC3E}">
        <p14:creationId xmlns:p14="http://schemas.microsoft.com/office/powerpoint/2010/main" val="17836104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proper sight alignment.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Sight alignment refers to the proper relationship of the shooting eye, the rear sight and the front sight.</a:t>
            </a:r>
          </a:p>
          <a:p>
            <a:pPr marL="171450" indent="-171450">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Discuss sight picture.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Sight picture is simply placing the aligned sights on the target.  For defensive shooting, place the sights on the assailant where you want the bullet to hit. You should aim for the center of exposed mass of the exposed target.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Because of the stress induced by a defensive encounter and the speed at which it occurs, conscious control over refined breathing techniques is not possible.</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objective of hold control is to hold your body as still as possible while firing the shot.  The first step in minimizing movement is to assume a well—balanced, stable shooting position naturally aligned with the target.</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Briefly review trigger control.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Finger</a:t>
            </a:r>
            <a:r>
              <a:rPr lang="en-US" sz="1200" kern="1200" baseline="0" dirty="0">
                <a:solidFill>
                  <a:schemeClr val="tx1"/>
                </a:solidFill>
                <a:effectLst/>
                <a:latin typeface="+mn-lt"/>
                <a:ea typeface="+mn-ea"/>
                <a:cs typeface="+mn-cs"/>
              </a:rPr>
              <a:t> Placement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Trigger Movement</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Briefly review follow-through.</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ASK: </a:t>
            </a:r>
            <a:r>
              <a:rPr lang="en-US" sz="1200" b="0" kern="1200" dirty="0">
                <a:solidFill>
                  <a:schemeClr val="tx1"/>
                </a:solidFill>
                <a:effectLst/>
                <a:latin typeface="+mn-lt"/>
                <a:ea typeface="+mn-ea"/>
                <a:cs typeface="+mn-cs"/>
              </a:rPr>
              <a:t>What do you think Follow-Through 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Proper follow-through means maintaining the actions of aiming, breath control, hold control, and trigger control until the pistol settles back on the target, which will set you up for the next shot.</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Developing proper follow-through is important since it is likely that multiple shots will be fired in a defensive encounter.</a:t>
            </a:r>
            <a:endParaRPr lang="en-US" sz="1200" b="1" kern="1200" dirty="0">
              <a:solidFill>
                <a:schemeClr val="tx1"/>
              </a:solidFill>
              <a:effectLst/>
              <a:latin typeface="+mn-lt"/>
              <a:ea typeface="+mn-ea"/>
              <a:cs typeface="+mn-cs"/>
            </a:endParaRP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3E992A6A-5274-44BA-9AAB-3910847A2455}" type="slidenum">
              <a:rPr lang="en-US" smtClean="0"/>
              <a:t>54</a:t>
            </a:fld>
            <a:endParaRPr lang="en-US"/>
          </a:p>
        </p:txBody>
      </p:sp>
    </p:spTree>
    <p:extLst>
      <p:ext uri="{BB962C8B-B14F-4D97-AF65-F5344CB8AC3E}">
        <p14:creationId xmlns:p14="http://schemas.microsoft.com/office/powerpoint/2010/main" val="3247950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Consistency</a:t>
            </a:r>
            <a:r>
              <a:rPr lang="en-US" sz="1200" kern="1200" dirty="0">
                <a:solidFill>
                  <a:schemeClr val="tx1"/>
                </a:solidFill>
                <a:effectLst/>
                <a:latin typeface="+mn-lt"/>
                <a:ea typeface="+mn-ea"/>
                <a:cs typeface="+mn-cs"/>
              </a:rPr>
              <a:t> is the most important element in shooting.  To be consistent in your shooting, you need to be consistent in everything you do related to your position, including stance, grip, and muscle tension.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With </a:t>
            </a:r>
            <a:r>
              <a:rPr lang="en-US" sz="1200" b="1" kern="1200" dirty="0">
                <a:solidFill>
                  <a:schemeClr val="tx1"/>
                </a:solidFill>
                <a:effectLst/>
                <a:latin typeface="+mn-lt"/>
                <a:ea typeface="+mn-ea"/>
                <a:cs typeface="+mn-cs"/>
              </a:rPr>
              <a:t>Balance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y</a:t>
            </a:r>
            <a:r>
              <a:rPr lang="en-US" sz="1200" kern="1200" dirty="0">
                <a:solidFill>
                  <a:schemeClr val="tx1"/>
                </a:solidFill>
                <a:effectLst/>
                <a:latin typeface="+mn-lt"/>
                <a:ea typeface="+mn-ea"/>
                <a:cs typeface="+mn-cs"/>
              </a:rPr>
              <a:t>ou must keep your head level to reduce body movement. The brain controls balance by signals that are sent from the inner ear. Therefore, the movement of your head and body or the position of your head or body will probably affect your balance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Support </a:t>
            </a:r>
            <a:r>
              <a:rPr lang="en-US" sz="1200" kern="1200" dirty="0">
                <a:solidFill>
                  <a:schemeClr val="tx1"/>
                </a:solidFill>
                <a:effectLst/>
                <a:latin typeface="+mn-lt"/>
                <a:ea typeface="+mn-ea"/>
                <a:cs typeface="+mn-cs"/>
              </a:rPr>
              <a:t>can be natural or artificial.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Natural</a:t>
            </a:r>
            <a:r>
              <a:rPr lang="en-US" sz="1200" kern="1200" dirty="0">
                <a:solidFill>
                  <a:schemeClr val="tx1"/>
                </a:solidFill>
                <a:effectLst/>
                <a:latin typeface="+mn-lt"/>
                <a:ea typeface="+mn-ea"/>
                <a:cs typeface="+mn-cs"/>
              </a:rPr>
              <a:t> support is made up of your bones and muscles.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Artificial </a:t>
            </a:r>
            <a:r>
              <a:rPr lang="en-US" sz="1200" kern="1200" dirty="0">
                <a:solidFill>
                  <a:schemeClr val="tx1"/>
                </a:solidFill>
                <a:effectLst/>
                <a:latin typeface="+mn-lt"/>
                <a:ea typeface="+mn-ea"/>
                <a:cs typeface="+mn-cs"/>
              </a:rPr>
              <a:t>support includes such items as a bed, wall, or chair.</a:t>
            </a:r>
          </a:p>
          <a:p>
            <a:r>
              <a:rPr lang="en-US" sz="1200" kern="1200" dirty="0">
                <a:solidFill>
                  <a:schemeClr val="tx1"/>
                </a:solidFill>
                <a:effectLst/>
                <a:latin typeface="+mn-lt"/>
                <a:ea typeface="+mn-ea"/>
                <a:cs typeface="+mn-cs"/>
              </a:rPr>
              <a:t>Bone support provides a great deal of steadiness when used properly.  When used in conjunction with artificial support, such as a rest, movement is virtually eliminated.</a:t>
            </a:r>
          </a:p>
          <a:p>
            <a:r>
              <a:rPr lang="en-US" sz="1200" kern="1200" dirty="0">
                <a:solidFill>
                  <a:schemeClr val="tx1"/>
                </a:solidFill>
                <a:effectLst/>
                <a:latin typeface="+mn-lt"/>
                <a:ea typeface="+mn-ea"/>
                <a:cs typeface="+mn-cs"/>
              </a:rPr>
              <a:t>Muscle support is extremely important.  When properly prepared through training, muscles become steadier and do not fatigue quickly.</a:t>
            </a:r>
          </a:p>
          <a:p>
            <a:r>
              <a:rPr lang="en-US" sz="1200" kern="1200" dirty="0">
                <a:solidFill>
                  <a:schemeClr val="tx1"/>
                </a:solidFill>
                <a:effectLst/>
                <a:latin typeface="+mn-lt"/>
                <a:ea typeface="+mn-ea"/>
                <a:cs typeface="+mn-cs"/>
              </a:rPr>
              <a:t>The more support you have, and the better your support is, the steadier you will be when you are shooting.</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Natura</a:t>
            </a:r>
            <a:r>
              <a:rPr lang="en-US" sz="1200" b="1" kern="1200" baseline="0" dirty="0">
                <a:solidFill>
                  <a:schemeClr val="tx1"/>
                </a:solidFill>
                <a:effectLst/>
                <a:latin typeface="+mn-lt"/>
                <a:ea typeface="+mn-ea"/>
                <a:cs typeface="+mn-cs"/>
              </a:rPr>
              <a:t> Aiming Area</a:t>
            </a:r>
            <a:r>
              <a:rPr lang="en-US" sz="1200" kern="1200" dirty="0">
                <a:solidFill>
                  <a:schemeClr val="tx1"/>
                </a:solidFill>
                <a:effectLst/>
                <a:latin typeface="+mn-lt"/>
                <a:ea typeface="+mn-ea"/>
                <a:cs typeface="+mn-cs"/>
              </a:rPr>
              <a:t> is the element that makes hitting your target easier.  When NAA is achieved, there is no conscious effort to aim or point to the center of the target.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Being </a:t>
            </a:r>
            <a:r>
              <a:rPr lang="en-US" sz="1200" b="1" kern="1200" dirty="0">
                <a:solidFill>
                  <a:schemeClr val="tx1"/>
                </a:solidFill>
                <a:effectLst/>
                <a:latin typeface="+mn-lt"/>
                <a:ea typeface="+mn-ea"/>
                <a:cs typeface="+mn-cs"/>
              </a:rPr>
              <a:t>comfortable</a:t>
            </a:r>
            <a:r>
              <a:rPr lang="en-US" sz="1200" kern="1200" dirty="0">
                <a:solidFill>
                  <a:schemeClr val="tx1"/>
                </a:solidFill>
                <a:effectLst/>
                <a:latin typeface="+mn-lt"/>
                <a:ea typeface="+mn-ea"/>
                <a:cs typeface="+mn-cs"/>
              </a:rPr>
              <a:t> allows you to focus on the fundamentals of shooting.  Some shooting positions may be unfamiliar and uncomfortable when you first try them.  With time, your muscles will stretch and strengthen as you practice the positions.  If you experience abnormal pain in any position, stop shooting and raise your non-shooting hand for assistance in assuming and shooting from that position.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55</a:t>
            </a:fld>
            <a:endParaRPr lang="en-US"/>
          </a:p>
        </p:txBody>
      </p:sp>
    </p:spTree>
    <p:extLst>
      <p:ext uri="{BB962C8B-B14F-4D97-AF65-F5344CB8AC3E}">
        <p14:creationId xmlns:p14="http://schemas.microsoft.com/office/powerpoint/2010/main" val="869248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 students </a:t>
            </a:r>
            <a:r>
              <a:rPr lang="en-US" sz="1200" b="0" kern="1200" dirty="0">
                <a:solidFill>
                  <a:schemeClr val="tx1"/>
                </a:solidFill>
                <a:effectLst/>
                <a:latin typeface="+mn-lt"/>
                <a:ea typeface="+mn-ea"/>
                <a:cs typeface="+mn-cs"/>
              </a:rPr>
              <a:t>Why it’s important to know which eye is dominant?</a:t>
            </a:r>
            <a:r>
              <a:rPr lang="en-US" sz="1200" b="1" kern="1200" dirty="0">
                <a:solidFill>
                  <a:schemeClr val="tx1"/>
                </a:solidFill>
                <a:effectLst/>
                <a:latin typeface="+mn-lt"/>
                <a:ea typeface="+mn-ea"/>
                <a:cs typeface="+mn-cs"/>
              </a:rPr>
              <a:t> A: </a:t>
            </a:r>
            <a:r>
              <a:rPr lang="en-US" sz="1200" b="0" i="1" kern="1200" dirty="0">
                <a:solidFill>
                  <a:schemeClr val="tx1"/>
                </a:solidFill>
                <a:effectLst/>
                <a:latin typeface="+mn-lt"/>
                <a:ea typeface="+mn-ea"/>
                <a:cs typeface="+mn-cs"/>
              </a:rPr>
              <a:t>So you know which eye</a:t>
            </a:r>
            <a:r>
              <a:rPr lang="en-US" sz="1200" b="0" i="1" kern="1200" baseline="0" dirty="0">
                <a:solidFill>
                  <a:schemeClr val="tx1"/>
                </a:solidFill>
                <a:effectLst/>
                <a:latin typeface="+mn-lt"/>
                <a:ea typeface="+mn-ea"/>
                <a:cs typeface="+mn-cs"/>
              </a:rPr>
              <a:t> to bring the sights to.</a:t>
            </a:r>
            <a:endParaRPr lang="en-US" sz="1200" b="1" kern="1200" dirty="0">
              <a:solidFill>
                <a:schemeClr val="tx1"/>
              </a:solidFill>
              <a:effectLst/>
              <a:latin typeface="+mn-lt"/>
              <a:ea typeface="+mn-ea"/>
              <a:cs typeface="+mn-cs"/>
            </a:endParaRPr>
          </a:p>
          <a:p>
            <a:endParaRPr lang="en-US" dirty="0"/>
          </a:p>
          <a:p>
            <a:r>
              <a:rPr lang="en-US" sz="1200" b="1" i="1" kern="1200" dirty="0">
                <a:solidFill>
                  <a:schemeClr val="tx1"/>
                </a:solidFill>
                <a:effectLst/>
                <a:latin typeface="+mn-lt"/>
                <a:ea typeface="+mn-ea"/>
                <a:cs typeface="+mn-cs"/>
              </a:rPr>
              <a:t>*** Demonstrate the steps of determining eye dominance</a:t>
            </a:r>
            <a:r>
              <a:rPr lang="en-US" sz="1200" b="1" i="1" kern="1200" baseline="0" dirty="0">
                <a:solidFill>
                  <a:schemeClr val="tx1"/>
                </a:solidFill>
                <a:effectLst/>
                <a:latin typeface="+mn-lt"/>
                <a:ea typeface="+mn-ea"/>
                <a:cs typeface="+mn-cs"/>
              </a:rPr>
              <a:t> before the exercise ***</a:t>
            </a:r>
            <a:endParaRPr lang="en-US" b="1" i="1"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 students to determine their dominant by following the process below. </a:t>
            </a:r>
            <a:r>
              <a:rPr lang="en-US" sz="1200" b="1" i="1" kern="1200" dirty="0">
                <a:solidFill>
                  <a:schemeClr val="tx1"/>
                </a:solidFill>
                <a:effectLst/>
                <a:latin typeface="+mn-lt"/>
                <a:ea typeface="+mn-ea"/>
                <a:cs typeface="+mn-cs"/>
              </a:rPr>
              <a:t>(Students may use the Targets on the slide to focus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First, focus on a distant object with both eyes open.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Then extend the arms forward with the hands brought together to form a hole between the thumbs, and look at the object through this hole.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Bring the hands close to the face, still observing the object.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When the hands are just a few inches from the face, the hole between the hands will be directly in front of the dominant eye.</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56</a:t>
            </a:fld>
            <a:endParaRPr lang="en-US"/>
          </a:p>
        </p:txBody>
      </p:sp>
    </p:spTree>
    <p:extLst>
      <p:ext uri="{BB962C8B-B14F-4D97-AF65-F5344CB8AC3E}">
        <p14:creationId xmlns:p14="http://schemas.microsoft.com/office/powerpoint/2010/main" val="3943393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two-handed standing shooting position is one of the positions taught in this course.  Explain and demonstrate this position.  Point out that the two-handed shooting position is assumed by simply standing with both arms extended fully forward and the feet evenly spaced.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Explain that this shooting position is commonly referred to as the isosceles position, because the arms, if viewed from above, would form an isosceles triangle.  However there are other two-handed standing shooting positions such as the Weaver.  Demonstrate each of these positions.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Grip refers to the manner in which the pistol is held in the hand.  A proper and consistent grip is essential to accurate shooting.  Together, grip and position are the foundations that allow proper execution of the shooting fundamentals.  A two-handed grip is taught in this course.</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57</a:t>
            </a:fld>
            <a:endParaRPr lang="en-US"/>
          </a:p>
        </p:txBody>
      </p:sp>
    </p:spTree>
    <p:extLst>
      <p:ext uri="{BB962C8B-B14F-4D97-AF65-F5344CB8AC3E}">
        <p14:creationId xmlns:p14="http://schemas.microsoft.com/office/powerpoint/2010/main" val="2055928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keeping the gun pointed in a safe direction, and with the finger off the trigger, use the non-shooting or support hand to place the pistol in the shooting hand.</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58</a:t>
            </a:fld>
            <a:endParaRPr lang="en-US"/>
          </a:p>
        </p:txBody>
      </p:sp>
    </p:spTree>
    <p:extLst>
      <p:ext uri="{BB962C8B-B14F-4D97-AF65-F5344CB8AC3E}">
        <p14:creationId xmlns:p14="http://schemas.microsoft.com/office/powerpoint/2010/main" val="3784305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Fit the “V” formed by the thumb and index finger of the shooting hand as high as possible on the pistol back strap.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Point out that there should be little to no gap.</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59</a:t>
            </a:fld>
            <a:endParaRPr lang="en-US"/>
          </a:p>
        </p:txBody>
      </p:sp>
    </p:spTree>
    <p:extLst>
      <p:ext uri="{BB962C8B-B14F-4D97-AF65-F5344CB8AC3E}">
        <p14:creationId xmlns:p14="http://schemas.microsoft.com/office/powerpoint/2010/main" val="2450835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student to read the Gun Owner’s Responsibilities</a:t>
            </a:r>
          </a:p>
        </p:txBody>
      </p:sp>
      <p:sp>
        <p:nvSpPr>
          <p:cNvPr id="4" name="Slide Number Placeholder 3"/>
          <p:cNvSpPr>
            <a:spLocks noGrp="1"/>
          </p:cNvSpPr>
          <p:nvPr>
            <p:ph type="sldNum" sz="quarter" idx="10"/>
          </p:nvPr>
        </p:nvSpPr>
        <p:spPr/>
        <p:txBody>
          <a:bodyPr/>
          <a:lstStyle/>
          <a:p>
            <a:fld id="{3E992A6A-5274-44BA-9AAB-3910847A2455}" type="slidenum">
              <a:rPr lang="en-US" smtClean="0"/>
              <a:t>6</a:t>
            </a:fld>
            <a:endParaRPr lang="en-US"/>
          </a:p>
        </p:txBody>
      </p:sp>
    </p:spTree>
    <p:extLst>
      <p:ext uri="{BB962C8B-B14F-4D97-AF65-F5344CB8AC3E}">
        <p14:creationId xmlns:p14="http://schemas.microsoft.com/office/powerpoint/2010/main" val="1452608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your finger off the trigger.  It should rest along the side of the frame, outside of the trigger guard.</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60</a:t>
            </a:fld>
            <a:endParaRPr lang="en-US"/>
          </a:p>
        </p:txBody>
      </p:sp>
    </p:spTree>
    <p:extLst>
      <p:ext uri="{BB962C8B-B14F-4D97-AF65-F5344CB8AC3E}">
        <p14:creationId xmlns:p14="http://schemas.microsoft.com/office/powerpoint/2010/main" val="10856643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thumb should lie relaxed on the other side of the frame.</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61</a:t>
            </a:fld>
            <a:endParaRPr lang="en-US"/>
          </a:p>
        </p:txBody>
      </p:sp>
    </p:spTree>
    <p:extLst>
      <p:ext uri="{BB962C8B-B14F-4D97-AF65-F5344CB8AC3E}">
        <p14:creationId xmlns:p14="http://schemas.microsoft.com/office/powerpoint/2010/main" val="11330741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Wrap the fingers of the support hand around the fingers of the shooting hand such that the corresponding knuckles of both hands meet.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Place the heel of the support hand against the heel of the shooting hand.</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With a revolver, place the thumb of the support hand on the thumb of the shooting hand.</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62</a:t>
            </a:fld>
            <a:endParaRPr lang="en-US"/>
          </a:p>
        </p:txBody>
      </p:sp>
    </p:spTree>
    <p:extLst>
      <p:ext uri="{BB962C8B-B14F-4D97-AF65-F5344CB8AC3E}">
        <p14:creationId xmlns:p14="http://schemas.microsoft.com/office/powerpoint/2010/main" val="3963038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 semi-automatic pistol, place the support-hand thumb forward of and below the shooting-hand thumb.</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63</a:t>
            </a:fld>
            <a:endParaRPr lang="en-US"/>
          </a:p>
        </p:txBody>
      </p:sp>
    </p:spTree>
    <p:extLst>
      <p:ext uri="{BB962C8B-B14F-4D97-AF65-F5344CB8AC3E}">
        <p14:creationId xmlns:p14="http://schemas.microsoft.com/office/powerpoint/2010/main" val="3233540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a:t>
            </a:r>
            <a:r>
              <a:rPr lang="en-US" sz="1200" kern="1200" dirty="0">
                <a:solidFill>
                  <a:schemeClr val="tx1"/>
                </a:solidFill>
                <a:effectLst/>
                <a:latin typeface="+mn-lt"/>
                <a:ea typeface="+mn-ea"/>
                <a:cs typeface="+mn-cs"/>
              </a:rPr>
              <a:t>Demonstrate the proper one-handed grip and the one-handed standing position.</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that the support hand is placed flat against the chest.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Demonstrate that the gun can be rotated (canted) slightly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 that the stance has not changed from the two-handed position.</a:t>
            </a:r>
          </a:p>
          <a:p>
            <a:endParaRPr lang="en-US" dirty="0"/>
          </a:p>
          <a:p>
            <a:r>
              <a:rPr lang="en-US" sz="1200" b="1" i="1" kern="1200" dirty="0">
                <a:solidFill>
                  <a:schemeClr val="tx1"/>
                </a:solidFill>
                <a:effectLst/>
                <a:latin typeface="+mn-lt"/>
                <a:ea typeface="+mn-ea"/>
                <a:cs typeface="+mn-cs"/>
              </a:rPr>
              <a:t>Have students focus on attaining a proper body position before adding the pistol.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Check for the following:</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Feet shoulder-width apart with body weight evenly distributed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Body and head comfortably erect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Proper one-handed grip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Shooting arm fully extended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Non-shooting hand flat against chest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Pistol raised to eye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Shooter relaxed and comfortable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64</a:t>
            </a:fld>
            <a:endParaRPr lang="en-US"/>
          </a:p>
        </p:txBody>
      </p:sp>
    </p:spTree>
    <p:extLst>
      <p:ext uri="{BB962C8B-B14F-4D97-AF65-F5344CB8AC3E}">
        <p14:creationId xmlns:p14="http://schemas.microsoft.com/office/powerpoint/2010/main" val="21802472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65</a:t>
            </a:fld>
            <a:endParaRPr lang="en-US"/>
          </a:p>
        </p:txBody>
      </p:sp>
    </p:spTree>
    <p:extLst>
      <p:ext uri="{BB962C8B-B14F-4D97-AF65-F5344CB8AC3E}">
        <p14:creationId xmlns:p14="http://schemas.microsoft.com/office/powerpoint/2010/main" val="1690267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b="0" dirty="0"/>
              <a:t> </a:t>
            </a:r>
          </a:p>
          <a:p>
            <a:pPr marL="171450" indent="-171450">
              <a:buFont typeface="Arial" panose="020B0604020202020204" pitchFamily="34" charset="0"/>
              <a:buChar char="•"/>
            </a:pPr>
            <a:r>
              <a:rPr lang="en-US" b="0" dirty="0"/>
              <a:t>How would grip change during a defensive encounter?  </a:t>
            </a:r>
            <a:r>
              <a:rPr lang="en-US" b="1" i="1" u="sng" dirty="0"/>
              <a:t>A:</a:t>
            </a:r>
            <a:r>
              <a:rPr lang="en-US" b="0" i="0" u="none" dirty="0"/>
              <a:t> </a:t>
            </a:r>
            <a:r>
              <a:rPr lang="en-US" b="0" dirty="0"/>
              <a:t>Carrying item(s) in your arms; Carrying a child…</a:t>
            </a:r>
          </a:p>
          <a:p>
            <a:pPr marL="171450" indent="-171450">
              <a:buFont typeface="Arial" panose="020B0604020202020204" pitchFamily="34" charset="0"/>
              <a:buChar char="•"/>
            </a:pPr>
            <a:r>
              <a:rPr lang="en-US" b="0" dirty="0"/>
              <a:t>How would stance change during a defensive encounter?  </a:t>
            </a:r>
            <a:r>
              <a:rPr lang="en-US" b="1" i="1" u="sng" dirty="0"/>
              <a:t>A:</a:t>
            </a:r>
            <a:r>
              <a:rPr lang="en-US" b="0" i="0" u="none" dirty="0"/>
              <a:t> Shooting from behind cover, like a parking</a:t>
            </a:r>
            <a:r>
              <a:rPr lang="en-US" b="0" i="0" u="none" baseline="0" dirty="0"/>
              <a:t> garage pillar; Kneeling to get lower behind cover</a:t>
            </a:r>
          </a:p>
          <a:p>
            <a:pPr marL="628650" lvl="1" indent="-171450">
              <a:buFont typeface="Arial" panose="020B0604020202020204" pitchFamily="34" charset="0"/>
              <a:buChar char="•"/>
            </a:pPr>
            <a:r>
              <a:rPr lang="en-US" b="1" i="0" u="none" baseline="0" dirty="0"/>
              <a:t>NOTE: </a:t>
            </a:r>
            <a:r>
              <a:rPr lang="en-US" b="0" i="0" u="none" baseline="0" dirty="0"/>
              <a:t>Additional safety risks/concerns are introduced when shooting other than from standing. (Bad knees, children in tow)</a:t>
            </a:r>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66</a:t>
            </a:fld>
            <a:endParaRPr lang="en-US"/>
          </a:p>
        </p:txBody>
      </p:sp>
    </p:spTree>
    <p:extLst>
      <p:ext uri="{BB962C8B-B14F-4D97-AF65-F5344CB8AC3E}">
        <p14:creationId xmlns:p14="http://schemas.microsoft.com/office/powerpoint/2010/main" val="2786138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Larger Groups: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self-defense purposes, a nine-inch group (which is the diameter of a standard paper plate) covering the center of mass is just as good as, or better than, a tight group in the center of the target.</a:t>
            </a:r>
          </a:p>
          <a:p>
            <a:endParaRPr lang="en-US" b="1" dirty="0"/>
          </a:p>
          <a:p>
            <a:r>
              <a:rPr lang="en-US" b="1" dirty="0"/>
              <a:t>Balance Speed &amp; Accuracy: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need to fire as fast as you accurately can.  Proper trigger control is crucial to achieving this accuracy. </a:t>
            </a:r>
          </a:p>
          <a:p>
            <a:endParaRPr lang="en-US" b="1" dirty="0"/>
          </a:p>
          <a:p>
            <a:r>
              <a:rPr lang="en-US" b="1" dirty="0"/>
              <a:t>Aiming at the Center</a:t>
            </a:r>
            <a:r>
              <a:rPr lang="en-US" b="1" baseline="0" dirty="0"/>
              <a:t> of Mass: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Aim at the center of mass. Note that when you fire quickly, your hits will be spread out from this aiming point because speedy shooting usually results in an imperfect alignment of the sights.</a:t>
            </a:r>
          </a:p>
          <a:p>
            <a:endParaRPr lang="en-US" b="0" dirty="0"/>
          </a:p>
          <a:p>
            <a:r>
              <a:rPr lang="en-US" b="1" dirty="0"/>
              <a:t>Flash Sight Picture:</a:t>
            </a:r>
            <a:endParaRPr lang="en-US" b="0" dirty="0"/>
          </a:p>
          <a:p>
            <a:r>
              <a:rPr lang="en-US" sz="1200" kern="1200" dirty="0">
                <a:solidFill>
                  <a:schemeClr val="tx1"/>
                </a:solidFill>
                <a:effectLst/>
                <a:latin typeface="+mn-lt"/>
                <a:ea typeface="+mn-ea"/>
                <a:cs typeface="+mn-cs"/>
              </a:rPr>
              <a:t>In a close-range defensive encounter, you usually do not have the time to acquire perfect sight alignment.  While accuracy is important, it is also important to deliver effective shots onto the target as rapidly as your </a:t>
            </a:r>
            <a:r>
              <a:rPr lang="en-US" sz="1200" i="1" kern="1200" dirty="0">
                <a:solidFill>
                  <a:schemeClr val="tx1"/>
                </a:solidFill>
                <a:effectLst/>
                <a:latin typeface="+mn-lt"/>
                <a:ea typeface="+mn-ea"/>
                <a:cs typeface="+mn-cs"/>
              </a:rPr>
              <a:t>ability</a:t>
            </a:r>
            <a:r>
              <a:rPr lang="en-US" sz="1200" kern="1200" dirty="0">
                <a:solidFill>
                  <a:schemeClr val="tx1"/>
                </a:solidFill>
                <a:effectLst/>
                <a:latin typeface="+mn-lt"/>
                <a:ea typeface="+mn-ea"/>
                <a:cs typeface="+mn-cs"/>
              </a:rPr>
              <a:t> allows.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Imperfect Sight Alignment: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soon as the front sight is lined up somewhere within the rear sight, you should fire.  The front sight blade may be slightly off to the right, left, high, or low, but as long as it is somewhere in the rear sight notch, you can fire.  This is referred to as a flash sight picture.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Acquisition: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should be able to acquire this flash sight picture within a fraction of a second of bringing the sights onto the target at close range (i.e., 21 feet or less).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Rapid Engagement: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flash sight picture is used for the shot fired when that shot must be taken quickly and at close range.  It is also used as a technique to deliver rapid follow-up shots.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Distance Equals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farther away a target is, the more time you have to acquire a proper sight picture.  Also, </a:t>
            </a:r>
            <a:r>
              <a:rPr lang="en-US" sz="1200" i="1" kern="1200" dirty="0">
                <a:solidFill>
                  <a:schemeClr val="tx1"/>
                </a:solidFill>
                <a:effectLst/>
                <a:latin typeface="+mn-lt"/>
                <a:ea typeface="+mn-ea"/>
                <a:cs typeface="+mn-cs"/>
              </a:rPr>
              <a:t>the farther away a target is, the more critical proper sight alignment and trigger control become in hitting the objective.</a:t>
            </a:r>
            <a:r>
              <a:rPr lang="en-US" sz="1200" kern="1200" dirty="0">
                <a:solidFill>
                  <a:schemeClr val="tx1"/>
                </a:solidFill>
                <a:effectLst/>
                <a:latin typeface="+mn-lt"/>
                <a:ea typeface="+mn-ea"/>
                <a:cs typeface="+mn-cs"/>
              </a:rPr>
              <a:t>  Conversely, the closer the target, the less time you have to acquire a proper sight picture.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Sequence and Cadence:</a:t>
            </a:r>
          </a:p>
          <a:p>
            <a:r>
              <a:rPr lang="en-US" sz="1200" kern="1200" dirty="0">
                <a:solidFill>
                  <a:schemeClr val="tx1"/>
                </a:solidFill>
                <a:effectLst/>
                <a:latin typeface="+mn-lt"/>
                <a:ea typeface="+mn-ea"/>
                <a:cs typeface="+mn-cs"/>
              </a:rPr>
              <a:t>The sequence of steps used in firing accelerated shots is as follows: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Flash sight picture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Trigger control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Follow-through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Release trigger (only release the trigger enough to reset for the next shot).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Flash sight picture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Trigger control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Follow-through</a:t>
            </a:r>
          </a:p>
          <a:p>
            <a:endParaRPr lang="en-US" sz="1200" b="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67</a:t>
            </a:fld>
            <a:endParaRPr lang="en-US"/>
          </a:p>
        </p:txBody>
      </p:sp>
    </p:spTree>
    <p:extLst>
      <p:ext uri="{BB962C8B-B14F-4D97-AF65-F5344CB8AC3E}">
        <p14:creationId xmlns:p14="http://schemas.microsoft.com/office/powerpoint/2010/main" val="1883669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Ask students what is cover?</a:t>
            </a:r>
            <a:r>
              <a:rPr lang="en-US" sz="1200" b="1"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Cover is anything that will protect all or part of the body from incoming fire.</a:t>
            </a:r>
          </a:p>
          <a:p>
            <a:r>
              <a:rPr lang="en-US" sz="1200" b="1" i="1" kern="1200" dirty="0">
                <a:solidFill>
                  <a:schemeClr val="tx1"/>
                </a:solidFill>
                <a:effectLst/>
                <a:latin typeface="+mn-lt"/>
                <a:ea typeface="+mn-ea"/>
                <a:cs typeface="+mn-cs"/>
              </a:rPr>
              <a:t>Ask students what is concealment?</a:t>
            </a:r>
            <a:r>
              <a:rPr lang="en-US" sz="1200" b="1" kern="1200" dirty="0">
                <a:solidFill>
                  <a:schemeClr val="tx1"/>
                </a:solidFill>
                <a:effectLst/>
                <a:latin typeface="+mn-lt"/>
                <a:ea typeface="+mn-ea"/>
                <a:cs typeface="+mn-cs"/>
              </a:rPr>
              <a:t>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Concealment is anything that hides all or part of the body from observation.  It differs from cover in that it will not stop incoming fire.</a:t>
            </a:r>
          </a:p>
          <a:p>
            <a:endParaRPr lang="en-US" dirty="0"/>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68</a:t>
            </a:fld>
            <a:endParaRPr lang="en-US"/>
          </a:p>
        </p:txBody>
      </p:sp>
    </p:spTree>
    <p:extLst>
      <p:ext uri="{BB962C8B-B14F-4D97-AF65-F5344CB8AC3E}">
        <p14:creationId xmlns:p14="http://schemas.microsoft.com/office/powerpoint/2010/main" val="25484082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69</a:t>
            </a:fld>
            <a:endParaRPr lang="en-US"/>
          </a:p>
        </p:txBody>
      </p:sp>
    </p:spTree>
    <p:extLst>
      <p:ext uri="{BB962C8B-B14F-4D97-AF65-F5344CB8AC3E}">
        <p14:creationId xmlns:p14="http://schemas.microsoft.com/office/powerpoint/2010/main" val="4684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Detail to students which lessons will be covered in</a:t>
            </a:r>
            <a:r>
              <a:rPr lang="en-US" baseline="0" dirty="0"/>
              <a:t> the course, based on the State Minimum Requirements and anything above and beyond you wish to teach.</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7</a:t>
            </a:fld>
            <a:endParaRPr lang="en-US"/>
          </a:p>
        </p:txBody>
      </p:sp>
    </p:spTree>
    <p:extLst>
      <p:ext uri="{BB962C8B-B14F-4D97-AF65-F5344CB8AC3E}">
        <p14:creationId xmlns:p14="http://schemas.microsoft.com/office/powerpoint/2010/main" val="1916308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70</a:t>
            </a:fld>
            <a:endParaRPr lang="en-US"/>
          </a:p>
        </p:txBody>
      </p:sp>
    </p:spTree>
    <p:extLst>
      <p:ext uri="{BB962C8B-B14F-4D97-AF65-F5344CB8AC3E}">
        <p14:creationId xmlns:p14="http://schemas.microsoft.com/office/powerpoint/2010/main" val="42427724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Students should not handling ammunition or loaded pistols in this exercise.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 live ammunition in the classroom!</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71</a:t>
            </a:fld>
            <a:endParaRPr lang="en-US"/>
          </a:p>
        </p:txBody>
      </p:sp>
    </p:spTree>
    <p:extLst>
      <p:ext uri="{BB962C8B-B14F-4D97-AF65-F5344CB8AC3E}">
        <p14:creationId xmlns:p14="http://schemas.microsoft.com/office/powerpoint/2010/main" val="14239250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Personal </a:t>
            </a:r>
            <a:r>
              <a:rPr lang="en-US" sz="1200" b="1" u="sng" kern="1200" dirty="0">
                <a:solidFill>
                  <a:schemeClr val="tx1"/>
                </a:solidFill>
                <a:effectLst/>
                <a:latin typeface="+mn-lt"/>
                <a:ea typeface="+mn-ea"/>
                <a:cs typeface="+mn-cs"/>
              </a:rPr>
              <a:t>&amp; Public safety </a:t>
            </a:r>
            <a:r>
              <a:rPr lang="en-US" sz="1200" kern="1200" dirty="0">
                <a:solidFill>
                  <a:schemeClr val="tx1"/>
                </a:solidFill>
                <a:effectLst/>
                <a:latin typeface="+mn-lt"/>
                <a:ea typeface="+mn-ea"/>
                <a:cs typeface="+mn-cs"/>
              </a:rPr>
              <a:t>is always</a:t>
            </a:r>
            <a:r>
              <a:rPr lang="en-US" sz="1200" kern="1200" baseline="0" dirty="0">
                <a:solidFill>
                  <a:schemeClr val="tx1"/>
                </a:solidFill>
                <a:effectLst/>
                <a:latin typeface="+mn-lt"/>
                <a:ea typeface="+mn-ea"/>
                <a:cs typeface="+mn-cs"/>
              </a:rPr>
              <a:t> the First concern when carrying a concealed handgun. A safe technique must be ingrained from the very first practice session.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72</a:t>
            </a:fld>
            <a:endParaRPr lang="en-US"/>
          </a:p>
        </p:txBody>
      </p:sp>
    </p:spTree>
    <p:extLst>
      <p:ext uri="{BB962C8B-B14F-4D97-AF65-F5344CB8AC3E}">
        <p14:creationId xmlns:p14="http://schemas.microsoft.com/office/powerpoint/2010/main" val="4143766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Describe to students examples of an open front garment (unbuttoned</a:t>
            </a:r>
            <a:r>
              <a:rPr lang="en-US" baseline="0" dirty="0"/>
              <a:t> jacket) vs. closed front</a:t>
            </a:r>
          </a:p>
          <a:p>
            <a:pPr marL="0" indent="0">
              <a:buFont typeface="Arial" panose="020B0604020202020204" pitchFamily="34" charset="0"/>
              <a:buNone/>
            </a:pPr>
            <a:endParaRPr lang="en-US" baseline="0" dirty="0"/>
          </a:p>
          <a:p>
            <a:pPr marL="174708" indent="-174708">
              <a:buFont typeface="Arial" panose="020B0604020202020204" pitchFamily="34" charset="0"/>
              <a:buChar char="•"/>
            </a:pPr>
            <a:r>
              <a:rPr lang="en-US" baseline="0" dirty="0"/>
              <a:t>Demonstrate clearing and drawing from an </a:t>
            </a:r>
            <a:r>
              <a:rPr lang="en-US" b="1" i="1" baseline="0" dirty="0"/>
              <a:t>open front </a:t>
            </a:r>
            <a:r>
              <a:rPr lang="en-US" baseline="0" dirty="0"/>
              <a:t>garment.  (Knife Edge vs. Rigid Thumb)</a:t>
            </a:r>
          </a:p>
          <a:p>
            <a:pPr marL="640594" lvl="1" indent="-174708">
              <a:buFont typeface="Arial" panose="020B0604020202020204" pitchFamily="34" charset="0"/>
              <a:buChar char="•"/>
            </a:pPr>
            <a:r>
              <a:rPr lang="en-US" b="1" baseline="0" dirty="0"/>
              <a:t>Knife Blade: </a:t>
            </a:r>
            <a:r>
              <a:rPr lang="en-US" baseline="0" dirty="0"/>
              <a:t>During the access step the firing hand acts as a </a:t>
            </a:r>
            <a:r>
              <a:rPr lang="en-US" b="0" baseline="0" dirty="0"/>
              <a:t>knife blade </a:t>
            </a:r>
            <a:r>
              <a:rPr lang="en-US" baseline="0" dirty="0"/>
              <a:t>to forcibly move the garment and immediately proceeds to the grip-chest step.</a:t>
            </a:r>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Rigid Thumb:</a:t>
            </a:r>
            <a:r>
              <a:rPr lang="en-US" baseline="0" dirty="0"/>
              <a:t> During the access step the firing hand uses a </a:t>
            </a:r>
            <a:r>
              <a:rPr lang="en-US" b="0" baseline="0" dirty="0"/>
              <a:t>Rigid Thumb </a:t>
            </a:r>
            <a:r>
              <a:rPr lang="en-US" baseline="0" dirty="0"/>
              <a:t>to forcibly move the garment and  immediately proceeds to the grip-chest step.</a:t>
            </a:r>
          </a:p>
          <a:p>
            <a:pPr marL="640594" lvl="1" indent="-174708">
              <a:buFont typeface="Arial" panose="020B0604020202020204" pitchFamily="34" charset="0"/>
              <a:buChar char="•"/>
            </a:pPr>
            <a:endParaRPr lang="en-US" baseline="0" dirty="0"/>
          </a:p>
          <a:p>
            <a:pPr marL="174708" indent="-174708" defTabSz="931774">
              <a:buFont typeface="Arial" panose="020B0604020202020204" pitchFamily="34" charset="0"/>
              <a:buChar char="•"/>
              <a:defRPr/>
            </a:pPr>
            <a:r>
              <a:rPr lang="en-US" dirty="0">
                <a:solidFill>
                  <a:prstClr val="black"/>
                </a:solidFill>
              </a:rPr>
              <a:t>Describe to students examples of a </a:t>
            </a:r>
            <a:r>
              <a:rPr lang="en-US" b="1" i="1" dirty="0">
                <a:solidFill>
                  <a:prstClr val="black"/>
                </a:solidFill>
              </a:rPr>
              <a:t>closed front </a:t>
            </a:r>
            <a:r>
              <a:rPr lang="en-US" dirty="0">
                <a:solidFill>
                  <a:prstClr val="black"/>
                </a:solidFill>
              </a:rPr>
              <a:t>garment (</a:t>
            </a:r>
            <a:r>
              <a:rPr lang="en-US" dirty="0" err="1">
                <a:solidFill>
                  <a:prstClr val="black"/>
                </a:solidFill>
              </a:rPr>
              <a:t>ie</a:t>
            </a:r>
            <a:r>
              <a:rPr lang="en-US" dirty="0">
                <a:solidFill>
                  <a:prstClr val="black"/>
                </a:solidFill>
              </a:rPr>
              <a:t>. sweatshirt)</a:t>
            </a:r>
          </a:p>
          <a:p>
            <a:pPr marL="640594" lvl="1" indent="-174708" defTabSz="931774">
              <a:buFont typeface="Arial" panose="020B0604020202020204" pitchFamily="34" charset="0"/>
              <a:buChar char="•"/>
              <a:defRPr/>
            </a:pPr>
            <a:r>
              <a:rPr lang="en-US" dirty="0">
                <a:latin typeface="Calibri" panose="020F0502020204030204" pitchFamily="34" charset="0"/>
                <a:ea typeface="Calibri" panose="020F0502020204030204" pitchFamily="34" charset="0"/>
                <a:cs typeface="Times New Roman" panose="02020603050405020304" pitchFamily="18" charset="0"/>
              </a:rPr>
              <a:t>During the access step the support hand reaches as far across as possible, then lifts the garment up so that the shooting hand can establish a good firing grip on the pistol. The garment should be </a:t>
            </a:r>
            <a:r>
              <a:rPr lang="en-US" dirty="0">
                <a:solidFill>
                  <a:prstClr val="black"/>
                </a:solidFill>
              </a:rPr>
              <a:t>forcibly</a:t>
            </a:r>
            <a:r>
              <a:rPr lang="en-US" dirty="0">
                <a:latin typeface="Calibri" panose="020F0502020204030204" pitchFamily="34" charset="0"/>
                <a:ea typeface="Calibri" panose="020F0502020204030204" pitchFamily="34" charset="0"/>
                <a:cs typeface="Times New Roman" panose="02020603050405020304" pitchFamily="18" charset="0"/>
              </a:rPr>
              <a:t> lifted as high as possible to not interfere with the draw. </a:t>
            </a:r>
            <a:endParaRPr lang="en-US" dirty="0">
              <a:solidFill>
                <a:prstClr val="black"/>
              </a:solidFill>
            </a:endParaRP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C6D44B-367F-4D09-A199-D67285F82901}" type="slidenum">
              <a:rPr lang="en-US" smtClean="0"/>
              <a:t>73</a:t>
            </a:fld>
            <a:endParaRPr lang="en-US" dirty="0"/>
          </a:p>
        </p:txBody>
      </p:sp>
    </p:spTree>
    <p:extLst>
      <p:ext uri="{BB962C8B-B14F-4D97-AF65-F5344CB8AC3E}">
        <p14:creationId xmlns:p14="http://schemas.microsoft.com/office/powerpoint/2010/main" val="17081773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i="1" kern="1200" dirty="0">
                <a:solidFill>
                  <a:schemeClr val="tx1"/>
                </a:solidFill>
                <a:effectLst/>
                <a:latin typeface="+mn-lt"/>
                <a:ea typeface="+mn-ea"/>
                <a:cs typeface="+mn-cs"/>
              </a:rPr>
              <a:t>INSTRUCTOR NOTE:</a:t>
            </a:r>
            <a:r>
              <a:rPr lang="en-US" sz="1200" b="0" kern="1200" dirty="0">
                <a:solidFill>
                  <a:schemeClr val="tx1"/>
                </a:solidFill>
                <a:effectLst/>
                <a:latin typeface="+mn-lt"/>
                <a:ea typeface="+mn-ea"/>
                <a:cs typeface="+mn-cs"/>
              </a:rPr>
              <a:t>  Stress to the students that when learning these steps for the first time or practicing</a:t>
            </a:r>
            <a:r>
              <a:rPr lang="en-US" sz="1200" b="0" kern="1200" baseline="0" dirty="0">
                <a:solidFill>
                  <a:schemeClr val="tx1"/>
                </a:solidFill>
                <a:effectLst/>
                <a:latin typeface="+mn-lt"/>
                <a:ea typeface="+mn-ea"/>
                <a:cs typeface="+mn-cs"/>
              </a:rPr>
              <a:t> at home, they should be done </a:t>
            </a:r>
            <a:r>
              <a:rPr lang="en-US" sz="1200" b="1" i="1" kern="1200" baseline="0" dirty="0">
                <a:solidFill>
                  <a:schemeClr val="tx1"/>
                </a:solidFill>
                <a:effectLst/>
                <a:latin typeface="+mn-lt"/>
                <a:ea typeface="+mn-ea"/>
                <a:cs typeface="+mn-cs"/>
              </a:rPr>
              <a:t>Slow &amp; Controlled </a:t>
            </a:r>
            <a:r>
              <a:rPr lang="en-US" sz="1200" b="0" kern="1200" baseline="0" dirty="0">
                <a:solidFill>
                  <a:schemeClr val="tx1"/>
                </a:solidFill>
                <a:effectLst/>
                <a:latin typeface="+mn-lt"/>
                <a:ea typeface="+mn-ea"/>
                <a:cs typeface="+mn-cs"/>
              </a:rPr>
              <a:t>to ensure the proper steps and technique is being followed. </a:t>
            </a:r>
            <a:r>
              <a:rPr lang="en-US" sz="1200" b="0" i="1" u="sng" kern="1200" baseline="0" dirty="0">
                <a:solidFill>
                  <a:schemeClr val="tx1"/>
                </a:solidFill>
                <a:effectLst/>
                <a:latin typeface="+mn-lt"/>
                <a:ea typeface="+mn-ea"/>
                <a:cs typeface="+mn-cs"/>
              </a:rPr>
              <a:t>Slow is smooth, smooth is fast.</a:t>
            </a:r>
          </a:p>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Access</a:t>
            </a:r>
            <a:r>
              <a:rPr lang="en-US" sz="1200" kern="1200" dirty="0">
                <a:solidFill>
                  <a:schemeClr val="tx1"/>
                </a:solidFill>
                <a:effectLst/>
                <a:latin typeface="+mn-lt"/>
                <a:ea typeface="+mn-ea"/>
                <a:cs typeface="+mn-cs"/>
              </a:rPr>
              <a:t> the pistol by first clearing the cover garment.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Grip Chest </a:t>
            </a:r>
            <a:r>
              <a:rPr lang="en-US" sz="1200" kern="1200" dirty="0">
                <a:solidFill>
                  <a:schemeClr val="tx1"/>
                </a:solidFill>
                <a:effectLst/>
                <a:latin typeface="+mn-lt"/>
                <a:ea typeface="+mn-ea"/>
                <a:cs typeface="+mn-cs"/>
              </a:rPr>
              <a:t>is grasping the grip of the pistol with the shooting hand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while placing the support hand on the chest.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Pull</a:t>
            </a:r>
            <a:r>
              <a:rPr lang="en-US" sz="1200" kern="1200" dirty="0">
                <a:solidFill>
                  <a:schemeClr val="tx1"/>
                </a:solidFill>
                <a:effectLst/>
                <a:latin typeface="+mn-lt"/>
                <a:ea typeface="+mn-ea"/>
                <a:cs typeface="+mn-cs"/>
              </a:rPr>
              <a:t> the pistol from the carry device.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Rotate</a:t>
            </a:r>
            <a:r>
              <a:rPr lang="en-US" sz="1200" kern="1200" dirty="0">
                <a:solidFill>
                  <a:schemeClr val="tx1"/>
                </a:solidFill>
                <a:effectLst/>
                <a:latin typeface="+mn-lt"/>
                <a:ea typeface="+mn-ea"/>
                <a:cs typeface="+mn-cs"/>
              </a:rPr>
              <a:t> the gun toward the target.</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Join</a:t>
            </a:r>
            <a:r>
              <a:rPr lang="en-US" sz="1200" kern="1200" dirty="0">
                <a:solidFill>
                  <a:schemeClr val="tx1"/>
                </a:solidFill>
                <a:effectLst/>
                <a:latin typeface="+mn-lt"/>
                <a:ea typeface="+mn-ea"/>
                <a:cs typeface="+mn-cs"/>
              </a:rPr>
              <a:t> the non-shooting hand to the gun (if a two-hand hold is to be used).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Extend</a:t>
            </a:r>
            <a:r>
              <a:rPr lang="en-US" sz="1200" kern="1200" dirty="0">
                <a:solidFill>
                  <a:schemeClr val="tx1"/>
                </a:solidFill>
                <a:effectLst/>
                <a:latin typeface="+mn-lt"/>
                <a:ea typeface="+mn-ea"/>
                <a:cs typeface="+mn-cs"/>
              </a:rPr>
              <a:t> the gun forward to sight alignment (if sighted shooting technique is to be used).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Fire</a:t>
            </a:r>
            <a:r>
              <a:rPr lang="en-US" sz="1200" kern="1200" dirty="0">
                <a:solidFill>
                  <a:schemeClr val="tx1"/>
                </a:solidFill>
                <a:effectLst/>
                <a:latin typeface="+mn-lt"/>
                <a:ea typeface="+mn-ea"/>
                <a:cs typeface="+mn-cs"/>
              </a:rPr>
              <a:t> the gun (if necessary to stop an attack).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ASK:</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When wouldn’t you need to fire?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	</a:t>
            </a:r>
            <a:r>
              <a:rPr lang="en-US" sz="1200" b="0" i="1" kern="1200" baseline="0" dirty="0">
                <a:solidFill>
                  <a:schemeClr val="tx1"/>
                </a:solidFill>
                <a:effectLst/>
                <a:latin typeface="+mn-lt"/>
                <a:ea typeface="+mn-ea"/>
                <a:cs typeface="+mn-cs"/>
              </a:rPr>
              <a:t>The attacker stops at the sight of the weapon.</a:t>
            </a:r>
            <a:endParaRPr lang="en-US" sz="1200" b="1"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Scan and Assess</a:t>
            </a:r>
            <a:r>
              <a:rPr lang="en-US" sz="1200" kern="1200" dirty="0">
                <a:solidFill>
                  <a:schemeClr val="tx1"/>
                </a:solidFill>
                <a:effectLst/>
                <a:latin typeface="+mn-lt"/>
                <a:ea typeface="+mn-ea"/>
                <a:cs typeface="+mn-cs"/>
              </a:rPr>
              <a:t> the area for continued or additional threats.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Safety</a:t>
            </a:r>
            <a:r>
              <a:rPr lang="en-US" sz="1200" kern="1200" dirty="0">
                <a:solidFill>
                  <a:schemeClr val="tx1"/>
                </a:solidFill>
                <a:effectLst/>
                <a:latin typeface="+mn-lt"/>
                <a:ea typeface="+mn-ea"/>
                <a:cs typeface="+mn-cs"/>
              </a:rPr>
              <a:t> – The pistol’s safety is engaged or the pistol de-cocked, if equipped.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Holster</a:t>
            </a:r>
            <a:r>
              <a:rPr lang="en-US" sz="1200" kern="1200" dirty="0">
                <a:solidFill>
                  <a:schemeClr val="tx1"/>
                </a:solidFill>
                <a:effectLst/>
                <a:latin typeface="+mn-lt"/>
                <a:ea typeface="+mn-ea"/>
                <a:cs typeface="+mn-cs"/>
              </a:rPr>
              <a:t> the gun, support hand goes to chest.</a:t>
            </a:r>
          </a:p>
        </p:txBody>
      </p:sp>
      <p:sp>
        <p:nvSpPr>
          <p:cNvPr id="4" name="Slide Number Placeholder 3"/>
          <p:cNvSpPr>
            <a:spLocks noGrp="1"/>
          </p:cNvSpPr>
          <p:nvPr>
            <p:ph type="sldNum" sz="quarter" idx="10"/>
          </p:nvPr>
        </p:nvSpPr>
        <p:spPr/>
        <p:txBody>
          <a:bodyPr/>
          <a:lstStyle/>
          <a:p>
            <a:fld id="{3E992A6A-5274-44BA-9AAB-3910847A2455}" type="slidenum">
              <a:rPr lang="en-US" smtClean="0"/>
              <a:t>74</a:t>
            </a:fld>
            <a:endParaRPr lang="en-US"/>
          </a:p>
        </p:txBody>
      </p:sp>
    </p:spTree>
    <p:extLst>
      <p:ext uri="{BB962C8B-B14F-4D97-AF65-F5344CB8AC3E}">
        <p14:creationId xmlns:p14="http://schemas.microsoft.com/office/powerpoint/2010/main" val="3428947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Demonstrate</a:t>
            </a:r>
            <a:r>
              <a:rPr lang="en-US" sz="1200" i="1" kern="1200" dirty="0">
                <a:solidFill>
                  <a:schemeClr val="tx1"/>
                </a:solidFill>
                <a:effectLst/>
                <a:latin typeface="+mn-lt"/>
                <a:ea typeface="+mn-ea"/>
                <a:cs typeface="+mn-cs"/>
              </a:rPr>
              <a:t> each step in pistol presentation as it is introduced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step in presenting the pistol is to gain access by either sweeping the cover garment aside if using an open front garment (such as a sport coat or jacket) or by lifting the hem of a closed front garment such as a sweater or t-shirt to expose the grip of the firearm.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92A6A-5274-44BA-9AAB-3910847A2455}" type="slidenum">
              <a:rPr lang="en-US" smtClean="0"/>
              <a:t>75</a:t>
            </a:fld>
            <a:endParaRPr lang="en-US"/>
          </a:p>
        </p:txBody>
      </p:sp>
    </p:spTree>
    <p:extLst>
      <p:ext uri="{BB962C8B-B14F-4D97-AF65-F5344CB8AC3E}">
        <p14:creationId xmlns:p14="http://schemas.microsoft.com/office/powerpoint/2010/main" val="41754653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step is to acquire a firm </a:t>
            </a:r>
            <a:r>
              <a:rPr lang="en-US" sz="1200" b="1" kern="1200" dirty="0">
                <a:solidFill>
                  <a:schemeClr val="tx1"/>
                </a:solidFill>
                <a:effectLst/>
                <a:latin typeface="+mn-lt"/>
                <a:ea typeface="+mn-ea"/>
                <a:cs typeface="+mn-cs"/>
              </a:rPr>
              <a:t>grip</a:t>
            </a:r>
            <a:r>
              <a:rPr lang="en-US" sz="1200" kern="1200" dirty="0">
                <a:solidFill>
                  <a:schemeClr val="tx1"/>
                </a:solidFill>
                <a:effectLst/>
                <a:latin typeface="+mn-lt"/>
                <a:ea typeface="+mn-ea"/>
                <a:cs typeface="+mn-cs"/>
              </a:rPr>
              <a:t> on the pistol.  </a:t>
            </a:r>
          </a:p>
          <a:p>
            <a:r>
              <a:rPr lang="en-US" sz="1200" kern="1200" dirty="0">
                <a:solidFill>
                  <a:schemeClr val="tx1"/>
                </a:solidFill>
                <a:effectLst/>
                <a:latin typeface="+mn-lt"/>
                <a:ea typeface="+mn-ea"/>
                <a:cs typeface="+mn-cs"/>
              </a:rPr>
              <a:t>The pistol should fit firmly into the “Y” of the firing hand, with the trigger finger straight alongside the frame or along the side of the holster.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Obtaining the proper firm grip on the pistol is critical for two reasons. First, the initial grip you obtain is usually difficult to adjust during the draw. Second, obtaining a firm grip is essential to prevent dropping the gun or otherwise losing control of it during the draw.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During this phase, the support hand will be positioned in the middle of the chest, no lower than the solar plexus.  This serves to keep that hand from crossing the muzzle.  The support hand will remain in this position until the join step!</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76</a:t>
            </a:fld>
            <a:endParaRPr lang="en-US"/>
          </a:p>
        </p:txBody>
      </p:sp>
    </p:spTree>
    <p:extLst>
      <p:ext uri="{BB962C8B-B14F-4D97-AF65-F5344CB8AC3E}">
        <p14:creationId xmlns:p14="http://schemas.microsoft.com/office/powerpoint/2010/main" val="39259238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most cases, this step simply involves </a:t>
            </a:r>
            <a:r>
              <a:rPr lang="en-US" sz="1200" b="1" kern="1200" dirty="0">
                <a:solidFill>
                  <a:schemeClr val="tx1"/>
                </a:solidFill>
                <a:effectLst/>
                <a:latin typeface="+mn-lt"/>
                <a:ea typeface="+mn-ea"/>
                <a:cs typeface="+mn-cs"/>
              </a:rPr>
              <a:t>pulling</a:t>
            </a:r>
            <a:r>
              <a:rPr lang="en-US" sz="1200" kern="1200" dirty="0">
                <a:solidFill>
                  <a:schemeClr val="tx1"/>
                </a:solidFill>
                <a:effectLst/>
                <a:latin typeface="+mn-lt"/>
                <a:ea typeface="+mn-ea"/>
                <a:cs typeface="+mn-cs"/>
              </a:rPr>
              <a:t> the gun’s muzzle clear of the top of a holster.  The simplest removal is from a fitted holster with no safety strap.  Other types of holsters may require you first release a safety strap, switch or lever with your thumb.</a:t>
            </a:r>
          </a:p>
        </p:txBody>
      </p:sp>
      <p:sp>
        <p:nvSpPr>
          <p:cNvPr id="4" name="Slide Number Placeholder 3"/>
          <p:cNvSpPr>
            <a:spLocks noGrp="1"/>
          </p:cNvSpPr>
          <p:nvPr>
            <p:ph type="sldNum" sz="quarter" idx="10"/>
          </p:nvPr>
        </p:nvSpPr>
        <p:spPr/>
        <p:txBody>
          <a:bodyPr/>
          <a:lstStyle/>
          <a:p>
            <a:fld id="{3E992A6A-5274-44BA-9AAB-3910847A2455}" type="slidenum">
              <a:rPr lang="en-US" smtClean="0"/>
              <a:t>77</a:t>
            </a:fld>
            <a:endParaRPr lang="en-US"/>
          </a:p>
        </p:txBody>
      </p:sp>
    </p:spTree>
    <p:extLst>
      <p:ext uri="{BB962C8B-B14F-4D97-AF65-F5344CB8AC3E}">
        <p14:creationId xmlns:p14="http://schemas.microsoft.com/office/powerpoint/2010/main" val="29449301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muzzle is clear of the holster, </a:t>
            </a:r>
            <a:r>
              <a:rPr lang="en-US" sz="1200" b="1" kern="1200" dirty="0">
                <a:solidFill>
                  <a:schemeClr val="tx1"/>
                </a:solidFill>
                <a:effectLst/>
                <a:latin typeface="+mn-lt"/>
                <a:ea typeface="+mn-ea"/>
                <a:cs typeface="+mn-cs"/>
              </a:rPr>
              <a:t>rotate</a:t>
            </a:r>
            <a:r>
              <a:rPr lang="en-US" sz="1200" kern="1200" dirty="0">
                <a:solidFill>
                  <a:schemeClr val="tx1"/>
                </a:solidFill>
                <a:effectLst/>
                <a:latin typeface="+mn-lt"/>
                <a:ea typeface="+mn-ea"/>
                <a:cs typeface="+mn-cs"/>
              </a:rPr>
              <a:t> the wrist up and the elbow down which will place the gun forward of the chest and pointed toward the target.  The forearm will be parallel to the ground; this will help keep the muzzle pointed at the target during the “EXTEND” step.</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the gun is rotated fully forward and is pointed in the direction of the target, the trigger finger may be placed on the trigger.  At this time also, the safety (if any) can be disengaged.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advantage of rotating the gun toward the target as soon as it is removed from the carry device is that, in an emergency, it can be quickly fired at an assailant.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 gun is being rotated toward the target, the support hand is in position in the middle of the chest.</a:t>
            </a:r>
          </a:p>
        </p:txBody>
      </p:sp>
      <p:sp>
        <p:nvSpPr>
          <p:cNvPr id="4" name="Slide Number Placeholder 3"/>
          <p:cNvSpPr>
            <a:spLocks noGrp="1"/>
          </p:cNvSpPr>
          <p:nvPr>
            <p:ph type="sldNum" sz="quarter" idx="10"/>
          </p:nvPr>
        </p:nvSpPr>
        <p:spPr/>
        <p:txBody>
          <a:bodyPr/>
          <a:lstStyle/>
          <a:p>
            <a:fld id="{3E992A6A-5274-44BA-9AAB-3910847A2455}" type="slidenum">
              <a:rPr lang="en-US" smtClean="0"/>
              <a:t>78</a:t>
            </a:fld>
            <a:endParaRPr lang="en-US"/>
          </a:p>
        </p:txBody>
      </p:sp>
    </p:spTree>
    <p:extLst>
      <p:ext uri="{BB962C8B-B14F-4D97-AF65-F5344CB8AC3E}">
        <p14:creationId xmlns:p14="http://schemas.microsoft.com/office/powerpoint/2010/main" val="1995099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support hand is moved from its position on the chest to </a:t>
            </a:r>
            <a:r>
              <a:rPr lang="en-US" sz="1200" b="1" kern="1200" dirty="0">
                <a:solidFill>
                  <a:schemeClr val="tx1"/>
                </a:solidFill>
                <a:effectLst/>
                <a:latin typeface="+mn-lt"/>
                <a:ea typeface="+mn-ea"/>
                <a:cs typeface="+mn-cs"/>
              </a:rPr>
              <a:t>join</a:t>
            </a:r>
            <a:r>
              <a:rPr lang="en-US" sz="1200" kern="1200" dirty="0">
                <a:solidFill>
                  <a:schemeClr val="tx1"/>
                </a:solidFill>
                <a:effectLst/>
                <a:latin typeface="+mn-lt"/>
                <a:ea typeface="+mn-ea"/>
                <a:cs typeface="+mn-cs"/>
              </a:rPr>
              <a:t> with the firing hand to form the two-hand grip (unless a one-handed firing technique is being used).  It is critical that the support hand approaches the gun from the rear to avoid crossing in front of the muzzle.  This also helps to retain the gun in the event an arm’s-length assailant attempts to take it from you.</a:t>
            </a:r>
          </a:p>
        </p:txBody>
      </p:sp>
      <p:sp>
        <p:nvSpPr>
          <p:cNvPr id="4" name="Slide Number Placeholder 3"/>
          <p:cNvSpPr>
            <a:spLocks noGrp="1"/>
          </p:cNvSpPr>
          <p:nvPr>
            <p:ph type="sldNum" sz="quarter" idx="10"/>
          </p:nvPr>
        </p:nvSpPr>
        <p:spPr/>
        <p:txBody>
          <a:bodyPr/>
          <a:lstStyle/>
          <a:p>
            <a:fld id="{3E992A6A-5274-44BA-9AAB-3910847A2455}" type="slidenum">
              <a:rPr lang="en-US" smtClean="0"/>
              <a:t>79</a:t>
            </a:fld>
            <a:endParaRPr lang="en-US"/>
          </a:p>
        </p:txBody>
      </p:sp>
    </p:spTree>
    <p:extLst>
      <p:ext uri="{BB962C8B-B14F-4D97-AF65-F5344CB8AC3E}">
        <p14:creationId xmlns:p14="http://schemas.microsoft.com/office/powerpoint/2010/main" val="4147107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8</a:t>
            </a:fld>
            <a:endParaRPr lang="en-US"/>
          </a:p>
        </p:txBody>
      </p:sp>
    </p:spTree>
    <p:extLst>
      <p:ext uri="{BB962C8B-B14F-4D97-AF65-F5344CB8AC3E}">
        <p14:creationId xmlns:p14="http://schemas.microsoft.com/office/powerpoint/2010/main" val="4057714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should be able to pick up the sights as the gun is moving forward into the correct firing position.  With practice, you will be able to achieve defensive sight alignment simultaneously with full extension of your arms.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for purposes of defensive shooting, perfect sight alignment is not required.  All that is usually necessary is for the front sight blade to be visible somewhere in the rear sight notch.</a:t>
            </a:r>
          </a:p>
          <a:p>
            <a:endParaRPr lang="en-US" dirty="0"/>
          </a:p>
          <a:p>
            <a:r>
              <a:rPr lang="en-US" b="1" dirty="0"/>
              <a:t>**NOTE**</a:t>
            </a:r>
          </a:p>
          <a:p>
            <a:r>
              <a:rPr lang="en-US" b="1" dirty="0"/>
              <a:t>ON</a:t>
            </a:r>
            <a:r>
              <a:rPr lang="en-US" b="1" baseline="0" dirty="0"/>
              <a:t> ANIMATION CLICK </a:t>
            </a:r>
            <a:r>
              <a:rPr lang="en-US" b="0" baseline="0" dirty="0"/>
              <a:t>Have the students pay close attention to the muzzle being Level and not Bowling or Fishing.</a:t>
            </a:r>
            <a:endParaRPr lang="en-US" b="1" dirty="0"/>
          </a:p>
        </p:txBody>
      </p:sp>
      <p:sp>
        <p:nvSpPr>
          <p:cNvPr id="4" name="Slide Number Placeholder 3"/>
          <p:cNvSpPr>
            <a:spLocks noGrp="1"/>
          </p:cNvSpPr>
          <p:nvPr>
            <p:ph type="sldNum" sz="quarter" idx="10"/>
          </p:nvPr>
        </p:nvSpPr>
        <p:spPr/>
        <p:txBody>
          <a:bodyPr/>
          <a:lstStyle/>
          <a:p>
            <a:fld id="{3E992A6A-5274-44BA-9AAB-3910847A2455}" type="slidenum">
              <a:rPr lang="en-US" smtClean="0"/>
              <a:t>80</a:t>
            </a:fld>
            <a:endParaRPr lang="en-US"/>
          </a:p>
        </p:txBody>
      </p:sp>
    </p:spTree>
    <p:extLst>
      <p:ext uri="{BB962C8B-B14F-4D97-AF65-F5344CB8AC3E}">
        <p14:creationId xmlns:p14="http://schemas.microsoft.com/office/powerpoint/2010/main" val="35937095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If necessary</a:t>
            </a:r>
            <a:r>
              <a:rPr lang="en-US" sz="1200" kern="1200" dirty="0">
                <a:solidFill>
                  <a:schemeClr val="tx1"/>
                </a:solidFill>
                <a:effectLst/>
                <a:latin typeface="+mn-lt"/>
                <a:ea typeface="+mn-ea"/>
                <a:cs typeface="+mn-cs"/>
              </a:rPr>
              <a:t>, the trigger is pressed (dry pressed for the purposes of this classroom exercise).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Emphasize that firing the gun is an optional step after completing presentation, not an automatic step.  The gun is fired only if there is still an imminent threat to life or severe bodily injury.</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81</a:t>
            </a:fld>
            <a:endParaRPr lang="en-US"/>
          </a:p>
        </p:txBody>
      </p:sp>
    </p:spTree>
    <p:extLst>
      <p:ext uri="{BB962C8B-B14F-4D97-AF65-F5344CB8AC3E}">
        <p14:creationId xmlns:p14="http://schemas.microsoft.com/office/powerpoint/2010/main" val="40688538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Scan and Assess</a:t>
            </a:r>
            <a:r>
              <a:rPr lang="en-US" sz="1200" kern="1200" dirty="0">
                <a:solidFill>
                  <a:schemeClr val="tx1"/>
                </a:solidFill>
                <a:effectLst/>
                <a:latin typeface="+mn-lt"/>
                <a:ea typeface="+mn-ea"/>
                <a:cs typeface="+mn-cs"/>
              </a:rPr>
              <a:t> the area for continued or additional threats.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an actual defensive encounter, once firing is completed and the attacker is down or has fled, you must scan the area and assess the situation to determine if the threat has actually ceased of if there are other threats that may present themselves from other directions (such as accomplices of the original attacker).</a:t>
            </a:r>
          </a:p>
          <a:p>
            <a:endParaRPr lang="en-US" dirty="0"/>
          </a:p>
          <a:p>
            <a:pPr lvl="0"/>
            <a:r>
              <a:rPr lang="en-US" sz="1200" b="1" kern="1200" dirty="0">
                <a:solidFill>
                  <a:schemeClr val="tx1"/>
                </a:solidFill>
                <a:effectLst/>
                <a:latin typeface="+mn-lt"/>
                <a:ea typeface="+mn-ea"/>
                <a:cs typeface="+mn-cs"/>
              </a:rPr>
              <a:t>Safety</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pistol’s safety is engaged or the pistol de-cocked, if equipped.</a:t>
            </a:r>
          </a:p>
          <a:p>
            <a:r>
              <a:rPr lang="en-US" sz="1200" kern="1200" dirty="0">
                <a:solidFill>
                  <a:schemeClr val="tx1"/>
                </a:solidFill>
                <a:effectLst/>
                <a:latin typeface="+mn-lt"/>
                <a:ea typeface="+mn-ea"/>
                <a:cs typeface="+mn-cs"/>
              </a:rPr>
              <a:t>Once you are certain that all threats to your safety or the safety of other innocent persons have ceased, your pistol should be de-cocked or the safety engaged prior to holstering.  This is accomplished in the following manner:</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your eyes toward the target and your trigger finger straight along the frame of the pistol.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Pull the gun back into the middle of the chest keeping the muzzle pointed down range (ready position).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Engage the safety or de-cock (if applicable) the firearm.</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Stress that the presentation of the firearm always begins and ends with the pistol’s safety engaged or the pistol de-cocked, if so equipped.</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Holster</a:t>
            </a:r>
            <a:r>
              <a:rPr lang="en-US" sz="1200" kern="1200" dirty="0">
                <a:solidFill>
                  <a:schemeClr val="tx1"/>
                </a:solidFill>
                <a:effectLst/>
                <a:latin typeface="+mn-lt"/>
                <a:ea typeface="+mn-ea"/>
                <a:cs typeface="+mn-cs"/>
              </a:rPr>
              <a:t> the gun, support hand goes to chest.</a:t>
            </a:r>
          </a:p>
          <a:p>
            <a:r>
              <a:rPr lang="en-US" sz="1200" kern="1200" dirty="0">
                <a:solidFill>
                  <a:schemeClr val="tx1"/>
                </a:solidFill>
                <a:effectLst/>
                <a:latin typeface="+mn-lt"/>
                <a:ea typeface="+mn-ea"/>
                <a:cs typeface="+mn-cs"/>
              </a:rPr>
              <a:t>Once you are satisfied with the status of your pistol, return it to the holster.  This is accomplished in the following manner:</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Remove your support hand from the gun and place it in the center of the chest.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necessary, momentarily glance down at the holster to locate it visually.  (With practice, you should be able to locate the holster by feel, without looking.)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Guide the muzzle of the gun into the holster.  One should not be in a rush to holster.  holster reluctantly!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Continue scanning and assessing the area.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holsters require the use of two hands to fully holster.  With such devices, be careful not to point the muzzle of your gun at your support hand during the holstering process.  It is recommended that you acquire a holster that does not need two hands to holster the firearm.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Emphasize that care must be taken not to entangle the gun in the fabric of a shirt, blouse or jacket lining while it is being holstered.  Such entanglement could interfere with the fit of the gun in the holster and prevent a proper draw.  Additionally, fabric that wraps around the trigger as the gun is being holstered could cause an unintentional discharge.</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82</a:t>
            </a:fld>
            <a:endParaRPr lang="en-US"/>
          </a:p>
        </p:txBody>
      </p:sp>
    </p:spTree>
    <p:extLst>
      <p:ext uri="{BB962C8B-B14F-4D97-AF65-F5344CB8AC3E}">
        <p14:creationId xmlns:p14="http://schemas.microsoft.com/office/powerpoint/2010/main" val="15219183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Explain and demonstrate </a:t>
            </a:r>
            <a:r>
              <a:rPr lang="en-US" sz="1200" i="1" kern="1200" dirty="0">
                <a:solidFill>
                  <a:schemeClr val="tx1"/>
                </a:solidFill>
                <a:effectLst/>
                <a:latin typeface="+mn-lt"/>
                <a:ea typeface="+mn-ea"/>
                <a:cs typeface="+mn-cs"/>
              </a:rPr>
              <a:t>the following dry-practice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exercise to the students before conducting the exercise.  </a:t>
            </a:r>
            <a:r>
              <a:rPr lang="en-US" sz="1200" i="1" u="sng" kern="1200" dirty="0">
                <a:solidFill>
                  <a:schemeClr val="tx1"/>
                </a:solidFill>
                <a:effectLst/>
                <a:latin typeface="+mn-lt"/>
                <a:ea typeface="+mn-ea"/>
                <a:cs typeface="+mn-cs"/>
              </a:rPr>
              <a:t>Students should first run this drill without a cover garment.</a:t>
            </a:r>
            <a:r>
              <a:rPr lang="en-US" sz="1200" i="1" kern="1200" dirty="0">
                <a:solidFill>
                  <a:schemeClr val="tx1"/>
                </a:solidFill>
                <a:effectLst/>
                <a:latin typeface="+mn-lt"/>
                <a:ea typeface="+mn-ea"/>
                <a:cs typeface="+mn-cs"/>
              </a:rPr>
              <a:t>  Once the drill has been repeated several times and students are comfortable with the draw, add the cover garment.  Allow for several repetitions with the cover garment.  Instructors should be monitoring students closely to ensure that the fundamentals of the draw are learned correctly before progressing to live fire.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92A6A-5274-44BA-9AAB-3910847A2455}" type="slidenum">
              <a:rPr lang="en-US" smtClean="0"/>
              <a:t>83</a:t>
            </a:fld>
            <a:endParaRPr lang="en-US"/>
          </a:p>
        </p:txBody>
      </p:sp>
    </p:spTree>
    <p:extLst>
      <p:ext uri="{BB962C8B-B14F-4D97-AF65-F5344CB8AC3E}">
        <p14:creationId xmlns:p14="http://schemas.microsoft.com/office/powerpoint/2010/main" val="35004626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u="none" dirty="0"/>
              <a:t>Access: </a:t>
            </a:r>
            <a:r>
              <a:rPr lang="en-US" u="none" dirty="0"/>
              <a:t> </a:t>
            </a:r>
            <a:r>
              <a:rPr lang="en-US" dirty="0"/>
              <a:t>Clear any cover garment away from the gun. (This will be demonstrated in a future slide/exercise)</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84</a:t>
            </a:fld>
            <a:endParaRPr lang="en-US"/>
          </a:p>
        </p:txBody>
      </p:sp>
    </p:spTree>
    <p:extLst>
      <p:ext uri="{BB962C8B-B14F-4D97-AF65-F5344CB8AC3E}">
        <p14:creationId xmlns:p14="http://schemas.microsoft.com/office/powerpoint/2010/main" val="13030874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u="none" dirty="0"/>
              <a:t>Access: </a:t>
            </a:r>
            <a:r>
              <a:rPr lang="en-US" u="none" dirty="0"/>
              <a:t> </a:t>
            </a:r>
            <a:r>
              <a:rPr lang="en-US" dirty="0"/>
              <a:t>Clear any cover garment away from the gun. (This will be demonstrated in a future slide/exercise)</a:t>
            </a:r>
          </a:p>
          <a:p>
            <a:pPr marL="174708" indent="-174708">
              <a:buFont typeface="Arial" panose="020B0604020202020204" pitchFamily="34" charset="0"/>
              <a:buChar char="•"/>
            </a:pPr>
            <a:r>
              <a:rPr lang="en-US" b="1" u="none" dirty="0"/>
              <a:t>Grip</a:t>
            </a:r>
            <a:r>
              <a:rPr lang="en-US" b="1" u="none" baseline="0" dirty="0"/>
              <a:t> Chest:  </a:t>
            </a:r>
            <a:r>
              <a:rPr lang="en-US" u="none" baseline="0" dirty="0"/>
              <a:t>The</a:t>
            </a:r>
            <a:r>
              <a:rPr lang="en-US" baseline="0" dirty="0"/>
              <a:t> first word is for the shooting hand. Establish a firm grip on the pistol in the holster. The second word is for the non-firing hand. This hand goes flat against the chest to avoid being swept during the draw.</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85</a:t>
            </a:fld>
            <a:endParaRPr lang="en-US"/>
          </a:p>
        </p:txBody>
      </p:sp>
    </p:spTree>
    <p:extLst>
      <p:ext uri="{BB962C8B-B14F-4D97-AF65-F5344CB8AC3E}">
        <p14:creationId xmlns:p14="http://schemas.microsoft.com/office/powerpoint/2010/main" val="14365806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u="none" dirty="0"/>
              <a:t>Access: </a:t>
            </a:r>
            <a:r>
              <a:rPr lang="en-US" u="none" dirty="0"/>
              <a:t> </a:t>
            </a:r>
            <a:r>
              <a:rPr lang="en-US" dirty="0"/>
              <a:t>Clear any cover garment away from the gun. (This will be demonstrated in a future slide/exercise)</a:t>
            </a:r>
          </a:p>
          <a:p>
            <a:pPr marL="174708" indent="-174708">
              <a:buFont typeface="Arial" panose="020B0604020202020204" pitchFamily="34" charset="0"/>
              <a:buChar char="•"/>
            </a:pPr>
            <a:r>
              <a:rPr lang="en-US" b="1" u="none" dirty="0"/>
              <a:t>Grip</a:t>
            </a:r>
            <a:r>
              <a:rPr lang="en-US" b="1" u="none" baseline="0" dirty="0"/>
              <a:t> Chest:  </a:t>
            </a:r>
            <a:r>
              <a:rPr lang="en-US" u="none" baseline="0" dirty="0"/>
              <a:t>The</a:t>
            </a:r>
            <a:r>
              <a:rPr lang="en-US" baseline="0" dirty="0"/>
              <a:t> first word is for the shooting hand. Establish a firm grip on the pistol in the holster. The second word is for the non-firing hand. This hand goes flat against the chest to avoid being swept during the draw.</a:t>
            </a:r>
          </a:p>
          <a:p>
            <a:pPr marL="174708" indent="-174708">
              <a:buFont typeface="Arial" panose="020B0604020202020204" pitchFamily="34" charset="0"/>
              <a:buChar char="•"/>
            </a:pPr>
            <a:r>
              <a:rPr lang="en-US" b="1" u="none" baseline="0" dirty="0"/>
              <a:t>Pull:  </a:t>
            </a:r>
            <a:r>
              <a:rPr lang="en-US" baseline="0" dirty="0"/>
              <a:t>The pistol clears the holster.</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86</a:t>
            </a:fld>
            <a:endParaRPr lang="en-US"/>
          </a:p>
        </p:txBody>
      </p:sp>
    </p:spTree>
    <p:extLst>
      <p:ext uri="{BB962C8B-B14F-4D97-AF65-F5344CB8AC3E}">
        <p14:creationId xmlns:p14="http://schemas.microsoft.com/office/powerpoint/2010/main" val="21057051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u="none" dirty="0"/>
              <a:t>Access: </a:t>
            </a:r>
            <a:r>
              <a:rPr lang="en-US" u="none" dirty="0"/>
              <a:t> </a:t>
            </a:r>
            <a:r>
              <a:rPr lang="en-US" dirty="0"/>
              <a:t>Clear any cover garment away from the gun. (This will be demonstrated in a future slide/exercise)</a:t>
            </a:r>
          </a:p>
          <a:p>
            <a:pPr marL="174708" indent="-174708">
              <a:buFont typeface="Arial" panose="020B0604020202020204" pitchFamily="34" charset="0"/>
              <a:buChar char="•"/>
            </a:pPr>
            <a:r>
              <a:rPr lang="en-US" b="1" u="none" dirty="0"/>
              <a:t>Grip</a:t>
            </a:r>
            <a:r>
              <a:rPr lang="en-US" b="1" u="none" baseline="0" dirty="0"/>
              <a:t> Chest:  </a:t>
            </a:r>
            <a:r>
              <a:rPr lang="en-US" u="none" baseline="0" dirty="0"/>
              <a:t>The</a:t>
            </a:r>
            <a:r>
              <a:rPr lang="en-US" baseline="0" dirty="0"/>
              <a:t> first word is for the shooting hand. Establish a firm grip on the pistol in the holster. The second word is for the non-firing hand. This hand goes flat against the chest to avoid being swept during the draw.</a:t>
            </a:r>
          </a:p>
          <a:p>
            <a:pPr marL="174708" indent="-174708">
              <a:buFont typeface="Arial" panose="020B0604020202020204" pitchFamily="34" charset="0"/>
              <a:buChar char="•"/>
            </a:pPr>
            <a:r>
              <a:rPr lang="en-US" b="1" u="none" baseline="0" dirty="0"/>
              <a:t>Pull:  </a:t>
            </a:r>
            <a:r>
              <a:rPr lang="en-US" baseline="0" dirty="0"/>
              <a:t>The pistol clears the holster.</a:t>
            </a:r>
          </a:p>
          <a:p>
            <a:pPr marL="174708" indent="-174708">
              <a:buFont typeface="Arial" panose="020B0604020202020204" pitchFamily="34" charset="0"/>
              <a:buChar char="•"/>
            </a:pPr>
            <a:r>
              <a:rPr lang="en-US" b="1" u="none" baseline="0" dirty="0"/>
              <a:t>Rotate:  </a:t>
            </a:r>
            <a:r>
              <a:rPr lang="en-US" baseline="0" dirty="0"/>
              <a:t>The muzzle of the pistol levels with the target. Once fully rotated any safety may be disengaged to fire immediately if necessary. </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87</a:t>
            </a:fld>
            <a:endParaRPr lang="en-US"/>
          </a:p>
        </p:txBody>
      </p:sp>
    </p:spTree>
    <p:extLst>
      <p:ext uri="{BB962C8B-B14F-4D97-AF65-F5344CB8AC3E}">
        <p14:creationId xmlns:p14="http://schemas.microsoft.com/office/powerpoint/2010/main" val="24492484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u="none" dirty="0"/>
              <a:t>Access: </a:t>
            </a:r>
            <a:r>
              <a:rPr lang="en-US" u="none" dirty="0"/>
              <a:t> </a:t>
            </a:r>
            <a:r>
              <a:rPr lang="en-US" dirty="0"/>
              <a:t>Clear any cover garment away from the gun. (This will be demonstrated in a future slide/exercise)</a:t>
            </a:r>
          </a:p>
          <a:p>
            <a:pPr marL="174708" indent="-174708">
              <a:buFont typeface="Arial" panose="020B0604020202020204" pitchFamily="34" charset="0"/>
              <a:buChar char="•"/>
            </a:pPr>
            <a:r>
              <a:rPr lang="en-US" b="1" u="none" dirty="0"/>
              <a:t>Grip</a:t>
            </a:r>
            <a:r>
              <a:rPr lang="en-US" b="1" u="none" baseline="0" dirty="0"/>
              <a:t> Chest:  </a:t>
            </a:r>
            <a:r>
              <a:rPr lang="en-US" u="none" baseline="0" dirty="0"/>
              <a:t>The</a:t>
            </a:r>
            <a:r>
              <a:rPr lang="en-US" baseline="0" dirty="0"/>
              <a:t> first word is for the shooting hand. Establish a firm grip on the pistol in the holster. The second word is for the non-firing hand. This hand goes flat against the chest to avoid being swept during the draw.</a:t>
            </a:r>
          </a:p>
          <a:p>
            <a:pPr marL="174708" indent="-174708">
              <a:buFont typeface="Arial" panose="020B0604020202020204" pitchFamily="34" charset="0"/>
              <a:buChar char="•"/>
            </a:pPr>
            <a:r>
              <a:rPr lang="en-US" b="1" u="none" baseline="0" dirty="0"/>
              <a:t>Pull:  </a:t>
            </a:r>
            <a:r>
              <a:rPr lang="en-US" baseline="0" dirty="0"/>
              <a:t>The pistol clears the holster.</a:t>
            </a:r>
          </a:p>
          <a:p>
            <a:pPr marL="174708" indent="-174708">
              <a:buFont typeface="Arial" panose="020B0604020202020204" pitchFamily="34" charset="0"/>
              <a:buChar char="•"/>
            </a:pPr>
            <a:r>
              <a:rPr lang="en-US" b="1" u="none" baseline="0" dirty="0"/>
              <a:t>Rotate:  </a:t>
            </a:r>
            <a:r>
              <a:rPr lang="en-US" baseline="0" dirty="0"/>
              <a:t>The muzzle of the pistol levels with the target. Once fully rotated any safety may be disengaged to fire immediately if necessary. </a:t>
            </a:r>
          </a:p>
          <a:p>
            <a:pPr marL="174708" indent="-174708">
              <a:buFont typeface="Arial" panose="020B0604020202020204" pitchFamily="34" charset="0"/>
              <a:buChar char="•"/>
            </a:pPr>
            <a:r>
              <a:rPr lang="en-US" b="1" u="none" baseline="0" dirty="0"/>
              <a:t>Join:  </a:t>
            </a:r>
            <a:r>
              <a:rPr lang="en-US" baseline="0" dirty="0"/>
              <a:t>The hands come together as early as possible. Establishing a two handed grip further away from the body results in less  available grip strength.</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88</a:t>
            </a:fld>
            <a:endParaRPr lang="en-US"/>
          </a:p>
        </p:txBody>
      </p:sp>
    </p:spTree>
    <p:extLst>
      <p:ext uri="{BB962C8B-B14F-4D97-AF65-F5344CB8AC3E}">
        <p14:creationId xmlns:p14="http://schemas.microsoft.com/office/powerpoint/2010/main" val="835355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u="none" dirty="0"/>
              <a:t>Access: </a:t>
            </a:r>
            <a:r>
              <a:rPr lang="en-US" u="none" dirty="0"/>
              <a:t> </a:t>
            </a:r>
            <a:r>
              <a:rPr lang="en-US" dirty="0"/>
              <a:t>Clear any cover garment away from the gun. (This will be demonstrated in a future slide/exercise)</a:t>
            </a:r>
          </a:p>
          <a:p>
            <a:pPr marL="174708" indent="-174708">
              <a:buFont typeface="Arial" panose="020B0604020202020204" pitchFamily="34" charset="0"/>
              <a:buChar char="•"/>
            </a:pPr>
            <a:r>
              <a:rPr lang="en-US" b="1" u="none" dirty="0"/>
              <a:t>Grip</a:t>
            </a:r>
            <a:r>
              <a:rPr lang="en-US" b="1" u="none" baseline="0" dirty="0"/>
              <a:t> Chest:  </a:t>
            </a:r>
            <a:r>
              <a:rPr lang="en-US" u="none" baseline="0" dirty="0"/>
              <a:t>The</a:t>
            </a:r>
            <a:r>
              <a:rPr lang="en-US" baseline="0" dirty="0"/>
              <a:t> first word is for the shooting hand. Establish a firm grip on the pistol in the holster. The second word is for the non-firing hand. This hand goes flat against the chest to avoid being swept during the draw.</a:t>
            </a:r>
          </a:p>
          <a:p>
            <a:pPr marL="174708" indent="-174708">
              <a:buFont typeface="Arial" panose="020B0604020202020204" pitchFamily="34" charset="0"/>
              <a:buChar char="•"/>
            </a:pPr>
            <a:r>
              <a:rPr lang="en-US" b="1" u="none" baseline="0" dirty="0"/>
              <a:t>Pull:  </a:t>
            </a:r>
            <a:r>
              <a:rPr lang="en-US" baseline="0" dirty="0"/>
              <a:t>The pistol clears the holster.</a:t>
            </a:r>
          </a:p>
          <a:p>
            <a:pPr marL="174708" indent="-174708">
              <a:buFont typeface="Arial" panose="020B0604020202020204" pitchFamily="34" charset="0"/>
              <a:buChar char="•"/>
            </a:pPr>
            <a:r>
              <a:rPr lang="en-US" b="1" u="none" baseline="0" dirty="0"/>
              <a:t>Rotate:  </a:t>
            </a:r>
            <a:r>
              <a:rPr lang="en-US" baseline="0" dirty="0"/>
              <a:t>The muzzle of the pistol levels with the target. Once fully rotated any safety may be disengaged to fire immediately if necessary. </a:t>
            </a:r>
          </a:p>
          <a:p>
            <a:pPr marL="174708" indent="-174708">
              <a:buFont typeface="Arial" panose="020B0604020202020204" pitchFamily="34" charset="0"/>
              <a:buChar char="•"/>
            </a:pPr>
            <a:r>
              <a:rPr lang="en-US" b="1" u="none" baseline="0" dirty="0"/>
              <a:t>Join:  </a:t>
            </a:r>
            <a:r>
              <a:rPr lang="en-US" baseline="0" dirty="0"/>
              <a:t>The hands come together as early as possible. Establishing a two handed grip further away from the body results in less  available grip strength.</a:t>
            </a:r>
          </a:p>
          <a:p>
            <a:pPr marL="174708" indent="-174708">
              <a:buFont typeface="Arial" panose="020B0604020202020204" pitchFamily="34" charset="0"/>
              <a:buChar char="•"/>
            </a:pPr>
            <a:r>
              <a:rPr lang="en-US" b="1" u="none" baseline="0" dirty="0"/>
              <a:t>Extend:  </a:t>
            </a:r>
            <a:r>
              <a:rPr lang="en-US" baseline="0" dirty="0"/>
              <a:t>Drive the front sight/muzzle of the pistol to the target. There should be a straight line between the eyes, the muzzle, the target. Muzzle should be level with ground during this sequence.</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89</a:t>
            </a:fld>
            <a:endParaRPr lang="en-US"/>
          </a:p>
        </p:txBody>
      </p:sp>
    </p:spTree>
    <p:extLst>
      <p:ext uri="{BB962C8B-B14F-4D97-AF65-F5344CB8AC3E}">
        <p14:creationId xmlns:p14="http://schemas.microsoft.com/office/powerpoint/2010/main" val="1043473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a:t>
            </a:r>
            <a:r>
              <a:rPr lang="en-US" baseline="0" dirty="0"/>
              <a:t> the students describe the learning objectives.</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9</a:t>
            </a:fld>
            <a:endParaRPr lang="en-US"/>
          </a:p>
        </p:txBody>
      </p:sp>
    </p:spTree>
    <p:extLst>
      <p:ext uri="{BB962C8B-B14F-4D97-AF65-F5344CB8AC3E}">
        <p14:creationId xmlns:p14="http://schemas.microsoft.com/office/powerpoint/2010/main" val="3549851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u="none" dirty="0"/>
              <a:t>Access: </a:t>
            </a:r>
            <a:r>
              <a:rPr lang="en-US" u="none" dirty="0"/>
              <a:t> </a:t>
            </a:r>
            <a:r>
              <a:rPr lang="en-US" dirty="0"/>
              <a:t>Clear any cover garment away from the gun. (This will be demonstrated in a future slide/exercise)</a:t>
            </a:r>
          </a:p>
          <a:p>
            <a:pPr marL="174708" indent="-174708">
              <a:buFont typeface="Arial" panose="020B0604020202020204" pitchFamily="34" charset="0"/>
              <a:buChar char="•"/>
            </a:pPr>
            <a:r>
              <a:rPr lang="en-US" b="1" u="none" dirty="0"/>
              <a:t>Grip</a:t>
            </a:r>
            <a:r>
              <a:rPr lang="en-US" b="1" u="none" baseline="0" dirty="0"/>
              <a:t> Chest:  </a:t>
            </a:r>
            <a:r>
              <a:rPr lang="en-US" u="none" baseline="0" dirty="0"/>
              <a:t>The</a:t>
            </a:r>
            <a:r>
              <a:rPr lang="en-US" baseline="0" dirty="0"/>
              <a:t> first word is for the shooting hand. Establish a firm grip on the pistol in the holster. The second word is for the non-firing hand. This hand goes flat against the chest to avoid being swept during the draw.</a:t>
            </a:r>
          </a:p>
          <a:p>
            <a:pPr marL="174708" indent="-174708">
              <a:buFont typeface="Arial" panose="020B0604020202020204" pitchFamily="34" charset="0"/>
              <a:buChar char="•"/>
            </a:pPr>
            <a:r>
              <a:rPr lang="en-US" b="1" u="none" baseline="0" dirty="0"/>
              <a:t>Pull:  </a:t>
            </a:r>
            <a:r>
              <a:rPr lang="en-US" baseline="0" dirty="0"/>
              <a:t>The pistol clears the holster.</a:t>
            </a:r>
          </a:p>
          <a:p>
            <a:pPr marL="174708" indent="-174708">
              <a:buFont typeface="Arial" panose="020B0604020202020204" pitchFamily="34" charset="0"/>
              <a:buChar char="•"/>
            </a:pPr>
            <a:r>
              <a:rPr lang="en-US" b="1" u="none" baseline="0" dirty="0"/>
              <a:t>Rotate:  </a:t>
            </a:r>
            <a:r>
              <a:rPr lang="en-US" baseline="0" dirty="0"/>
              <a:t>The muzzle of the pistol levels with the target. Once fully rotated any safety may be disengaged to fire immediately if necessary. </a:t>
            </a:r>
          </a:p>
          <a:p>
            <a:pPr marL="174708" indent="-174708">
              <a:buFont typeface="Arial" panose="020B0604020202020204" pitchFamily="34" charset="0"/>
              <a:buChar char="•"/>
            </a:pPr>
            <a:r>
              <a:rPr lang="en-US" b="1" u="none" baseline="0" dirty="0"/>
              <a:t>Join:  </a:t>
            </a:r>
            <a:r>
              <a:rPr lang="en-US" baseline="0" dirty="0"/>
              <a:t>The hands come together as early as possible. Establishing a two handed grip further away from the body results in less  available grip strength.</a:t>
            </a:r>
          </a:p>
          <a:p>
            <a:pPr marL="174708" indent="-174708">
              <a:buFont typeface="Arial" panose="020B0604020202020204" pitchFamily="34" charset="0"/>
              <a:buChar char="•"/>
            </a:pPr>
            <a:r>
              <a:rPr lang="en-US" b="1" u="none" baseline="0" dirty="0"/>
              <a:t>Extend:  </a:t>
            </a:r>
            <a:r>
              <a:rPr lang="en-US" baseline="0" dirty="0"/>
              <a:t>Drive the front sight/muzzle of the pistol to the target. There should be a straight line between the eyes, the muzzle, the target. Muzzle should be level with ground during this sequence.</a:t>
            </a:r>
          </a:p>
          <a:p>
            <a:pPr marL="174708" indent="-174708">
              <a:buFont typeface="Arial" panose="020B0604020202020204" pitchFamily="34" charset="0"/>
              <a:buChar char="•"/>
            </a:pPr>
            <a:r>
              <a:rPr lang="en-US" b="1" u="none" baseline="0" dirty="0"/>
              <a:t>Press:  </a:t>
            </a:r>
            <a:r>
              <a:rPr lang="en-US" baseline="0" dirty="0"/>
              <a:t>Only when completely necessary. Sometimes presenting the pistol may deescalate an attack at the last moment.</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90</a:t>
            </a:fld>
            <a:endParaRPr lang="en-US"/>
          </a:p>
        </p:txBody>
      </p:sp>
    </p:spTree>
    <p:extLst>
      <p:ext uri="{BB962C8B-B14F-4D97-AF65-F5344CB8AC3E}">
        <p14:creationId xmlns:p14="http://schemas.microsoft.com/office/powerpoint/2010/main" val="2036963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u="none" dirty="0"/>
              <a:t>Access: </a:t>
            </a:r>
            <a:r>
              <a:rPr lang="en-US" u="none" dirty="0"/>
              <a:t> </a:t>
            </a:r>
            <a:r>
              <a:rPr lang="en-US" dirty="0"/>
              <a:t>Clear any cover garment away from the gun. (This will be demonstrated in a future slide/exercise)</a:t>
            </a:r>
          </a:p>
          <a:p>
            <a:pPr marL="174708" indent="-174708">
              <a:buFont typeface="Arial" panose="020B0604020202020204" pitchFamily="34" charset="0"/>
              <a:buChar char="•"/>
            </a:pPr>
            <a:r>
              <a:rPr lang="en-US" b="1" u="none" dirty="0"/>
              <a:t>Grip</a:t>
            </a:r>
            <a:r>
              <a:rPr lang="en-US" b="1" u="none" baseline="0" dirty="0"/>
              <a:t> Chest:  </a:t>
            </a:r>
            <a:r>
              <a:rPr lang="en-US" u="none" baseline="0" dirty="0"/>
              <a:t>The</a:t>
            </a:r>
            <a:r>
              <a:rPr lang="en-US" baseline="0" dirty="0"/>
              <a:t> first word is for the shooting hand. Establish a firm grip on the pistol in the holster. The second word is for the non-firing hand. This hand goes flat against the chest to avoid being swept during the draw.</a:t>
            </a:r>
          </a:p>
          <a:p>
            <a:pPr marL="174708" indent="-174708">
              <a:buFont typeface="Arial" panose="020B0604020202020204" pitchFamily="34" charset="0"/>
              <a:buChar char="•"/>
            </a:pPr>
            <a:r>
              <a:rPr lang="en-US" b="1" u="none" baseline="0" dirty="0"/>
              <a:t>Pull:  </a:t>
            </a:r>
            <a:r>
              <a:rPr lang="en-US" baseline="0" dirty="0"/>
              <a:t>The pistol clears the holster.</a:t>
            </a:r>
          </a:p>
          <a:p>
            <a:pPr marL="174708" indent="-174708">
              <a:buFont typeface="Arial" panose="020B0604020202020204" pitchFamily="34" charset="0"/>
              <a:buChar char="•"/>
            </a:pPr>
            <a:r>
              <a:rPr lang="en-US" b="1" u="none" baseline="0" dirty="0"/>
              <a:t>Rotate:  </a:t>
            </a:r>
            <a:r>
              <a:rPr lang="en-US" baseline="0" dirty="0"/>
              <a:t>The muzzle of the pistol levels with the target. Once fully rotated any safety may be disengaged to fire immediately if necessary. </a:t>
            </a:r>
          </a:p>
          <a:p>
            <a:pPr marL="174708" indent="-174708">
              <a:buFont typeface="Arial" panose="020B0604020202020204" pitchFamily="34" charset="0"/>
              <a:buChar char="•"/>
            </a:pPr>
            <a:r>
              <a:rPr lang="en-US" b="1" u="none" baseline="0" dirty="0"/>
              <a:t>Join:  </a:t>
            </a:r>
            <a:r>
              <a:rPr lang="en-US" baseline="0" dirty="0"/>
              <a:t>The hands come together as early as possible. Establishing a two handed grip further away from the body results in less  available grip strength.</a:t>
            </a:r>
          </a:p>
          <a:p>
            <a:pPr marL="174708" indent="-174708">
              <a:buFont typeface="Arial" panose="020B0604020202020204" pitchFamily="34" charset="0"/>
              <a:buChar char="•"/>
            </a:pPr>
            <a:r>
              <a:rPr lang="en-US" b="1" u="none" baseline="0" dirty="0"/>
              <a:t>Extend:  </a:t>
            </a:r>
            <a:r>
              <a:rPr lang="en-US" baseline="0" dirty="0"/>
              <a:t>Drive the front sight/muzzle of the pistol to the target. There should be a straight line between the eyes, the muzzle, the target. Muzzle should be level with ground during this sequence.</a:t>
            </a:r>
          </a:p>
          <a:p>
            <a:pPr marL="174708" indent="-174708">
              <a:buFont typeface="Arial" panose="020B0604020202020204" pitchFamily="34" charset="0"/>
              <a:buChar char="•"/>
            </a:pPr>
            <a:r>
              <a:rPr lang="en-US" b="1" u="none" baseline="0" dirty="0"/>
              <a:t>Press:  </a:t>
            </a:r>
            <a:r>
              <a:rPr lang="en-US" baseline="0" dirty="0"/>
              <a:t>Only when completely necessary. Sometimes presenting the pistol may deescalate an attack at the last moment.</a:t>
            </a:r>
          </a:p>
          <a:p>
            <a:pPr marL="174708" indent="-174708">
              <a:buFont typeface="Arial" panose="020B0604020202020204" pitchFamily="34" charset="0"/>
              <a:buChar char="•"/>
            </a:pPr>
            <a:r>
              <a:rPr lang="en-US" b="1" u="none" baseline="0" dirty="0"/>
              <a:t>Scan and Assess:  </a:t>
            </a:r>
            <a:r>
              <a:rPr lang="en-US" baseline="0" dirty="0"/>
              <a:t>Muzzle comes down to a 45 degree angle to allow for better visibility. Turn the head to look for additional threats. </a:t>
            </a:r>
          </a:p>
          <a:p>
            <a:pPr marL="640594" lvl="1" indent="-174708">
              <a:buFont typeface="Arial" panose="020B0604020202020204" pitchFamily="34" charset="0"/>
              <a:buChar char="•"/>
            </a:pPr>
            <a:r>
              <a:rPr lang="en-US" baseline="0" dirty="0"/>
              <a:t>Advise candidates that you should never scan with an empty gun. Always reload first then scan. If completely out of ammunition, they should be scanning for further options.</a:t>
            </a:r>
          </a:p>
          <a:p>
            <a:pPr marL="174708" indent="-174708">
              <a:buFont typeface="Arial" panose="020B0604020202020204" pitchFamily="34" charset="0"/>
              <a:buChar char="•"/>
            </a:pPr>
            <a:r>
              <a:rPr lang="en-US" b="1" u="none" baseline="0" dirty="0"/>
              <a:t>Holster:  </a:t>
            </a:r>
            <a:r>
              <a:rPr lang="en-US" baseline="0" dirty="0"/>
              <a:t>Safety on/de-cock before the muzzle leaves the horizontal plane. Holster </a:t>
            </a:r>
            <a:r>
              <a:rPr lang="en-US" b="1" i="1" u="sng" baseline="0" dirty="0"/>
              <a:t>reluctantly</a:t>
            </a:r>
            <a:r>
              <a:rPr lang="en-US" baseline="0" dirty="0"/>
              <a:t> and deliberately. </a:t>
            </a:r>
            <a:r>
              <a:rPr lang="en-US" b="1" i="1" u="sng" baseline="0" dirty="0"/>
              <a:t>Look the pistol in to the holster as best as possible. </a:t>
            </a:r>
            <a:r>
              <a:rPr lang="en-US" b="0" i="0" u="none" baseline="0" dirty="0"/>
              <a:t>This will set a good example for the Instructor Candidates to follow.</a:t>
            </a:r>
          </a:p>
          <a:p>
            <a:pPr marL="174708" indent="-174708">
              <a:buFont typeface="Arial" panose="020B0604020202020204" pitchFamily="34" charset="0"/>
              <a:buChar char="•"/>
            </a:pPr>
            <a:endParaRPr lang="en-US" b="1" i="1" u="none" baseline="0" dirty="0"/>
          </a:p>
          <a:p>
            <a:pPr marL="174708" indent="-174708">
              <a:buFont typeface="Arial" panose="020B0604020202020204" pitchFamily="34" charset="0"/>
              <a:buChar char="•"/>
            </a:pPr>
            <a:r>
              <a:rPr lang="en-US" b="1" i="1" u="none" baseline="0" dirty="0"/>
              <a:t>INSTRUCTOR NOTE: </a:t>
            </a:r>
            <a:r>
              <a:rPr lang="en-US" b="0" i="0" u="none" baseline="0" dirty="0"/>
              <a:t>Once the students are able to safely draw from concealment with an Open Front Garment, have them do it, By-The-Numbers, with a Closed Front garment several times to learn the proper technique.</a:t>
            </a:r>
            <a:endParaRPr lang="en-US" b="1" i="1" u="sng" dirty="0"/>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91</a:t>
            </a:fld>
            <a:endParaRPr lang="en-US"/>
          </a:p>
        </p:txBody>
      </p:sp>
    </p:spTree>
    <p:extLst>
      <p:ext uri="{BB962C8B-B14F-4D97-AF65-F5344CB8AC3E}">
        <p14:creationId xmlns:p14="http://schemas.microsoft.com/office/powerpoint/2010/main" val="16397907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92</a:t>
            </a:fld>
            <a:endParaRPr lang="en-US"/>
          </a:p>
        </p:txBody>
      </p:sp>
    </p:spTree>
    <p:extLst>
      <p:ext uri="{BB962C8B-B14F-4D97-AF65-F5344CB8AC3E}">
        <p14:creationId xmlns:p14="http://schemas.microsoft.com/office/powerpoint/2010/main" val="16680886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93</a:t>
            </a:fld>
            <a:endParaRPr lang="en-US"/>
          </a:p>
        </p:txBody>
      </p:sp>
    </p:spTree>
    <p:extLst>
      <p:ext uri="{BB962C8B-B14F-4D97-AF65-F5344CB8AC3E}">
        <p14:creationId xmlns:p14="http://schemas.microsoft.com/office/powerpoint/2010/main" val="6796336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94</a:t>
            </a:fld>
            <a:endParaRPr lang="en-US"/>
          </a:p>
        </p:txBody>
      </p:sp>
    </p:spTree>
    <p:extLst>
      <p:ext uri="{BB962C8B-B14F-4D97-AF65-F5344CB8AC3E}">
        <p14:creationId xmlns:p14="http://schemas.microsoft.com/office/powerpoint/2010/main" val="13978453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92A6A-5274-44BA-9AAB-3910847A2455}" type="slidenum">
              <a:rPr lang="en-US" smtClean="0"/>
              <a:t>95</a:t>
            </a:fld>
            <a:endParaRPr lang="en-US"/>
          </a:p>
        </p:txBody>
      </p:sp>
    </p:spTree>
    <p:extLst>
      <p:ext uri="{BB962C8B-B14F-4D97-AF65-F5344CB8AC3E}">
        <p14:creationId xmlns:p14="http://schemas.microsoft.com/office/powerpoint/2010/main" val="41985545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the term emergency reload refers to reloading an empty gun as quickly as possible.   A tactical reload refers to reloading a gun, which is not completely empty, when there is break in the attack.  For the purpose of this course the emergency reload will be the method utilized.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execute an </a:t>
            </a:r>
            <a:r>
              <a:rPr lang="en-US" sz="1200" i="1" kern="1200" dirty="0">
                <a:solidFill>
                  <a:schemeClr val="tx1"/>
                </a:solidFill>
                <a:effectLst/>
                <a:latin typeface="+mn-lt"/>
                <a:ea typeface="+mn-ea"/>
                <a:cs typeface="+mn-cs"/>
              </a:rPr>
              <a:t>emergency reload</a:t>
            </a:r>
            <a:r>
              <a:rPr lang="en-US" sz="1200" kern="1200" dirty="0">
                <a:solidFill>
                  <a:schemeClr val="tx1"/>
                </a:solidFill>
                <a:effectLst/>
                <a:latin typeface="+mn-lt"/>
                <a:ea typeface="+mn-ea"/>
                <a:cs typeface="+mn-cs"/>
              </a:rPr>
              <a:t> with a revolver, you need to use a </a:t>
            </a:r>
            <a:r>
              <a:rPr lang="en-US" sz="1200" i="1" kern="1200" dirty="0">
                <a:solidFill>
                  <a:schemeClr val="tx1"/>
                </a:solidFill>
                <a:effectLst/>
                <a:latin typeface="+mn-lt"/>
                <a:ea typeface="+mn-ea"/>
                <a:cs typeface="+mn-cs"/>
              </a:rPr>
              <a:t>speed loader, </a:t>
            </a:r>
            <a:r>
              <a:rPr lang="en-US" sz="1200" kern="1200" dirty="0">
                <a:solidFill>
                  <a:schemeClr val="tx1"/>
                </a:solidFill>
                <a:effectLst/>
                <a:latin typeface="+mn-lt"/>
                <a:ea typeface="+mn-ea"/>
                <a:cs typeface="+mn-cs"/>
              </a:rPr>
              <a:t>which is a cartridge-holding device that aligns the cartridges with the chambers, allowing all of the chambers to be loaded simultaneously.  Speed loaders may be carried in pouches or in the pocket.  In either case, carry speed loaders on the shooting hand side.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are using a semi-automatic pistol, carry any spare magazines on your non-shooting side. If you are right-handed, place the magazine in a pocket or pouch on the left side of your body; if you are left-handed, place it in a pocket or pouch on the right side of your body. Always make sure that the magazine is oriented with the bullets facing forward.</a:t>
            </a:r>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96</a:t>
            </a:fld>
            <a:endParaRPr lang="en-US"/>
          </a:p>
        </p:txBody>
      </p:sp>
    </p:spTree>
    <p:extLst>
      <p:ext uri="{BB962C8B-B14F-4D97-AF65-F5344CB8AC3E}">
        <p14:creationId xmlns:p14="http://schemas.microsoft.com/office/powerpoint/2010/main" val="23031091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Rotate frame</a:t>
            </a:r>
            <a:r>
              <a:rPr lang="en-US" sz="1200" kern="1200" dirty="0">
                <a:solidFill>
                  <a:schemeClr val="tx1"/>
                </a:solidFill>
                <a:effectLst/>
                <a:latin typeface="+mn-lt"/>
                <a:ea typeface="+mn-ea"/>
                <a:cs typeface="+mn-cs"/>
              </a:rPr>
              <a:t>: Rotate the frame clockwise 90 degrees by twisting the wrist of your firing hand. Pass the two middle fingers of the left hand through the frame while maintaining the grip on the cylinder with the two middle fingers and thumb of your left hand. Rotate the frame away from the cylinder rather than pushing the cylinder out of the frame. Hold the cylinder in place with your left hand while your right hand rotates the frame away from the cylinder.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Point the muzzle up</a:t>
            </a:r>
            <a:r>
              <a:rPr lang="en-US" sz="1200" kern="1200" dirty="0">
                <a:solidFill>
                  <a:schemeClr val="tx1"/>
                </a:solidFill>
                <a:effectLst/>
                <a:latin typeface="+mn-lt"/>
                <a:ea typeface="+mn-ea"/>
                <a:cs typeface="+mn-cs"/>
              </a:rPr>
              <a:t>: As your right hand rotates the frame 90 degrees, roll your left wrist slightly toward your body to point the muzzle up, keeping it angled slightly away from your body.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u="sng" kern="1200" dirty="0">
                <a:solidFill>
                  <a:schemeClr val="tx1"/>
                </a:solidFill>
                <a:effectLst/>
                <a:latin typeface="+mn-lt"/>
                <a:ea typeface="+mn-ea"/>
                <a:cs typeface="+mn-cs"/>
              </a:rPr>
              <a:t>***NOTE: Some ranges will Only</a:t>
            </a:r>
            <a:r>
              <a:rPr lang="en-US" sz="1200" b="1" i="1" u="sng" kern="1200" baseline="0" dirty="0">
                <a:solidFill>
                  <a:schemeClr val="tx1"/>
                </a:solidFill>
                <a:effectLst/>
                <a:latin typeface="+mn-lt"/>
                <a:ea typeface="+mn-ea"/>
                <a:cs typeface="+mn-cs"/>
              </a:rPr>
              <a:t> allow muzzle level to the ground reloads. Utilize the range rule, but you Must teach the “Workspace” method.</a:t>
            </a:r>
            <a:endParaRPr lang="en-US" sz="1200" b="1" i="1"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Right hand off gun</a:t>
            </a:r>
            <a:r>
              <a:rPr lang="en-US" sz="1200" kern="1200" dirty="0">
                <a:solidFill>
                  <a:schemeClr val="tx1"/>
                </a:solidFill>
                <a:effectLst/>
                <a:latin typeface="+mn-lt"/>
                <a:ea typeface="+mn-ea"/>
                <a:cs typeface="+mn-cs"/>
              </a:rPr>
              <a:t>: Your right hand lets go of the revolver. The fingers and thumb of your left hand hold onto the cylinder, still in the 3 o’clock and 9 o’clock positions.</a:t>
            </a:r>
          </a:p>
          <a:p>
            <a:r>
              <a:rPr lang="en-US" sz="1200" kern="1200" dirty="0">
                <a:solidFill>
                  <a:schemeClr val="tx1"/>
                </a:solidFill>
                <a:effectLst/>
                <a:latin typeface="+mn-lt"/>
                <a:ea typeface="+mn-ea"/>
                <a:cs typeface="+mn-cs"/>
              </a:rPr>
              <a:t>Arm/gun position: Your left elbow should now be touching your abdomen, and the revolver should be slightly off to the right side of your body (about 8 to 10 inches below the armpit).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Operate ejector</a:t>
            </a:r>
            <a:r>
              <a:rPr lang="en-US" sz="1200" kern="1200" dirty="0">
                <a:solidFill>
                  <a:schemeClr val="tx1"/>
                </a:solidFill>
                <a:effectLst/>
                <a:latin typeface="+mn-lt"/>
                <a:ea typeface="+mn-ea"/>
                <a:cs typeface="+mn-cs"/>
              </a:rPr>
              <a:t>: With the palm of your right hand strike the ejector rod with a straight sharp blow. Caution: Strike the ejector rod hard enough to throw the empty cases well clear of the cylinder with the first blow, but not so hard as to injure your hand or bend the ejector rod.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Let cases fall</a:t>
            </a:r>
            <a:r>
              <a:rPr lang="en-US" sz="1200" b="0" kern="1200" dirty="0">
                <a:solidFill>
                  <a:schemeClr val="tx1"/>
                </a:solidFill>
                <a:effectLst/>
                <a:latin typeface="+mn-lt"/>
                <a:ea typeface="+mn-ea"/>
                <a:cs typeface="+mn-cs"/>
              </a:rPr>
              <a:t>: Allow cartridges and cases to fall to the ground.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Reposition the gun</a:t>
            </a:r>
            <a:r>
              <a:rPr lang="en-US" sz="1200" kern="1200" dirty="0">
                <a:solidFill>
                  <a:schemeClr val="tx1"/>
                </a:solidFill>
                <a:effectLst/>
                <a:latin typeface="+mn-lt"/>
                <a:ea typeface="+mn-ea"/>
                <a:cs typeface="+mn-cs"/>
              </a:rPr>
              <a:t>: As your right hand reaches for a speed loader, bring the revolver in front of your body (about chest high) and rotate the muzzle toward the ground and away from your body.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Retrieve ammunition</a:t>
            </a:r>
            <a:r>
              <a:rPr lang="en-US" sz="1200" kern="1200" dirty="0">
                <a:solidFill>
                  <a:schemeClr val="tx1"/>
                </a:solidFill>
                <a:effectLst/>
                <a:latin typeface="+mn-lt"/>
                <a:ea typeface="+mn-ea"/>
                <a:cs typeface="+mn-cs"/>
              </a:rPr>
              <a:t>: Retrieve a speed loader with your right hand, and bring your right hand to the revolver.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Glance at cylinder</a:t>
            </a:r>
            <a:r>
              <a:rPr lang="en-US" sz="1200" kern="1200" dirty="0">
                <a:solidFill>
                  <a:schemeClr val="tx1"/>
                </a:solidFill>
                <a:effectLst/>
                <a:latin typeface="+mn-lt"/>
                <a:ea typeface="+mn-ea"/>
                <a:cs typeface="+mn-cs"/>
              </a:rPr>
              <a:t>: Briefly look down at the cylinder as the cartridges are lined up with the chambers. A momentary glance to ensure the nose of each cartridge has entered the chambers properly is sufficient.  Release the cartridges into the chambers and drop the speed loader to the ground.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Close cylinder</a:t>
            </a:r>
            <a:r>
              <a:rPr lang="en-US" sz="1200" kern="1200" dirty="0">
                <a:solidFill>
                  <a:schemeClr val="tx1"/>
                </a:solidFill>
                <a:effectLst/>
                <a:latin typeface="+mn-lt"/>
                <a:ea typeface="+mn-ea"/>
                <a:cs typeface="+mn-cs"/>
              </a:rPr>
              <a:t>: As you raise the revolver (the muzzle should still be pointed down to keep the cartridges from falling out of the chambers), rotate the frame counter-clockwise with your right wrist while simultaneously pushing the cylinder home with the left thumb.</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cylinder latches, rotate the muzzle up, in line with the target.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Index cylinder</a:t>
            </a:r>
            <a:r>
              <a:rPr lang="en-US" sz="1200" kern="1200" dirty="0">
                <a:solidFill>
                  <a:schemeClr val="tx1"/>
                </a:solidFill>
                <a:effectLst/>
                <a:latin typeface="+mn-lt"/>
                <a:ea typeface="+mn-ea"/>
                <a:cs typeface="+mn-cs"/>
              </a:rPr>
              <a:t>: As the cylinder clicks positively shut, rotate the cylinder with your thumb and middle fingers to ensure it locks in place with a chamber directly under the firing pin.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Caution</a:t>
            </a:r>
            <a:r>
              <a:rPr lang="en-US" sz="1200" kern="1200" dirty="0">
                <a:solidFill>
                  <a:schemeClr val="tx1"/>
                </a:solidFill>
                <a:effectLst/>
                <a:latin typeface="+mn-lt"/>
                <a:ea typeface="+mn-ea"/>
                <a:cs typeface="+mn-cs"/>
              </a:rPr>
              <a:t>: Failure to properly index the cylinder with a chamber under the firing pin could result in the gun not firing when the trigger is pressed.</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Most left handed revolver shooters simply use the right handed reload method described above.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97</a:t>
            </a:fld>
            <a:endParaRPr lang="en-US"/>
          </a:p>
        </p:txBody>
      </p:sp>
    </p:spTree>
    <p:extLst>
      <p:ext uri="{BB962C8B-B14F-4D97-AF65-F5344CB8AC3E}">
        <p14:creationId xmlns:p14="http://schemas.microsoft.com/office/powerpoint/2010/main" val="16526313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Gun position</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Bring the pistol close to your body such that your right elbow is close to or in contact with your torso. </a:t>
            </a:r>
            <a:r>
              <a:rPr lang="en-US" sz="1200" i="1" kern="1200" dirty="0">
                <a:solidFill>
                  <a:schemeClr val="tx1"/>
                </a:solidFill>
                <a:effectLst/>
                <a:latin typeface="+mn-lt"/>
                <a:ea typeface="+mn-ea"/>
                <a:cs typeface="+mn-cs"/>
              </a:rPr>
              <a:t> Flex the elbow to orient the muzzle upward at an approximate 45-degree angle.  This assists with magazine removal and assures the muzzle is angled away from you. </a:t>
            </a:r>
            <a:r>
              <a:rPr lang="en-US" sz="1200" kern="1200" dirty="0">
                <a:solidFill>
                  <a:schemeClr val="tx1"/>
                </a:solidFill>
                <a:effectLst/>
                <a:latin typeface="+mn-lt"/>
                <a:ea typeface="+mn-ea"/>
                <a:cs typeface="+mn-cs"/>
              </a:rPr>
              <a:t>Rotate your wrist 90 degrees so that the left side of the frame faces you.</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Keep your eyes on the target area throughout the procedure except when actually inserting the magazine into the gun.</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Activate the magazine release</a:t>
            </a:r>
            <a:r>
              <a:rPr lang="en-US" sz="1200" kern="1200" dirty="0">
                <a:solidFill>
                  <a:schemeClr val="tx1"/>
                </a:solidFill>
                <a:effectLst/>
                <a:latin typeface="+mn-lt"/>
                <a:ea typeface="+mn-ea"/>
                <a:cs typeface="+mn-cs"/>
              </a:rPr>
              <a:t>.  Regardless of hand size, it may be necessary to shift your grip to reach the magazine release.   Let the empty magazine fall to the ground. Do not attempt to catch or retrieve it.</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Reach for a fresh magazine</a:t>
            </a:r>
            <a:r>
              <a:rPr lang="en-US" sz="1200" kern="1200" dirty="0">
                <a:solidFill>
                  <a:schemeClr val="tx1"/>
                </a:solidFill>
                <a:effectLst/>
                <a:latin typeface="+mn-lt"/>
                <a:ea typeface="+mn-ea"/>
                <a:cs typeface="+mn-cs"/>
              </a:rPr>
              <a:t>.  As you bring your right arm back close to your body, reach for a loaded magazine with your left hand.</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Proper magazine grip</a:t>
            </a:r>
            <a:r>
              <a:rPr lang="en-US" sz="1200" kern="1200" dirty="0">
                <a:solidFill>
                  <a:schemeClr val="tx1"/>
                </a:solidFill>
                <a:effectLst/>
                <a:latin typeface="+mn-lt"/>
                <a:ea typeface="+mn-ea"/>
                <a:cs typeface="+mn-cs"/>
              </a:rPr>
              <a:t>: Grasp the magazine between the thumb and middle finger of your left hand, with the floorplate (base) of the magazine in the palm of your left hand and your index finger running up the front of the magazine, resting on or just below the tip of the bullet of the top cartridge.</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Glance at pistol</a:t>
            </a:r>
            <a:r>
              <a:rPr lang="en-US" sz="1200" kern="1200" dirty="0">
                <a:solidFill>
                  <a:schemeClr val="tx1"/>
                </a:solidFill>
                <a:effectLst/>
                <a:latin typeface="+mn-lt"/>
                <a:ea typeface="+mn-ea"/>
                <a:cs typeface="+mn-cs"/>
              </a:rPr>
              <a:t>: Glance down at the magazine well (the opening in the frame for the magazine).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Insert magazine: </a:t>
            </a:r>
            <a:r>
              <a:rPr lang="en-US" sz="1200" i="1" kern="1200" dirty="0">
                <a:solidFill>
                  <a:schemeClr val="tx1"/>
                </a:solidFill>
                <a:effectLst/>
                <a:latin typeface="+mn-lt"/>
                <a:ea typeface="+mn-ea"/>
                <a:cs typeface="+mn-cs"/>
              </a:rPr>
              <a:t>Using the right index finger on the magazine to “point” toward the opening in the grip, insert the top of the magazine into the frame and seat it by pushing it all the way in with the palm of your right hand. (Once the magazine has been lined up with the magazine well and is being seated, return visual focus to the target area.)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Release slide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Release the slide by pulling it to the rear and releasing it from the rear-most position.  Allow the slide to move forward under its own power. Maintaining contact with the slide as it moves forward may cause a stoppage.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Establish support grip:</a:t>
            </a:r>
            <a:r>
              <a:rPr lang="en-US" sz="1200" i="1" kern="1200" dirty="0">
                <a:solidFill>
                  <a:schemeClr val="tx1"/>
                </a:solidFill>
                <a:effectLst/>
                <a:latin typeface="+mn-lt"/>
                <a:ea typeface="+mn-ea"/>
                <a:cs typeface="+mn-cs"/>
              </a:rPr>
              <a:t> As you continue to return to a firing position, slide your support hand back into its supporting position.</a:t>
            </a:r>
          </a:p>
          <a:p>
            <a:pPr marL="17145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u="sng" kern="1200" dirty="0">
                <a:solidFill>
                  <a:schemeClr val="tx1"/>
                </a:solidFill>
                <a:effectLst/>
                <a:latin typeface="+mn-lt"/>
                <a:ea typeface="+mn-ea"/>
                <a:cs typeface="+mn-cs"/>
              </a:rPr>
              <a:t>INSTRUCTOR NOTE</a:t>
            </a:r>
            <a:r>
              <a:rPr lang="en-US" sz="1200" b="1" i="1" u="none"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Be sure to </a:t>
            </a:r>
            <a:r>
              <a:rPr lang="en-US" sz="1200" b="1" i="1" u="sng" kern="1200" dirty="0">
                <a:solidFill>
                  <a:schemeClr val="tx1"/>
                </a:solidFill>
                <a:effectLst/>
                <a:latin typeface="+mn-lt"/>
                <a:ea typeface="+mn-ea"/>
                <a:cs typeface="+mn-cs"/>
              </a:rPr>
              <a:t>Explain &amp; Demonstrate</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that some ranges may not allow the 45 degree method and the muzzle May have to be pointed in a safe direction towards a backstop with the barrel level to the ground.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OPTIONAL: ONLY IF YOU HAVE LEFT HANDED STUDENTS</a:t>
            </a:r>
            <a:endParaRPr lang="en-US" sz="2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Begin with the pistol held in a firing grip, finger indexed alongside the frame, muzzle pointed in a safe direction.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Gun position:  </a:t>
            </a:r>
            <a:r>
              <a:rPr lang="en-US" sz="1200" i="1" kern="1200" dirty="0">
                <a:solidFill>
                  <a:schemeClr val="tx1"/>
                </a:solidFill>
                <a:effectLst/>
                <a:latin typeface="+mn-lt"/>
                <a:ea typeface="+mn-ea"/>
                <a:cs typeface="+mn-cs"/>
              </a:rPr>
              <a:t>Bring the pistol close to your body such that your left elbow is close to or in contact with your torso. Flex the elbow to orient the muzzle upward at an approximate 45-degree angle.  This assists with magazine removal and assures the muzzle is angled away from you. Rotate your wrist 90 degrees so that the right side of the frame faces you. The trigger is at eye level, look at the target while reloading..  Keep your eyes on the target area throughout the procedure except when actually inserting the magazine into the gun.</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Release magazine:  </a:t>
            </a:r>
            <a:r>
              <a:rPr lang="en-US" sz="1200" i="1" kern="1200" dirty="0">
                <a:solidFill>
                  <a:schemeClr val="tx1"/>
                </a:solidFill>
                <a:effectLst/>
                <a:latin typeface="+mn-lt"/>
                <a:ea typeface="+mn-ea"/>
                <a:cs typeface="+mn-cs"/>
              </a:rPr>
              <a:t>Place the trigger finger on the magazine release. Press the magazine release straight into the frame and release the empty magazine. (You may find it necessary to use the middle finger instead.)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Reach for a fresh magazine:  </a:t>
            </a:r>
            <a:r>
              <a:rPr lang="en-US" sz="1200" i="1" kern="1200" dirty="0">
                <a:solidFill>
                  <a:schemeClr val="tx1"/>
                </a:solidFill>
                <a:effectLst/>
                <a:latin typeface="+mn-lt"/>
                <a:ea typeface="+mn-ea"/>
                <a:cs typeface="+mn-cs"/>
              </a:rPr>
              <a:t>As you bring your left arm back close to your body, reach for a loaded magazine with your right hand.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Proper magazine grip:  </a:t>
            </a:r>
            <a:r>
              <a:rPr lang="en-US" sz="1200" i="1" kern="1200" dirty="0">
                <a:solidFill>
                  <a:schemeClr val="tx1"/>
                </a:solidFill>
                <a:effectLst/>
                <a:latin typeface="+mn-lt"/>
                <a:ea typeface="+mn-ea"/>
                <a:cs typeface="+mn-cs"/>
              </a:rPr>
              <a:t>Grasp the magazine between the thumb and middle finger of your right hand, with the floorplate (base) of the magazine in the palm of your right hand and your index finger running up the front of the magazine, resting on or just below the tip of the bullet of the top cartridge.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Glance at pistol:  </a:t>
            </a:r>
            <a:r>
              <a:rPr lang="en-US" sz="1200" i="1" kern="1200" dirty="0">
                <a:solidFill>
                  <a:schemeClr val="tx1"/>
                </a:solidFill>
                <a:effectLst/>
                <a:latin typeface="+mn-lt"/>
                <a:ea typeface="+mn-ea"/>
                <a:cs typeface="+mn-cs"/>
              </a:rPr>
              <a:t>Glance down at the magazine well.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Insert magazine:  </a:t>
            </a:r>
            <a:r>
              <a:rPr lang="en-US" sz="1200" i="1" kern="1200" dirty="0">
                <a:solidFill>
                  <a:schemeClr val="tx1"/>
                </a:solidFill>
                <a:effectLst/>
                <a:latin typeface="+mn-lt"/>
                <a:ea typeface="+mn-ea"/>
                <a:cs typeface="+mn-cs"/>
              </a:rPr>
              <a:t>Using the right index finger on the magazine to “point” toward the opening in the grip, insert the top of the magazine into the frame and seat it by pushing it all the way in with the palm of your right hand. (Once the magazine has been lined up with the magazine well and is being seated, return visual focus to the target area.)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Release slide: </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Release the slide by pulling it to the rear and releasing it from the rear-most position.  Allow the slide to move forward under its own power. Maintaining contact with the slide as it moves forward may cause a stoppage.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Establish support grip:  </a:t>
            </a:r>
            <a:r>
              <a:rPr lang="en-US" sz="1200" i="1" kern="1200" dirty="0">
                <a:solidFill>
                  <a:schemeClr val="tx1"/>
                </a:solidFill>
                <a:effectLst/>
                <a:latin typeface="+mn-lt"/>
                <a:ea typeface="+mn-ea"/>
                <a:cs typeface="+mn-cs"/>
              </a:rPr>
              <a:t>As you continue to return to a firing position, slide your support hand back into its supporting position.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Keep your eyes on the target or the area of expected threat throughout the reloading operation except for the brief moment you are lining up the magazine with the frame.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92A6A-5274-44BA-9AAB-3910847A2455}" type="slidenum">
              <a:rPr lang="en-US" smtClean="0"/>
              <a:t>98</a:t>
            </a:fld>
            <a:endParaRPr lang="en-US"/>
          </a:p>
        </p:txBody>
      </p:sp>
    </p:spTree>
    <p:extLst>
      <p:ext uri="{BB962C8B-B14F-4D97-AF65-F5344CB8AC3E}">
        <p14:creationId xmlns:p14="http://schemas.microsoft.com/office/powerpoint/2010/main" val="5407665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dirty="0"/>
              <a:t>Have students say together TAP, RACK, ASSESS</a:t>
            </a:r>
            <a:r>
              <a:rPr lang="en-US" b="1" i="1" baseline="0" dirty="0"/>
              <a:t> several times before revealing pictures.</a:t>
            </a:r>
          </a:p>
          <a:p>
            <a:pPr marL="171450" indent="-171450">
              <a:buFont typeface="Arial" panose="020B0604020202020204" pitchFamily="34" charset="0"/>
              <a:buChar char="•"/>
            </a:pPr>
            <a:endParaRPr lang="en-US" b="0" i="1" u="sng" baseline="0" dirty="0"/>
          </a:p>
          <a:p>
            <a:r>
              <a:rPr lang="en-US" sz="1200" i="1" kern="1200" dirty="0">
                <a:solidFill>
                  <a:schemeClr val="tx1"/>
                </a:solidFill>
                <a:effectLst/>
                <a:latin typeface="+mn-lt"/>
                <a:ea typeface="+mn-ea"/>
                <a:cs typeface="+mn-cs"/>
              </a:rPr>
              <a:t>What types of stoppages might occur while shooting a semi-automatic pistol?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Briefly discuss responses, making sure they include the following: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Failure to go into battery</a:t>
            </a:r>
            <a:r>
              <a:rPr lang="en-US" sz="1200" kern="1200" dirty="0">
                <a:solidFill>
                  <a:schemeClr val="tx1"/>
                </a:solidFill>
                <a:effectLst/>
                <a:latin typeface="+mn-lt"/>
                <a:ea typeface="+mn-ea"/>
                <a:cs typeface="+mn-cs"/>
              </a:rPr>
              <a:t>: This is when the slide does not return all the way forward and the cartridge is not fully seated in the chamber.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Failure to fire</a:t>
            </a:r>
            <a:r>
              <a:rPr lang="en-US" sz="1200" kern="1200" dirty="0">
                <a:solidFill>
                  <a:schemeClr val="tx1"/>
                </a:solidFill>
                <a:effectLst/>
                <a:latin typeface="+mn-lt"/>
                <a:ea typeface="+mn-ea"/>
                <a:cs typeface="+mn-cs"/>
              </a:rPr>
              <a:t>: This is when the trigger has been activated but there is no discharge (click with no bang).  It is caused either by a defective cartridge in the chamber or an empty chamber.  A cartridge may not be chambered due to the magazine not being fully seated in the frame preventing the slide from stripping the top cartridge from the magazine.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Failure to eject</a:t>
            </a:r>
            <a:r>
              <a:rPr lang="en-US" sz="1200" kern="1200" dirty="0">
                <a:solidFill>
                  <a:schemeClr val="tx1"/>
                </a:solidFill>
                <a:effectLst/>
                <a:latin typeface="+mn-lt"/>
                <a:ea typeface="+mn-ea"/>
                <a:cs typeface="+mn-cs"/>
              </a:rPr>
              <a:t>:  The fired case is extracted from the chamber but not fully ejected from the pistol.  The fired case may be inside the slide or partially sticking out of the ejection port.  This latter position is often referred to as a stovepipe.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three types of stoppages listed above are the most common and all may be corrected—and the pistol returned to action—in one or two seconds by conducting an immediate action drill.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serious stoppages require more complex remedial action to return the pistol to a firing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semi-automatic pistols there is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response that will correct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of these stoppages.  The three steps of the drill are referred to as </a:t>
            </a:r>
            <a:r>
              <a:rPr lang="en-US" sz="1200" i="1" kern="1200" dirty="0">
                <a:solidFill>
                  <a:schemeClr val="tx1"/>
                </a:solidFill>
                <a:effectLst/>
                <a:latin typeface="+mn-lt"/>
                <a:ea typeface="+mn-ea"/>
                <a:cs typeface="+mn-cs"/>
              </a:rPr>
              <a:t>tap, rack, assess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TAP</a:t>
            </a:r>
            <a:r>
              <a:rPr lang="en-US" sz="1200" kern="1200" dirty="0">
                <a:solidFill>
                  <a:schemeClr val="tx1"/>
                </a:solidFill>
                <a:effectLst/>
                <a:latin typeface="+mn-lt"/>
                <a:ea typeface="+mn-ea"/>
                <a:cs typeface="+mn-cs"/>
              </a:rPr>
              <a:t> – Tap</a:t>
            </a:r>
            <a:r>
              <a:rPr lang="en-US" sz="1200" kern="1200" baseline="0" dirty="0">
                <a:solidFill>
                  <a:schemeClr val="tx1"/>
                </a:solidFill>
                <a:effectLst/>
                <a:latin typeface="+mn-lt"/>
                <a:ea typeface="+mn-ea"/>
                <a:cs typeface="+mn-cs"/>
              </a:rPr>
              <a:t> the base of the magazine with the palm of the support hand to ensure it is fully seated.</a:t>
            </a:r>
          </a:p>
          <a:p>
            <a:r>
              <a:rPr lang="en-US" sz="1200" b="1" kern="1200" baseline="0" dirty="0">
                <a:solidFill>
                  <a:schemeClr val="tx1"/>
                </a:solidFill>
                <a:effectLst/>
                <a:latin typeface="+mn-lt"/>
                <a:ea typeface="+mn-ea"/>
                <a:cs typeface="+mn-cs"/>
              </a:rPr>
              <a:t>RACK</a:t>
            </a:r>
            <a:r>
              <a:rPr lang="en-US" sz="1200" kern="1200" baseline="0" dirty="0">
                <a:solidFill>
                  <a:schemeClr val="tx1"/>
                </a:solidFill>
                <a:effectLst/>
                <a:latin typeface="+mn-lt"/>
                <a:ea typeface="+mn-ea"/>
                <a:cs typeface="+mn-cs"/>
              </a:rPr>
              <a:t> – rack the slide vigorously by pulling it all the way to the rear.</a:t>
            </a:r>
          </a:p>
          <a:p>
            <a:r>
              <a:rPr lang="en-US" sz="1200" b="1" i="0" kern="1200" baseline="0" dirty="0">
                <a:solidFill>
                  <a:schemeClr val="tx1"/>
                </a:solidFill>
                <a:effectLst/>
                <a:latin typeface="+mn-lt"/>
                <a:ea typeface="+mn-ea"/>
                <a:cs typeface="+mn-cs"/>
              </a:rPr>
              <a:t>ASSESS</a:t>
            </a:r>
            <a:r>
              <a:rPr lang="en-US" sz="1200" i="0" kern="1200" baseline="0" dirty="0">
                <a:solidFill>
                  <a:schemeClr val="tx1"/>
                </a:solidFill>
                <a:effectLst/>
                <a:latin typeface="+mn-lt"/>
                <a:ea typeface="+mn-ea"/>
                <a:cs typeface="+mn-cs"/>
              </a:rPr>
              <a:t> – Resume the shooting position, </a:t>
            </a:r>
            <a:r>
              <a:rPr lang="en-US" sz="1200" i="1" kern="1200" baseline="0" dirty="0">
                <a:solidFill>
                  <a:schemeClr val="tx1"/>
                </a:solidFill>
                <a:effectLst/>
                <a:latin typeface="+mn-lt"/>
                <a:ea typeface="+mn-ea"/>
                <a:cs typeface="+mn-cs"/>
              </a:rPr>
              <a:t>ASSESS</a:t>
            </a:r>
            <a:r>
              <a:rPr lang="en-US" sz="1200" i="0" kern="1200" baseline="0" dirty="0">
                <a:solidFill>
                  <a:schemeClr val="tx1"/>
                </a:solidFill>
                <a:effectLst/>
                <a:latin typeface="+mn-lt"/>
                <a:ea typeface="+mn-ea"/>
                <a:cs typeface="+mn-cs"/>
              </a:rPr>
              <a:t> the situation, and resume firing, if appropriate.</a:t>
            </a:r>
            <a:endParaRPr lang="en-US" sz="120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Emphasize that the time saved by immediately responding with one drill may save the time of having to analyze the problem, identify the cause, and then deciding which drill to use to remedy the malfunction.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0" i="1" u="sng" dirty="0"/>
          </a:p>
        </p:txBody>
      </p:sp>
      <p:sp>
        <p:nvSpPr>
          <p:cNvPr id="4" name="Slide Number Placeholder 3"/>
          <p:cNvSpPr>
            <a:spLocks noGrp="1"/>
          </p:cNvSpPr>
          <p:nvPr>
            <p:ph type="sldNum" sz="quarter" idx="10"/>
          </p:nvPr>
        </p:nvSpPr>
        <p:spPr/>
        <p:txBody>
          <a:bodyPr/>
          <a:lstStyle/>
          <a:p>
            <a:fld id="{3E992A6A-5274-44BA-9AAB-3910847A2455}" type="slidenum">
              <a:rPr lang="en-US" smtClean="0"/>
              <a:t>99</a:t>
            </a:fld>
            <a:endParaRPr lang="en-US"/>
          </a:p>
        </p:txBody>
      </p:sp>
    </p:spTree>
    <p:extLst>
      <p:ext uri="{BB962C8B-B14F-4D97-AF65-F5344CB8AC3E}">
        <p14:creationId xmlns:p14="http://schemas.microsoft.com/office/powerpoint/2010/main" val="1229305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C750AD-6006-4634-A3D6-3CF01C93C251}" type="datetime1">
              <a:rPr lang="en-US" smtClean="0"/>
              <a:t>19-Mar-26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65A7E4-C5BF-4A03-9D18-68630DBEAD22}" type="slidenum">
              <a:rPr lang="en-US" smtClean="0"/>
              <a:t>‹#›</a:t>
            </a:fld>
            <a:endParaRPr lang="en-US"/>
          </a:p>
        </p:txBody>
      </p:sp>
      <p:sp>
        <p:nvSpPr>
          <p:cNvPr id="6" name="Footer Placeholder 2"/>
          <p:cNvSpPr txBox="1">
            <a:spLocks/>
          </p:cNvSpPr>
          <p:nvPr userDrawn="1"/>
        </p:nvSpPr>
        <p:spPr>
          <a:xfrm>
            <a:off x="4038600"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Rev. 7/19</a:t>
            </a:r>
          </a:p>
        </p:txBody>
      </p:sp>
    </p:spTree>
    <p:extLst>
      <p:ext uri="{BB962C8B-B14F-4D97-AF65-F5344CB8AC3E}">
        <p14:creationId xmlns:p14="http://schemas.microsoft.com/office/powerpoint/2010/main" val="139276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F27527-12D1-448C-91E6-8852836CB749}" type="datetime1">
              <a:rPr lang="en-US" smtClean="0"/>
              <a:t>19-Mar-26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65A7E4-C5BF-4A03-9D18-68630DBEAD22}" type="slidenum">
              <a:rPr lang="en-US" smtClean="0"/>
              <a:t>‹#›</a:t>
            </a:fld>
            <a:endParaRPr lang="en-US"/>
          </a:p>
        </p:txBody>
      </p:sp>
    </p:spTree>
    <p:extLst>
      <p:ext uri="{BB962C8B-B14F-4D97-AF65-F5344CB8AC3E}">
        <p14:creationId xmlns:p14="http://schemas.microsoft.com/office/powerpoint/2010/main" val="404687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F25C2-9581-4777-A54F-DA52FD2E377C}" type="datetime1">
              <a:rPr lang="en-US" smtClean="0"/>
              <a:t>19-Mar-26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65A7E4-C5BF-4A03-9D18-68630DBEAD22}" type="slidenum">
              <a:rPr lang="en-US" smtClean="0"/>
              <a:t>‹#›</a:t>
            </a:fld>
            <a:endParaRPr lang="en-US"/>
          </a:p>
        </p:txBody>
      </p:sp>
    </p:spTree>
    <p:extLst>
      <p:ext uri="{BB962C8B-B14F-4D97-AF65-F5344CB8AC3E}">
        <p14:creationId xmlns:p14="http://schemas.microsoft.com/office/powerpoint/2010/main" val="335813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87F5D4-25DA-4D17-AC60-82AD223014B6}" type="datetime1">
              <a:rPr lang="en-US" smtClean="0"/>
              <a:t>19-Mar-26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65A7E4-C5BF-4A03-9D18-68630DBEAD22}" type="slidenum">
              <a:rPr lang="en-US" smtClean="0"/>
              <a:t>‹#›</a:t>
            </a:fld>
            <a:endParaRPr lang="en-US"/>
          </a:p>
        </p:txBody>
      </p:sp>
    </p:spTree>
    <p:extLst>
      <p:ext uri="{BB962C8B-B14F-4D97-AF65-F5344CB8AC3E}">
        <p14:creationId xmlns:p14="http://schemas.microsoft.com/office/powerpoint/2010/main" val="353912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32E76-8EDB-40BF-B04E-9CC589FE5227}" type="datetime1">
              <a:rPr lang="en-US" smtClean="0"/>
              <a:t>19-Mar-26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65A7E4-C5BF-4A03-9D18-68630DBEAD22}" type="slidenum">
              <a:rPr lang="en-US" smtClean="0"/>
              <a:t>‹#›</a:t>
            </a:fld>
            <a:endParaRPr lang="en-US"/>
          </a:p>
        </p:txBody>
      </p:sp>
    </p:spTree>
    <p:extLst>
      <p:ext uri="{BB962C8B-B14F-4D97-AF65-F5344CB8AC3E}">
        <p14:creationId xmlns:p14="http://schemas.microsoft.com/office/powerpoint/2010/main" val="41995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39FB2-098A-4C0E-BBFA-BD124ED39D7F}" type="datetime1">
              <a:rPr lang="en-US" smtClean="0"/>
              <a:t>19-Mar-26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65A7E4-C5BF-4A03-9D18-68630DBEAD22}" type="slidenum">
              <a:rPr lang="en-US" smtClean="0"/>
              <a:t>‹#›</a:t>
            </a:fld>
            <a:endParaRPr lang="en-US"/>
          </a:p>
        </p:txBody>
      </p:sp>
    </p:spTree>
    <p:extLst>
      <p:ext uri="{BB962C8B-B14F-4D97-AF65-F5344CB8AC3E}">
        <p14:creationId xmlns:p14="http://schemas.microsoft.com/office/powerpoint/2010/main" val="1644702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2E26-6591-44DD-A7BA-C6F9118BC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CBCC5-D099-4B53-8F42-C1E0658C01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B966D1D-2321-487A-A1C6-1BADE74AB566}"/>
              </a:ext>
            </a:extLst>
          </p:cNvPr>
          <p:cNvSpPr>
            <a:spLocks noGrp="1"/>
          </p:cNvSpPr>
          <p:nvPr>
            <p:ph type="sldNum" sz="quarter" idx="10"/>
          </p:nvPr>
        </p:nvSpPr>
        <p:spPr/>
        <p:txBody>
          <a:bodyPr/>
          <a:lstStyle>
            <a:lvl1pPr>
              <a:defRPr/>
            </a:lvl1pPr>
          </a:lstStyle>
          <a:p>
            <a:r>
              <a:rPr lang="en-US" altLang="en-US"/>
              <a:t>Slide I -</a:t>
            </a:r>
            <a:fld id="{A662E718-D240-4E4F-A121-76B8EC195874}" type="slidenum">
              <a:rPr lang="en-US" altLang="en-US"/>
              <a:pPr/>
              <a:t>‹#›</a:t>
            </a:fld>
            <a:endParaRPr lang="en-US" altLang="en-US"/>
          </a:p>
        </p:txBody>
      </p:sp>
    </p:spTree>
    <p:extLst>
      <p:ext uri="{BB962C8B-B14F-4D97-AF65-F5344CB8AC3E}">
        <p14:creationId xmlns:p14="http://schemas.microsoft.com/office/powerpoint/2010/main" val="413880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0809-23F4-43A5-9EA7-35BE3FA463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546AF4-A24F-4A6D-AAD2-ABB4E0452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5EE3277-51E4-4BDC-830A-79622C0E3537}"/>
              </a:ext>
            </a:extLst>
          </p:cNvPr>
          <p:cNvSpPr>
            <a:spLocks noGrp="1"/>
          </p:cNvSpPr>
          <p:nvPr>
            <p:ph type="sldNum" sz="quarter" idx="10"/>
          </p:nvPr>
        </p:nvSpPr>
        <p:spPr/>
        <p:txBody>
          <a:bodyPr/>
          <a:lstStyle>
            <a:lvl1pPr>
              <a:defRPr/>
            </a:lvl1pPr>
          </a:lstStyle>
          <a:p>
            <a:r>
              <a:rPr lang="en-US" altLang="en-US"/>
              <a:t>Slide I -</a:t>
            </a:r>
            <a:fld id="{B82CD024-73D3-4C58-B645-3FEF62EDD47D}" type="slidenum">
              <a:rPr lang="en-US" altLang="en-US"/>
              <a:pPr/>
              <a:t>‹#›</a:t>
            </a:fld>
            <a:endParaRPr lang="en-US" altLang="en-US"/>
          </a:p>
        </p:txBody>
      </p:sp>
    </p:spTree>
    <p:extLst>
      <p:ext uri="{BB962C8B-B14F-4D97-AF65-F5344CB8AC3E}">
        <p14:creationId xmlns:p14="http://schemas.microsoft.com/office/powerpoint/2010/main" val="479138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8.xml"/><Relationship Id="rId18" Type="http://schemas.openxmlformats.org/officeDocument/2006/relationships/slide" Target="../slides/slide105.xml"/><Relationship Id="rId3" Type="http://schemas.openxmlformats.org/officeDocument/2006/relationships/slideLayout" Target="../slideLayouts/slideLayout3.xml"/><Relationship Id="rId21" Type="http://schemas.openxmlformats.org/officeDocument/2006/relationships/slide" Target="../slides/slide197.xml"/><Relationship Id="rId7" Type="http://schemas.openxmlformats.org/officeDocument/2006/relationships/slideLayout" Target="../slideLayouts/slideLayout7.xml"/><Relationship Id="rId12" Type="http://schemas.openxmlformats.org/officeDocument/2006/relationships/slide" Target="../slides/slide8.xml"/><Relationship Id="rId17" Type="http://schemas.openxmlformats.org/officeDocument/2006/relationships/slide" Target="../slides/slide94.xml"/><Relationship Id="rId2" Type="http://schemas.openxmlformats.org/officeDocument/2006/relationships/slideLayout" Target="../slideLayouts/slideLayout2.xml"/><Relationship Id="rId16" Type="http://schemas.openxmlformats.org/officeDocument/2006/relationships/slide" Target="../slides/slide71.xml"/><Relationship Id="rId20" Type="http://schemas.openxmlformats.org/officeDocument/2006/relationships/slide" Target="../slides/slide1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 Target="../slides/slide3.xml"/><Relationship Id="rId5" Type="http://schemas.openxmlformats.org/officeDocument/2006/relationships/slideLayout" Target="../slideLayouts/slideLayout5.xml"/><Relationship Id="rId15" Type="http://schemas.openxmlformats.org/officeDocument/2006/relationships/slide" Target="../slides/slide52.xml"/><Relationship Id="rId10" Type="http://schemas.openxmlformats.org/officeDocument/2006/relationships/image" Target="../media/image1.png"/><Relationship Id="rId19" Type="http://schemas.openxmlformats.org/officeDocument/2006/relationships/slide" Target="../slides/slide168.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slide" Target="../slides/slide41.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13844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5A7E4-C5BF-4A03-9D18-68630DBEAD22}" type="slidenum">
              <a:rPr lang="en-US" smtClean="0"/>
              <a:t>‹#›</a:t>
            </a:fld>
            <a:endParaRPr lang="en-US" dirty="0"/>
          </a:p>
        </p:txBody>
      </p:sp>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8125" y="235681"/>
            <a:ext cx="1314634" cy="450119"/>
          </a:xfrm>
          <a:prstGeom prst="rect">
            <a:avLst/>
          </a:prstGeom>
        </p:spPr>
      </p:pic>
      <p:sp>
        <p:nvSpPr>
          <p:cNvPr id="8" name="TextBox 7"/>
          <p:cNvSpPr txBox="1"/>
          <p:nvPr userDrawn="1"/>
        </p:nvSpPr>
        <p:spPr>
          <a:xfrm>
            <a:off x="238125" y="1212275"/>
            <a:ext cx="1285875" cy="5509200"/>
          </a:xfrm>
          <a:prstGeom prst="rect">
            <a:avLst/>
          </a:prstGeom>
          <a:noFill/>
        </p:spPr>
        <p:txBody>
          <a:bodyPr wrap="square" rtlCol="0">
            <a:spAutoFit/>
          </a:bodyPr>
          <a:lstStyle/>
          <a:p>
            <a:r>
              <a:rPr lang="en-US" sz="1600" dirty="0">
                <a:hlinkClick r:id="rId11" action="ppaction://hlinksldjump"/>
              </a:rPr>
              <a:t>Introduction</a:t>
            </a:r>
            <a:endParaRPr lang="en-US" sz="1600" dirty="0"/>
          </a:p>
          <a:p>
            <a:endParaRPr lang="en-US" sz="1600" dirty="0">
              <a:solidFill>
                <a:srgbClr val="FF0000"/>
              </a:solidFill>
            </a:endParaRPr>
          </a:p>
          <a:p>
            <a:r>
              <a:rPr lang="en-US" sz="1600" dirty="0">
                <a:solidFill>
                  <a:schemeClr val="tx1"/>
                </a:solidFill>
                <a:hlinkClick r:id="rId12" action="ppaction://hlinksldjump"/>
              </a:rPr>
              <a:t>Lesson 1</a:t>
            </a:r>
            <a:endParaRPr lang="en-US" sz="1600" dirty="0">
              <a:solidFill>
                <a:schemeClr val="tx1"/>
              </a:solidFill>
            </a:endParaRPr>
          </a:p>
          <a:p>
            <a:endParaRPr lang="en-US" sz="1600" dirty="0"/>
          </a:p>
          <a:p>
            <a:r>
              <a:rPr lang="en-US" sz="1600" dirty="0">
                <a:hlinkClick r:id="rId13" action="ppaction://hlinksldjump"/>
              </a:rPr>
              <a:t>Lesson 2</a:t>
            </a:r>
            <a:endParaRPr lang="en-US" sz="1600" dirty="0"/>
          </a:p>
          <a:p>
            <a:endParaRPr lang="en-US" sz="1600" dirty="0"/>
          </a:p>
          <a:p>
            <a:r>
              <a:rPr lang="en-US" sz="1600" dirty="0">
                <a:hlinkClick r:id="rId14" action="ppaction://hlinksldjump"/>
              </a:rPr>
              <a:t>Lesson 3</a:t>
            </a:r>
            <a:endParaRPr lang="en-US" sz="1600" dirty="0"/>
          </a:p>
          <a:p>
            <a:endParaRPr lang="en-US" sz="1600" dirty="0"/>
          </a:p>
          <a:p>
            <a:r>
              <a:rPr lang="en-US" sz="1600" dirty="0">
                <a:hlinkClick r:id="rId15" action="ppaction://hlinksldjump"/>
              </a:rPr>
              <a:t>Lesson 4</a:t>
            </a:r>
            <a:endParaRPr lang="en-US" sz="1600" dirty="0"/>
          </a:p>
          <a:p>
            <a:endParaRPr lang="en-US" sz="1600" dirty="0"/>
          </a:p>
          <a:p>
            <a:r>
              <a:rPr lang="en-US" sz="1600" dirty="0">
                <a:hlinkClick r:id="rId16" action="ppaction://hlinksldjump"/>
              </a:rPr>
              <a:t>Lesson 5</a:t>
            </a:r>
            <a:endParaRPr lang="en-US" sz="1600" dirty="0"/>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17" action="ppaction://hlinksldjump"/>
              </a:rPr>
              <a:t>Lesson 6</a:t>
            </a:r>
            <a:endParaRPr lang="en-US" sz="1600" dirty="0"/>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18" action="ppaction://hlinksldjump"/>
              </a:rPr>
              <a:t>Lesson 7</a:t>
            </a:r>
            <a:endParaRPr lang="en-US" sz="1600" dirty="0"/>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19" action="ppaction://hlinksldjump"/>
              </a:rPr>
              <a:t>Lesson 8</a:t>
            </a:r>
            <a:endParaRPr lang="en-US" sz="1600" dirty="0"/>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20" action="ppaction://hlinksldjump"/>
              </a:rPr>
              <a:t>Lesson 9</a:t>
            </a:r>
            <a:endParaRPr lang="en-US" sz="1600" dirty="0"/>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21" action="ppaction://hlinksldjump"/>
              </a:rPr>
              <a:t>Lesson 10</a:t>
            </a:r>
            <a:endParaRPr lang="en-US" sz="1600" dirty="0"/>
          </a:p>
          <a:p>
            <a:endParaRPr lang="en-US" sz="1600" dirty="0"/>
          </a:p>
        </p:txBody>
      </p:sp>
      <p:pic>
        <p:nvPicPr>
          <p:cNvPr id="9" name="Picture 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32279" y="6187210"/>
            <a:ext cx="727442" cy="271434"/>
          </a:xfrm>
          <a:prstGeom prst="rect">
            <a:avLst/>
          </a:prstGeom>
        </p:spPr>
      </p:pic>
      <p:sp>
        <p:nvSpPr>
          <p:cNvPr id="10" name="TextBox 9"/>
          <p:cNvSpPr txBox="1"/>
          <p:nvPr userDrawn="1"/>
        </p:nvSpPr>
        <p:spPr>
          <a:xfrm>
            <a:off x="238125" y="614751"/>
            <a:ext cx="1734349" cy="307777"/>
          </a:xfrm>
          <a:prstGeom prst="rect">
            <a:avLst/>
          </a:prstGeom>
          <a:noFill/>
        </p:spPr>
        <p:txBody>
          <a:bodyPr wrap="square" rtlCol="0">
            <a:spAutoFit/>
          </a:bodyPr>
          <a:lstStyle/>
          <a:p>
            <a:r>
              <a:rPr lang="en-US" sz="1400" dirty="0"/>
              <a:t>NRA CCW</a:t>
            </a:r>
            <a:r>
              <a:rPr lang="en-US" sz="1400" baseline="0" dirty="0"/>
              <a:t> COURSE</a:t>
            </a:r>
            <a:endParaRPr lang="en-US" sz="1400" dirty="0"/>
          </a:p>
        </p:txBody>
      </p:sp>
    </p:spTree>
    <p:extLst>
      <p:ext uri="{BB962C8B-B14F-4D97-AF65-F5344CB8AC3E}">
        <p14:creationId xmlns:p14="http://schemas.microsoft.com/office/powerpoint/2010/main" val="1884246988"/>
      </p:ext>
    </p:extLst>
  </p:cSld>
  <p:clrMap bg1="lt1" tx1="dk1" bg2="lt2" tx2="dk2" accent1="accent1" accent2="accent2" accent3="accent3" accent4="accent4" accent5="accent5" accent6="accent6" hlink="hlink" folHlink="folHlink"/>
  <p:sldLayoutIdLst>
    <p:sldLayoutId id="2147483690" r:id="rId1"/>
    <p:sldLayoutId id="2147483687" r:id="rId2"/>
    <p:sldLayoutId id="2147483691" r:id="rId3"/>
    <p:sldLayoutId id="2147483692" r:id="rId4"/>
    <p:sldLayoutId id="2147483694" r:id="rId5"/>
    <p:sldLayoutId id="2147483695" r:id="rId6"/>
    <p:sldLayoutId id="2147483696" r:id="rId7"/>
    <p:sldLayoutId id="2147483697"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4.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5.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hyperlink" Target="https://mqp.nra.org/" TargetMode="External"/><Relationship Id="rId2" Type="http://schemas.openxmlformats.org/officeDocument/2006/relationships/notesSlide" Target="../notesSlides/notesSlide199.xml"/><Relationship Id="rId1" Type="http://schemas.openxmlformats.org/officeDocument/2006/relationships/slideLayout" Target="../slideLayouts/slideLayout1.xml"/><Relationship Id="rId6" Type="http://schemas.openxmlformats.org/officeDocument/2006/relationships/hyperlink" Target="https://explore.nra.org/interests/competitive-shooting/" TargetMode="External"/><Relationship Id="rId5" Type="http://schemas.openxmlformats.org/officeDocument/2006/relationships/hyperlink" Target="https://explore.nra.org/interests/affiliated-clubs-ranges-and-businesses/" TargetMode="External"/><Relationship Id="rId4" Type="http://schemas.openxmlformats.org/officeDocument/2006/relationships/hyperlink" Target="https://explore.nra.org/interests/recreational-shoot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hyperlink" Target="https://explore.nra.org/interests/firearms-training/" TargetMode="External"/><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hyperlink" Target="https://membership.nrahq.org/forms/signup.asp?campaignid=XI036520" TargetMode="Externa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67.jpeg"/><Relationship Id="rId4" Type="http://schemas.openxmlformats.org/officeDocument/2006/relationships/image" Target="../media/image66.jpeg"/></Relationships>
</file>

<file path=ppt/slides/_rels/slide9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3543299" y="230533"/>
            <a:ext cx="5629275" cy="774271"/>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tx1"/>
                </a:solidFill>
                <a:latin typeface="Lucida Bright" panose="02040602050505020304" pitchFamily="18" charset="0"/>
                <a:ea typeface="+mj-ea"/>
                <a:cs typeface="+mj-cs"/>
              </a:defRPr>
            </a:lvl1pPr>
          </a:lstStyle>
          <a:p>
            <a:r>
              <a:rPr lang="en-US" sz="2000" b="1" dirty="0">
                <a:latin typeface="Times New Roman" panose="02020603050405020304" pitchFamily="18" charset="0"/>
                <a:cs typeface="Times New Roman" panose="02020603050405020304" pitchFamily="18" charset="0"/>
              </a:rPr>
              <a:t>NRA CCW Version Control Worksheet   Rev. 7-19</a:t>
            </a:r>
            <a:br>
              <a:rPr lang="en-US" sz="20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This slide is hidden and should not show in the presentation to students)</a:t>
            </a:r>
          </a:p>
        </p:txBody>
      </p:sp>
      <p:sp>
        <p:nvSpPr>
          <p:cNvPr id="7" name="Title 1"/>
          <p:cNvSpPr txBox="1">
            <a:spLocks/>
          </p:cNvSpPr>
          <p:nvPr/>
        </p:nvSpPr>
        <p:spPr>
          <a:xfrm>
            <a:off x="1733590" y="1187532"/>
            <a:ext cx="8776071" cy="4856081"/>
          </a:xfrm>
          <a:prstGeom prst="rect">
            <a:avLst/>
          </a:prstGeom>
          <a:effectLst/>
        </p:spPr>
        <p:txBody>
          <a:bodyPr vert="horz" lIns="91440" tIns="45720" rIns="91440" bIns="45720" rtlCol="0" anchor="t">
            <a:normAutofit fontScale="92500" lnSpcReduction="20000"/>
          </a:bodyPr>
          <a:lstStyle>
            <a:lvl1pPr algn="ctr" defTabSz="914400" rtl="0" eaLnBrk="1" latinLnBrk="0" hangingPunct="1">
              <a:lnSpc>
                <a:spcPct val="90000"/>
              </a:lnSpc>
              <a:spcBef>
                <a:spcPct val="0"/>
              </a:spcBef>
              <a:buNone/>
              <a:defRPr sz="5400" kern="1200">
                <a:solidFill>
                  <a:schemeClr val="tx1"/>
                </a:solidFill>
                <a:latin typeface="Lucida Bright" panose="02040602050505020304" pitchFamily="18" charset="0"/>
                <a:ea typeface="+mj-ea"/>
                <a:cs typeface="+mj-cs"/>
              </a:defRPr>
            </a:lvl1pPr>
          </a:lstStyle>
          <a:p>
            <a:pPr marL="342900" indent="-342900" algn="l">
              <a:buFont typeface="Arial" panose="020B0604020202020204" pitchFamily="34" charset="0"/>
              <a:buChar char="•"/>
            </a:pPr>
            <a:r>
              <a:rPr lang="en-US" sz="1400" dirty="0">
                <a:latin typeface="+mn-lt"/>
                <a:cs typeface="Kokila" panose="020B0604020202020204" pitchFamily="34" charset="0"/>
              </a:rPr>
              <a:t>Added Version Control Worksheet</a:t>
            </a:r>
          </a:p>
          <a:p>
            <a:pPr marL="342900" indent="-342900" algn="l">
              <a:buFont typeface="Arial" panose="020B0604020202020204" pitchFamily="34" charset="0"/>
              <a:buChar char="•"/>
            </a:pPr>
            <a:r>
              <a:rPr lang="en-US" sz="1400" dirty="0">
                <a:latin typeface="+mn-lt"/>
                <a:cs typeface="Kokila" panose="020B0604020202020204" pitchFamily="34" charset="0"/>
              </a:rPr>
              <a:t>Complete redesign of the slides’ design and formatting to better align with NRA E&amp;T program future</a:t>
            </a:r>
          </a:p>
          <a:p>
            <a:pPr marL="342900" indent="-342900" algn="l">
              <a:buFont typeface="Arial" panose="020B0604020202020204" pitchFamily="34" charset="0"/>
              <a:buChar char="•"/>
            </a:pPr>
            <a:r>
              <a:rPr lang="en-US" sz="1400" dirty="0">
                <a:latin typeface="+mn-lt"/>
                <a:cs typeface="Kokila" panose="020B0604020202020204" pitchFamily="34" charset="0"/>
              </a:rPr>
              <a:t>Added CCW Opening Slide</a:t>
            </a:r>
          </a:p>
          <a:p>
            <a:pPr marL="342900" indent="-342900" algn="l">
              <a:buFont typeface="Arial" panose="020B0604020202020204" pitchFamily="34" charset="0"/>
              <a:buChar char="•"/>
            </a:pPr>
            <a:r>
              <a:rPr lang="en-US" sz="1400" dirty="0">
                <a:latin typeface="+mn-lt"/>
                <a:cs typeface="Kokila" panose="020B0604020202020204" pitchFamily="34" charset="0"/>
              </a:rPr>
              <a:t>Added Revision Date to Footer of Slides</a:t>
            </a:r>
          </a:p>
          <a:p>
            <a:pPr marL="342900" indent="-342900" algn="l">
              <a:buFont typeface="Arial" panose="020B0604020202020204" pitchFamily="34" charset="0"/>
              <a:buChar char="•"/>
            </a:pPr>
            <a:r>
              <a:rPr lang="en-US" sz="1400" dirty="0">
                <a:latin typeface="+mn-lt"/>
                <a:cs typeface="Kokila" panose="020B0604020202020204" pitchFamily="34" charset="0"/>
              </a:rPr>
              <a:t>Changed all “Dry Fire” references to “Dry Practice”</a:t>
            </a:r>
          </a:p>
          <a:p>
            <a:pPr marL="342900" indent="-342900" algn="l">
              <a:buFont typeface="Arial" panose="020B0604020202020204" pitchFamily="34" charset="0"/>
              <a:buChar char="•"/>
            </a:pPr>
            <a:r>
              <a:rPr lang="en-US" sz="1400" dirty="0">
                <a:latin typeface="+mn-lt"/>
                <a:cs typeface="Kokila" panose="020B0604020202020204" pitchFamily="34" charset="0"/>
              </a:rPr>
              <a:t>Verbiage change to “dry press the trigger…” from, “dry-fire it…”</a:t>
            </a:r>
          </a:p>
          <a:p>
            <a:pPr marL="342900" indent="-342900" algn="l">
              <a:buFont typeface="Arial" panose="020B0604020202020204" pitchFamily="34" charset="0"/>
              <a:buChar char="•"/>
            </a:pPr>
            <a:r>
              <a:rPr lang="en-US" sz="1400" dirty="0">
                <a:latin typeface="+mn-lt"/>
                <a:cs typeface="Kokila" panose="020B0604020202020204" pitchFamily="34" charset="0"/>
              </a:rPr>
              <a:t>Verbiage change to “when the trigger is dry pressed” from “dry-fired”</a:t>
            </a:r>
          </a:p>
          <a:p>
            <a:pPr marL="342900" indent="-342900" algn="l">
              <a:buFont typeface="Arial" panose="020B0604020202020204" pitchFamily="34" charset="0"/>
              <a:buChar char="•"/>
            </a:pPr>
            <a:r>
              <a:rPr lang="en-US" sz="1400" dirty="0">
                <a:latin typeface="+mn-lt"/>
                <a:cs typeface="Kokila" panose="020B0604020202020204" pitchFamily="34" charset="0"/>
              </a:rPr>
              <a:t>Removed Dry Practice from Instructor Notes for redundancy</a:t>
            </a:r>
          </a:p>
          <a:p>
            <a:pPr marL="342900" indent="-342900" algn="l">
              <a:buFont typeface="Arial" panose="020B0604020202020204" pitchFamily="34" charset="0"/>
              <a:buChar char="•"/>
            </a:pPr>
            <a:r>
              <a:rPr lang="en-US" sz="1400" dirty="0">
                <a:latin typeface="+mn-lt"/>
                <a:cs typeface="Kokila" panose="020B0604020202020204" pitchFamily="34" charset="0"/>
              </a:rPr>
              <a:t>Slide 98 – Added “(Rack, Rack, Rack)” to instructor notes &amp; TR&amp;A definitions</a:t>
            </a:r>
          </a:p>
          <a:p>
            <a:pPr marL="342900" indent="-342900" algn="l">
              <a:buFont typeface="Arial" panose="020B0604020202020204" pitchFamily="34" charset="0"/>
              <a:buChar char="•"/>
            </a:pPr>
            <a:r>
              <a:rPr lang="en-US" sz="1400" dirty="0">
                <a:latin typeface="+mn-lt"/>
                <a:cs typeface="Kokila" panose="020B0604020202020204" pitchFamily="34" charset="0"/>
              </a:rPr>
              <a:t>Slide 93 – Verbiage consistency for Objectives</a:t>
            </a:r>
          </a:p>
          <a:p>
            <a:pPr marL="342900" indent="-342900" algn="l">
              <a:buFont typeface="Arial" panose="020B0604020202020204" pitchFamily="34" charset="0"/>
              <a:buChar char="•"/>
            </a:pPr>
            <a:r>
              <a:rPr lang="en-US" sz="1400" dirty="0">
                <a:latin typeface="+mn-lt"/>
                <a:cs typeface="Kokila" panose="020B0604020202020204" pitchFamily="34" charset="0"/>
              </a:rPr>
              <a:t>Slide 103 - Verbiage consistency for Objectives</a:t>
            </a:r>
          </a:p>
          <a:p>
            <a:pPr marL="342900" indent="-342900" algn="l">
              <a:buFont typeface="Arial" panose="020B0604020202020204" pitchFamily="34" charset="0"/>
              <a:buChar char="•"/>
            </a:pPr>
            <a:r>
              <a:rPr lang="en-US" sz="1400" dirty="0">
                <a:latin typeface="+mn-lt"/>
                <a:cs typeface="Kokila" panose="020B0604020202020204" pitchFamily="34" charset="0"/>
              </a:rPr>
              <a:t>Slide 29 – Labels more in-line with </a:t>
            </a:r>
            <a:r>
              <a:rPr lang="en-US" sz="1400" dirty="0" err="1">
                <a:latin typeface="+mn-lt"/>
                <a:cs typeface="Kokila" panose="020B0604020202020204" pitchFamily="34" charset="0"/>
              </a:rPr>
              <a:t>BoPS</a:t>
            </a:r>
            <a:endParaRPr lang="en-US" sz="1400" dirty="0">
              <a:latin typeface="+mn-lt"/>
              <a:cs typeface="Kokila" panose="020B0604020202020204" pitchFamily="34" charset="0"/>
            </a:endParaRPr>
          </a:p>
          <a:p>
            <a:pPr marL="342900" indent="-342900" algn="l">
              <a:buFont typeface="Arial" panose="020B0604020202020204" pitchFamily="34" charset="0"/>
              <a:buChar char="•"/>
            </a:pPr>
            <a:r>
              <a:rPr lang="en-US" sz="1400" dirty="0">
                <a:latin typeface="+mn-lt"/>
                <a:cs typeface="Kokila" panose="020B0604020202020204" pitchFamily="34" charset="0"/>
              </a:rPr>
              <a:t>Slide 34 – Re-ordered the primary Factors for selecting a pistol</a:t>
            </a:r>
          </a:p>
          <a:p>
            <a:pPr marL="342900" indent="-342900" algn="l">
              <a:buFont typeface="Arial" panose="020B0604020202020204" pitchFamily="34" charset="0"/>
              <a:buChar char="•"/>
            </a:pPr>
            <a:r>
              <a:rPr lang="en-US" sz="1400" dirty="0">
                <a:latin typeface="+mn-lt"/>
                <a:cs typeface="Kokila" panose="020B0604020202020204" pitchFamily="34" charset="0"/>
              </a:rPr>
              <a:t>Slide42 – Added “Owner’s Manual” TPI question to Instructor Notes</a:t>
            </a:r>
          </a:p>
          <a:p>
            <a:pPr marL="342900" indent="-342900" algn="l">
              <a:buFont typeface="Arial" panose="020B0604020202020204" pitchFamily="34" charset="0"/>
              <a:buChar char="•"/>
            </a:pPr>
            <a:r>
              <a:rPr lang="en-US" sz="1400" dirty="0">
                <a:latin typeface="+mn-lt"/>
                <a:cs typeface="Kokila" panose="020B0604020202020204" pitchFamily="34" charset="0"/>
              </a:rPr>
              <a:t>Slide 45 – Change “Cartridge” to “Bullet” to better align with the image</a:t>
            </a:r>
          </a:p>
          <a:p>
            <a:pPr marL="342900" indent="-342900" algn="l">
              <a:buFont typeface="Arial" panose="020B0604020202020204" pitchFamily="34" charset="0"/>
              <a:buChar char="•"/>
            </a:pPr>
            <a:r>
              <a:rPr lang="en-US" sz="1400" dirty="0">
                <a:latin typeface="+mn-lt"/>
                <a:cs typeface="Kokila" panose="020B0604020202020204" pitchFamily="34" charset="0"/>
              </a:rPr>
              <a:t>Slide 98 – Verbiage to include “level to ground” reloading for range safety</a:t>
            </a:r>
          </a:p>
          <a:p>
            <a:pPr marL="342900" indent="-342900" algn="l">
              <a:buFont typeface="Arial" panose="020B0604020202020204" pitchFamily="34" charset="0"/>
              <a:buChar char="•"/>
            </a:pPr>
            <a:r>
              <a:rPr lang="en-US" sz="1400" dirty="0">
                <a:latin typeface="+mn-lt"/>
                <a:cs typeface="Kokila" panose="020B0604020202020204" pitchFamily="34" charset="0"/>
              </a:rPr>
              <a:t>Slide 101 – Title Change for consistency</a:t>
            </a:r>
          </a:p>
          <a:p>
            <a:pPr marL="342900" indent="-342900" algn="l">
              <a:buFont typeface="Arial" panose="020B0604020202020204" pitchFamily="34" charset="0"/>
              <a:buChar char="•"/>
            </a:pPr>
            <a:r>
              <a:rPr lang="en-US" sz="1400" dirty="0">
                <a:latin typeface="+mn-lt"/>
                <a:cs typeface="Kokila" panose="020B0604020202020204" pitchFamily="34" charset="0"/>
              </a:rPr>
              <a:t>Slides 100/101 – Added slides for Practical reloading &amp; Stoppage exercises</a:t>
            </a:r>
          </a:p>
          <a:p>
            <a:pPr marL="342900" indent="-342900" algn="l">
              <a:buFont typeface="Arial" panose="020B0604020202020204" pitchFamily="34" charset="0"/>
              <a:buChar char="•"/>
            </a:pPr>
            <a:r>
              <a:rPr lang="en-US" sz="1400" dirty="0">
                <a:latin typeface="+mn-lt"/>
                <a:cs typeface="Kokila" panose="020B0604020202020204" pitchFamily="34" charset="0"/>
              </a:rPr>
              <a:t>Slide 89 – Added Instructor Note for Drawing Practical, for Closed Front garment</a:t>
            </a:r>
          </a:p>
          <a:p>
            <a:pPr marL="342900" indent="-342900" algn="l">
              <a:buFont typeface="Arial" panose="020B0604020202020204" pitchFamily="34" charset="0"/>
              <a:buChar char="•"/>
            </a:pPr>
            <a:r>
              <a:rPr lang="en-US" sz="1400" dirty="0">
                <a:latin typeface="+mn-lt"/>
                <a:cs typeface="Kokila" panose="020B0604020202020204" pitchFamily="34" charset="0"/>
              </a:rPr>
              <a:t>Slide 8 - Verbiage consistency for Objectives</a:t>
            </a:r>
          </a:p>
          <a:p>
            <a:pPr marL="342900" indent="-342900" algn="l">
              <a:buFont typeface="Arial" panose="020B0604020202020204" pitchFamily="34" charset="0"/>
              <a:buChar char="•"/>
            </a:pPr>
            <a:r>
              <a:rPr lang="en-US" sz="1400" dirty="0">
                <a:latin typeface="+mn-lt"/>
                <a:cs typeface="Kokila" panose="020B0604020202020204" pitchFamily="34" charset="0"/>
              </a:rPr>
              <a:t>Slide 44 – Added question “</a:t>
            </a:r>
            <a:r>
              <a:rPr lang="en-US" sz="1400" dirty="0">
                <a:latin typeface="+mn-lt"/>
              </a:rPr>
              <a:t>What are reasons for testing self defense ammunition in your firearm?” with Instructor Notes</a:t>
            </a:r>
          </a:p>
          <a:p>
            <a:pPr marL="342900" indent="-342900" algn="l">
              <a:buFont typeface="Arial" panose="020B0604020202020204" pitchFamily="34" charset="0"/>
              <a:buChar char="•"/>
            </a:pPr>
            <a:r>
              <a:rPr lang="en-US" sz="1400" dirty="0">
                <a:latin typeface="+mn-lt"/>
                <a:cs typeface="Kokila" panose="020B0604020202020204" pitchFamily="34" charset="0"/>
              </a:rPr>
              <a:t>Added Slide 11, “Additional Gun Safety Rules”</a:t>
            </a:r>
          </a:p>
          <a:p>
            <a:pPr marL="342900" indent="-342900" algn="l">
              <a:buFont typeface="Arial" panose="020B0604020202020204" pitchFamily="34" charset="0"/>
              <a:buChar char="•"/>
            </a:pPr>
            <a:r>
              <a:rPr lang="en-US" sz="1400" dirty="0">
                <a:latin typeface="+mn-lt"/>
                <a:cs typeface="Kokila" panose="020B0604020202020204" pitchFamily="34" charset="0"/>
              </a:rPr>
              <a:t>Added notes to Slide 65</a:t>
            </a:r>
          </a:p>
          <a:p>
            <a:pPr marL="342900" indent="-342900" algn="l">
              <a:buFont typeface="Arial" panose="020B0604020202020204" pitchFamily="34" charset="0"/>
              <a:buChar char="•"/>
            </a:pPr>
            <a:endParaRPr lang="en-US" sz="1400" dirty="0"/>
          </a:p>
          <a:p>
            <a:pPr marL="342900" indent="-342900" algn="l">
              <a:buFont typeface="Arial" panose="020B0604020202020204" pitchFamily="34" charset="0"/>
              <a:buChar char="•"/>
            </a:pPr>
            <a:r>
              <a:rPr lang="en-US" sz="1400" dirty="0">
                <a:latin typeface="+mn-lt"/>
              </a:rPr>
              <a:t>Changed the Design Layout to align with future of NRA PPT program slides</a:t>
            </a:r>
          </a:p>
          <a:p>
            <a:pPr marL="342900" indent="-342900" algn="l">
              <a:buFont typeface="Arial" panose="020B0604020202020204" pitchFamily="34" charset="0"/>
              <a:buChar char="•"/>
            </a:pPr>
            <a:r>
              <a:rPr lang="en-US" sz="1400" dirty="0">
                <a:latin typeface="+mn-lt"/>
              </a:rPr>
              <a:t>Background color more neutral, so it is not so bright in a dark room. (pure white created glare)</a:t>
            </a:r>
          </a:p>
          <a:p>
            <a:pPr marL="342900" indent="-342900" algn="l">
              <a:buFont typeface="Arial" panose="020B0604020202020204" pitchFamily="34" charset="0"/>
              <a:buChar char="•"/>
            </a:pPr>
            <a:r>
              <a:rPr lang="en-US" sz="1400" dirty="0">
                <a:latin typeface="+mn-lt"/>
              </a:rPr>
              <a:t>Added Hyperlinked Lesson # menu to left side of slide deck, accessible from the slideshow.</a:t>
            </a:r>
          </a:p>
          <a:p>
            <a:pPr marL="342900" indent="-342900" algn="l">
              <a:buFont typeface="Arial" panose="020B0604020202020204" pitchFamily="34" charset="0"/>
              <a:buChar char="•"/>
            </a:pPr>
            <a:r>
              <a:rPr lang="en-US" sz="1400" dirty="0">
                <a:latin typeface="+mn-lt"/>
              </a:rPr>
              <a:t>Added Slide 30 – Three main parts to a pistol</a:t>
            </a:r>
          </a:p>
          <a:p>
            <a:pPr marL="342900" indent="-342900" algn="l">
              <a:buFont typeface="Arial" panose="020B0604020202020204" pitchFamily="34" charset="0"/>
              <a:buChar char="•"/>
            </a:pPr>
            <a:endParaRPr lang="en-US" sz="1400" dirty="0">
              <a:latin typeface="+mn-lt"/>
            </a:endParaRPr>
          </a:p>
          <a:p>
            <a:pPr algn="l"/>
            <a:r>
              <a:rPr lang="en-US" sz="1400" b="1" u="sng" dirty="0">
                <a:latin typeface="+mn-lt"/>
              </a:rPr>
              <a:t>KNOWN ISSUES</a:t>
            </a:r>
            <a:endParaRPr lang="en-US" sz="1400" dirty="0">
              <a:latin typeface="+mn-lt"/>
            </a:endParaRPr>
          </a:p>
          <a:p>
            <a:pPr marL="285750" indent="-285750" algn="l">
              <a:buFont typeface="Arial" panose="020B0604020202020204" pitchFamily="34" charset="0"/>
              <a:buChar char="•"/>
            </a:pPr>
            <a:endParaRPr lang="en-US" sz="1400" b="1" u="sng" dirty="0">
              <a:latin typeface="+mn-lt"/>
            </a:endParaRPr>
          </a:p>
          <a:p>
            <a:pPr marL="285750" indent="-285750" algn="l">
              <a:buFont typeface="Arial" panose="020B0604020202020204" pitchFamily="34" charset="0"/>
              <a:buChar char="•"/>
            </a:pPr>
            <a:r>
              <a:rPr lang="en-US" sz="1400" dirty="0">
                <a:latin typeface="+mn-lt"/>
                <a:cs typeface="Kokila" panose="020B0604020202020204" pitchFamily="34" charset="0"/>
              </a:rPr>
              <a:t>Lesson 6: Need 2 additional Failure slides (Battery &amp; Eject)</a:t>
            </a:r>
            <a:endParaRPr lang="en-US" sz="1400" dirty="0">
              <a:cs typeface="Kokila" panose="020B0604020202020204" pitchFamily="34" charset="0"/>
            </a:endParaRPr>
          </a:p>
          <a:p>
            <a:pPr marL="342900" indent="-342900" algn="l">
              <a:buFont typeface="Arial" panose="020B0604020202020204" pitchFamily="34" charset="0"/>
              <a:buChar char="•"/>
            </a:pPr>
            <a:endParaRPr lang="en-US" sz="1400" dirty="0">
              <a:latin typeface="+mn-lt"/>
              <a:cs typeface="Kokila" panose="020B0604020202020204" pitchFamily="34" charset="0"/>
            </a:endParaRPr>
          </a:p>
          <a:p>
            <a:pPr marL="342900" indent="-342900" algn="l">
              <a:buFont typeface="Arial" panose="020B0604020202020204" pitchFamily="34" charset="0"/>
              <a:buChar char="•"/>
            </a:pPr>
            <a:endParaRPr lang="en-US" sz="1400" dirty="0">
              <a:latin typeface="+mn-lt"/>
              <a:cs typeface="Kokila" panose="020B0604020202020204" pitchFamily="34" charset="0"/>
            </a:endParaRPr>
          </a:p>
          <a:p>
            <a:pPr marL="342900" indent="-342900" algn="l">
              <a:buFont typeface="Arial" panose="020B0604020202020204" pitchFamily="34" charset="0"/>
              <a:buChar char="•"/>
            </a:pPr>
            <a:endParaRPr lang="en-US" sz="1400" dirty="0">
              <a:latin typeface="+mn-lt"/>
              <a:cs typeface="Kokila" panose="020B0604020202020204" pitchFamily="34" charset="0"/>
            </a:endParaRPr>
          </a:p>
        </p:txBody>
      </p:sp>
    </p:spTree>
    <p:extLst>
      <p:ext uri="{BB962C8B-B14F-4D97-AF65-F5344CB8AC3E}">
        <p14:creationId xmlns:p14="http://schemas.microsoft.com/office/powerpoint/2010/main" val="92078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21EE-A2A1-4A49-B4A9-478864B4CC73}"/>
              </a:ext>
            </a:extLst>
          </p:cNvPr>
          <p:cNvSpPr>
            <a:spLocks noGrp="1"/>
          </p:cNvSpPr>
          <p:nvPr>
            <p:ph type="title"/>
          </p:nvPr>
        </p:nvSpPr>
        <p:spPr>
          <a:xfrm>
            <a:off x="2535528" y="112865"/>
            <a:ext cx="7120944" cy="1325563"/>
          </a:xfrm>
        </p:spPr>
        <p:txBody>
          <a:bodyPr>
            <a:normAutofit/>
          </a:bodyPr>
          <a:lstStyle/>
          <a:p>
            <a:pPr algn="ctr"/>
            <a:r>
              <a:rPr lang="en-US" dirty="0"/>
              <a:t>What are the major causes of firearm accidents?</a:t>
            </a:r>
          </a:p>
        </p:txBody>
      </p:sp>
      <p:sp>
        <p:nvSpPr>
          <p:cNvPr id="3" name="Content Placeholder 2">
            <a:extLst>
              <a:ext uri="{FF2B5EF4-FFF2-40B4-BE49-F238E27FC236}">
                <a16:creationId xmlns:a16="http://schemas.microsoft.com/office/drawing/2014/main" id="{08A78A1E-641C-4BB0-AB8A-C33269EC61C0}"/>
              </a:ext>
            </a:extLst>
          </p:cNvPr>
          <p:cNvSpPr>
            <a:spLocks noGrp="1"/>
          </p:cNvSpPr>
          <p:nvPr>
            <p:ph idx="4294967295"/>
          </p:nvPr>
        </p:nvSpPr>
        <p:spPr>
          <a:xfrm>
            <a:off x="2806130" y="2450206"/>
            <a:ext cx="6579740" cy="2224825"/>
          </a:xfrm>
        </p:spPr>
        <p:txBody>
          <a:bodyPr/>
          <a:lstStyle/>
          <a:p>
            <a:r>
              <a:rPr lang="en-US" dirty="0"/>
              <a:t>Ignorance – lack of knowledge.</a:t>
            </a:r>
          </a:p>
          <a:p>
            <a:pPr marL="0" indent="0">
              <a:buNone/>
            </a:pPr>
            <a:endParaRPr lang="en-US" dirty="0"/>
          </a:p>
          <a:p>
            <a:r>
              <a:rPr lang="en-US" dirty="0"/>
              <a:t>Carelessness – poor or improper attitude. </a:t>
            </a:r>
          </a:p>
        </p:txBody>
      </p:sp>
      <p:sp>
        <p:nvSpPr>
          <p:cNvPr id="6" name="Snip and Round Single Corner Rectangle 5"/>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A2E7F794-515D-4DC1-B36C-F5E5E4B254AF}"/>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B13B12-5486-48D9-9669-56AC8A5628DA}"/>
              </a:ext>
            </a:extLst>
          </p:cNvPr>
          <p:cNvSpPr txBox="1"/>
          <p:nvPr/>
        </p:nvSpPr>
        <p:spPr>
          <a:xfrm>
            <a:off x="10339754" y="6211669"/>
            <a:ext cx="1471246" cy="400110"/>
          </a:xfrm>
          <a:prstGeom prst="rect">
            <a:avLst/>
          </a:prstGeom>
          <a:solidFill>
            <a:schemeClr val="tx1"/>
          </a:solidFill>
        </p:spPr>
        <p:txBody>
          <a:bodyPr wrap="square" rtlCol="0">
            <a:spAutoFit/>
          </a:bodyPr>
          <a:lstStyle/>
          <a:p>
            <a:pPr algn="ctr"/>
            <a:r>
              <a:rPr lang="en-US" sz="2000" b="1" dirty="0">
                <a:solidFill>
                  <a:srgbClr val="FF0000"/>
                </a:solidFill>
              </a:rPr>
              <a:t>B12,13</a:t>
            </a:r>
          </a:p>
        </p:txBody>
      </p:sp>
    </p:spTree>
    <p:extLst>
      <p:ext uri="{BB962C8B-B14F-4D97-AF65-F5344CB8AC3E}">
        <p14:creationId xmlns:p14="http://schemas.microsoft.com/office/powerpoint/2010/main" val="45009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1048333547"/>
              </p:ext>
            </p:extLst>
          </p:nvPr>
        </p:nvGraphicFramePr>
        <p:xfrm>
          <a:off x="1571222" y="1285763"/>
          <a:ext cx="10146406" cy="4430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838200" y="1"/>
            <a:ext cx="10515600" cy="850005"/>
          </a:xfrm>
        </p:spPr>
        <p:txBody>
          <a:bodyPr/>
          <a:lstStyle/>
          <a:p>
            <a:pPr algn="ctr"/>
            <a:r>
              <a:rPr lang="en-US" dirty="0"/>
              <a:t>Stoppages – Semi-Automatic Pistol</a:t>
            </a:r>
          </a:p>
        </p:txBody>
      </p:sp>
      <p:sp>
        <p:nvSpPr>
          <p:cNvPr id="3" name="Content Placeholder 2"/>
          <p:cNvSpPr>
            <a:spLocks noGrp="1"/>
          </p:cNvSpPr>
          <p:nvPr>
            <p:ph idx="4294967295"/>
          </p:nvPr>
        </p:nvSpPr>
        <p:spPr>
          <a:xfrm>
            <a:off x="1804407" y="1176338"/>
            <a:ext cx="10117137" cy="4884737"/>
          </a:xfrm>
        </p:spPr>
        <p:txBody>
          <a:bodyPr>
            <a:normAutofit/>
          </a:bodyPr>
          <a:lstStyle/>
          <a:p>
            <a:pPr marL="228600" lvl="1">
              <a:spcBef>
                <a:spcPts val="1000"/>
              </a:spcBef>
            </a:pPr>
            <a:r>
              <a:rPr lang="en-US" sz="2800" dirty="0"/>
              <a:t>Double-feed – Practical Exercise</a:t>
            </a:r>
            <a:r>
              <a:rPr lang="en-US" dirty="0"/>
              <a:t> </a:t>
            </a:r>
          </a:p>
        </p:txBody>
      </p:sp>
      <p:sp>
        <p:nvSpPr>
          <p:cNvPr id="7" name="Snip and Round Single Corner Rectangle 6"/>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8CC5F88E-8543-4457-A163-1CD89A07AB65}"/>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4970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lstStyle/>
          <a:p>
            <a:pPr algn="ctr"/>
            <a:r>
              <a:rPr lang="en-US" dirty="0"/>
              <a:t>Stoppages – Revolver</a:t>
            </a:r>
          </a:p>
        </p:txBody>
      </p:sp>
      <p:sp>
        <p:nvSpPr>
          <p:cNvPr id="3" name="Content Placeholder 2"/>
          <p:cNvSpPr>
            <a:spLocks noGrp="1"/>
          </p:cNvSpPr>
          <p:nvPr>
            <p:ph idx="4294967295"/>
          </p:nvPr>
        </p:nvSpPr>
        <p:spPr>
          <a:xfrm>
            <a:off x="1676400" y="1233196"/>
            <a:ext cx="8948670" cy="3416077"/>
          </a:xfrm>
        </p:spPr>
        <p:txBody>
          <a:bodyPr/>
          <a:lstStyle/>
          <a:p>
            <a:r>
              <a:rPr lang="en-US" dirty="0"/>
              <a:t>Failure to fire</a:t>
            </a:r>
          </a:p>
          <a:p>
            <a:pPr lvl="1"/>
            <a:r>
              <a:rPr lang="en-US" dirty="0"/>
              <a:t>Advance cylinder by pulling the trigger again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9648" r="10044" b="7401"/>
          <a:stretch/>
        </p:blipFill>
        <p:spPr>
          <a:xfrm>
            <a:off x="3588126" y="2621477"/>
            <a:ext cx="5021168" cy="2714678"/>
          </a:xfrm>
          <a:prstGeom prst="rect">
            <a:avLst/>
          </a:prstGeom>
          <a:ln>
            <a:solidFill>
              <a:srgbClr val="9BAAB7"/>
            </a:solidFill>
          </a:ln>
          <a:effectLst>
            <a:outerShdw blurRad="50800" dist="127000" dir="2700000" algn="tl" rotWithShape="0">
              <a:prstClr val="black">
                <a:alpha val="40000"/>
              </a:prstClr>
            </a:outerShdw>
          </a:effectLst>
        </p:spPr>
      </p:pic>
      <p:sp>
        <p:nvSpPr>
          <p:cNvPr id="7" name="Snip and Round Single Corner Rectangle 6"/>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7998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0F7D29-196A-4C4B-8116-4878FE54FCDC}"/>
              </a:ext>
            </a:extLst>
          </p:cNvPr>
          <p:cNvSpPr>
            <a:spLocks noGrp="1"/>
          </p:cNvSpPr>
          <p:nvPr>
            <p:ph type="title"/>
          </p:nvPr>
        </p:nvSpPr>
        <p:spPr>
          <a:xfrm>
            <a:off x="838200" y="1"/>
            <a:ext cx="10515600" cy="953036"/>
          </a:xfrm>
        </p:spPr>
        <p:txBody>
          <a:bodyPr>
            <a:normAutofit/>
          </a:bodyPr>
          <a:lstStyle/>
          <a:p>
            <a:pPr algn="ctr"/>
            <a:r>
              <a:rPr lang="en-US" sz="3200" dirty="0">
                <a:solidFill>
                  <a:prstClr val="black"/>
                </a:solidFill>
                <a:cs typeface="Times New Roman" panose="02020603050405020304" pitchFamily="18" charset="0"/>
              </a:rPr>
              <a:t>Practical Exercise: </a:t>
            </a:r>
            <a:r>
              <a:rPr lang="en-US" sz="3200" dirty="0"/>
              <a:t>Loading and Stoppage Remediation</a:t>
            </a:r>
            <a:endParaRPr lang="en-US" sz="3200" b="1" dirty="0">
              <a:cs typeface="Times New Roman" panose="02020603050405020304" pitchFamily="18" charset="0"/>
            </a:endParaRPr>
          </a:p>
        </p:txBody>
      </p:sp>
      <p:sp>
        <p:nvSpPr>
          <p:cNvPr id="3" name="Content Placeholder 2"/>
          <p:cNvSpPr>
            <a:spLocks noGrp="1"/>
          </p:cNvSpPr>
          <p:nvPr>
            <p:ph idx="4294967295"/>
          </p:nvPr>
        </p:nvSpPr>
        <p:spPr>
          <a:xfrm>
            <a:off x="1865971" y="1545890"/>
            <a:ext cx="9181273" cy="3435350"/>
          </a:xfrm>
        </p:spPr>
        <p:txBody>
          <a:bodyPr/>
          <a:lstStyle/>
          <a:p>
            <a:pPr marL="0" indent="0">
              <a:buNone/>
            </a:pPr>
            <a:r>
              <a:rPr lang="en-US" sz="3200" b="1" i="1" dirty="0">
                <a:latin typeface="+mj-lt"/>
                <a:cs typeface="Times New Roman" panose="02020603050405020304" pitchFamily="18" charset="0"/>
              </a:rPr>
              <a:t>Equipment Check</a:t>
            </a:r>
          </a:p>
          <a:p>
            <a:pPr marL="0" indent="0">
              <a:buNone/>
            </a:pPr>
            <a:endParaRPr lang="en-US" sz="3200" b="1" i="1" dirty="0">
              <a:latin typeface="+mj-lt"/>
              <a:cs typeface="Times New Roman" panose="02020603050405020304" pitchFamily="18" charset="0"/>
            </a:endParaRPr>
          </a:p>
          <a:p>
            <a:r>
              <a:rPr lang="en-US" dirty="0">
                <a:latin typeface="+mj-lt"/>
                <a:cs typeface="Times New Roman" panose="02020603050405020304" pitchFamily="18" charset="0"/>
              </a:rPr>
              <a:t>Evaluate gear and equipment for safety hazards</a:t>
            </a:r>
          </a:p>
          <a:p>
            <a:r>
              <a:rPr lang="en-US" dirty="0">
                <a:latin typeface="+mj-lt"/>
                <a:cs typeface="Times New Roman" panose="02020603050405020304" pitchFamily="18" charset="0"/>
              </a:rPr>
              <a:t>Ensure all equipment is properly mounted, secured, and operational. </a:t>
            </a:r>
          </a:p>
          <a:p>
            <a:r>
              <a:rPr lang="en-US" dirty="0">
                <a:latin typeface="+mj-lt"/>
                <a:cs typeface="Times New Roman" panose="02020603050405020304" pitchFamily="18" charset="0"/>
              </a:rPr>
              <a:t>This includes: holster, magazines, pouches, clothing, belt, etc. </a:t>
            </a:r>
          </a:p>
        </p:txBody>
      </p:sp>
      <p:sp>
        <p:nvSpPr>
          <p:cNvPr id="8" name="Snip and Round Single Corner Rectangle 7"/>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057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914399"/>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2142868" y="1656814"/>
            <a:ext cx="7906264" cy="2631850"/>
          </a:xfrm>
        </p:spPr>
        <p:txBody>
          <a:bodyPr>
            <a:normAutofit/>
          </a:bodyPr>
          <a:lstStyle/>
          <a:p>
            <a:pPr lvl="0"/>
            <a:r>
              <a:rPr lang="en-US" dirty="0"/>
              <a:t>Perform tactical reloads</a:t>
            </a:r>
          </a:p>
          <a:p>
            <a:pPr lvl="0"/>
            <a:r>
              <a:rPr lang="en-US" dirty="0"/>
              <a:t>Identify types of stoppages</a:t>
            </a:r>
          </a:p>
          <a:p>
            <a:pPr lvl="0"/>
            <a:r>
              <a:rPr lang="en-US" dirty="0"/>
              <a:t>Perform Immediate action drills</a:t>
            </a:r>
          </a:p>
        </p:txBody>
      </p:sp>
      <p:sp>
        <p:nvSpPr>
          <p:cNvPr id="6" name="Snip and Round Single Corner Rectangle 5"/>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0F2A22-4D84-4E22-B204-7D49EDC7E2F2}"/>
              </a:ext>
            </a:extLst>
          </p:cNvPr>
          <p:cNvSpPr>
            <a:spLocks noGrp="1"/>
          </p:cNvSpPr>
          <p:nvPr>
            <p:ph type="title"/>
          </p:nvPr>
        </p:nvSpPr>
        <p:spPr>
          <a:xfrm>
            <a:off x="3037804" y="2593171"/>
            <a:ext cx="6116392" cy="1325563"/>
          </a:xfrm>
          <a:effectLst/>
        </p:spPr>
        <p:txBody>
          <a:bodyPr/>
          <a:lstStyle/>
          <a:p>
            <a:pPr algn="ctr"/>
            <a:r>
              <a:rPr lang="en-US" b="1" dirty="0"/>
              <a:t>What Are Your Questions?</a:t>
            </a:r>
          </a:p>
        </p:txBody>
      </p:sp>
      <p:sp>
        <p:nvSpPr>
          <p:cNvPr id="5" name="Snip and Round Single Corner Rectangle 4"/>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3998" y="2286000"/>
            <a:ext cx="9144000" cy="2350807"/>
          </a:xfrm>
        </p:spPr>
        <p:txBody>
          <a:bodyPr>
            <a:normAutofit lnSpcReduction="10000"/>
          </a:bodyPr>
          <a:lstStyle/>
          <a:p>
            <a:pPr marL="0" indent="0" algn="ctr">
              <a:buNone/>
            </a:pPr>
            <a:r>
              <a:rPr lang="en-US" sz="4000" dirty="0"/>
              <a:t>Lesson 7:</a:t>
            </a:r>
          </a:p>
          <a:p>
            <a:pPr marL="0" indent="0" algn="ctr">
              <a:buNone/>
            </a:pPr>
            <a:br>
              <a:rPr lang="en-US" sz="4000" dirty="0"/>
            </a:br>
            <a:r>
              <a:rPr lang="en-US" sz="4000" dirty="0"/>
              <a:t>Mindset, Responding to an Attack </a:t>
            </a:r>
            <a:br>
              <a:rPr lang="en-US" sz="4000" dirty="0"/>
            </a:br>
            <a:r>
              <a:rPr lang="en-US" sz="4000" dirty="0"/>
              <a:t>and the Aftermath</a:t>
            </a:r>
            <a:endParaRPr lang="en-US" sz="4000" dirty="0">
              <a:latin typeface="Lucida Bright" panose="02040602050505020304" pitchFamily="18" charset="0"/>
            </a:endParaRPr>
          </a:p>
        </p:txBody>
      </p:sp>
      <p:sp>
        <p:nvSpPr>
          <p:cNvPr id="7" name="TextBox 6">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9"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8" name="Snip and Round Single Corner Rectangle 7"/>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826" y="138406"/>
            <a:ext cx="8814365" cy="987553"/>
          </a:xfrm>
        </p:spPr>
        <p:txBody>
          <a:bodyPr>
            <a:noAutofit/>
          </a:bodyPr>
          <a:lstStyle/>
          <a:p>
            <a:pPr algn="ctr"/>
            <a:r>
              <a:rPr lang="en-US" b="1" dirty="0"/>
              <a:t>Lesson 7 – Mindset, Responding to an Attack and the Aftermath</a:t>
            </a:r>
            <a:endParaRPr lang="en-US" sz="5400" b="1" dirty="0"/>
          </a:p>
        </p:txBody>
      </p:sp>
      <p:sp>
        <p:nvSpPr>
          <p:cNvPr id="3" name="Content Placeholder 2"/>
          <p:cNvSpPr>
            <a:spLocks noGrp="1"/>
          </p:cNvSpPr>
          <p:nvPr>
            <p:ph idx="4294967295"/>
          </p:nvPr>
        </p:nvSpPr>
        <p:spPr>
          <a:xfrm>
            <a:off x="1917204" y="1942850"/>
            <a:ext cx="9773700" cy="4351337"/>
          </a:xfrm>
        </p:spPr>
        <p:txBody>
          <a:bodyPr>
            <a:normAutofit fontScale="92500" lnSpcReduction="20000"/>
          </a:bodyPr>
          <a:lstStyle/>
          <a:p>
            <a:pPr lvl="0"/>
            <a:r>
              <a:rPr lang="en-US" dirty="0"/>
              <a:t>Explain the levels of mental awareness.</a:t>
            </a:r>
          </a:p>
          <a:p>
            <a:pPr lvl="0"/>
            <a:r>
              <a:rPr lang="en-US" dirty="0"/>
              <a:t>Explain the importance of mental preparation and developing the proper mindset for carrying and using a pistol for personal protection.</a:t>
            </a:r>
          </a:p>
          <a:p>
            <a:pPr lvl="0"/>
            <a:r>
              <a:rPr lang="en-US" dirty="0"/>
              <a:t>Explain the techniques for avoiding life-threatening confrontations.</a:t>
            </a:r>
          </a:p>
          <a:p>
            <a:pPr lvl="0"/>
            <a:r>
              <a:rPr lang="en-US" dirty="0"/>
              <a:t>Explain the psychological and physiological changes that may occur during an attack.</a:t>
            </a:r>
          </a:p>
          <a:p>
            <a:pPr lvl="0"/>
            <a:r>
              <a:rPr lang="en-US" dirty="0"/>
              <a:t>Explain the differences between armed self defense in the home and outside the home.</a:t>
            </a:r>
          </a:p>
          <a:p>
            <a:pPr lvl="0"/>
            <a:r>
              <a:rPr lang="en-US" dirty="0"/>
              <a:t>Explain &amp; Demonstrate techniques for controlling and responding to a violent encounter.</a:t>
            </a:r>
          </a:p>
          <a:p>
            <a:pPr lvl="0"/>
            <a:r>
              <a:rPr lang="en-US" dirty="0"/>
              <a:t>Explain the emotional, legal and social aftermath of a defensive shooting.</a:t>
            </a:r>
          </a:p>
        </p:txBody>
      </p:sp>
      <p:sp>
        <p:nvSpPr>
          <p:cNvPr id="6" name="TextBox 5"/>
          <p:cNvSpPr txBox="1"/>
          <p:nvPr/>
        </p:nvSpPr>
        <p:spPr>
          <a:xfrm>
            <a:off x="4195572" y="1189037"/>
            <a:ext cx="3998402" cy="646331"/>
          </a:xfrm>
          <a:prstGeom prst="rect">
            <a:avLst/>
          </a:prstGeom>
          <a:noFill/>
        </p:spPr>
        <p:txBody>
          <a:bodyPr wrap="square" rtlCol="0">
            <a:spAutoFit/>
          </a:bodyPr>
          <a:lstStyle/>
          <a:p>
            <a:r>
              <a:rPr lang="en-US" sz="3600" dirty="0">
                <a:latin typeface="+mj-lt"/>
              </a:rPr>
              <a:t>Learning Objectives: </a:t>
            </a:r>
          </a:p>
        </p:txBody>
      </p:sp>
      <p:sp>
        <p:nvSpPr>
          <p:cNvPr id="8" name="Snip and Round Single Corner Rectangle 7"/>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403ABC69-1634-4FD0-B3FF-89708E7D57D6}"/>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33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408" y="2067484"/>
            <a:ext cx="4759623" cy="3895344"/>
          </a:xfrm>
          <a:prstGeom prst="rect">
            <a:avLst/>
          </a:prstGeom>
        </p:spPr>
      </p:pic>
      <p:sp>
        <p:nvSpPr>
          <p:cNvPr id="2" name="Title 1">
            <a:extLst>
              <a:ext uri="{FF2B5EF4-FFF2-40B4-BE49-F238E27FC236}">
                <a16:creationId xmlns:a16="http://schemas.microsoft.com/office/drawing/2014/main" id="{7DE94116-4FFE-4631-A84A-EAE79B4D8477}"/>
              </a:ext>
            </a:extLst>
          </p:cNvPr>
          <p:cNvSpPr>
            <a:spLocks noGrp="1"/>
          </p:cNvSpPr>
          <p:nvPr>
            <p:ph type="title"/>
          </p:nvPr>
        </p:nvSpPr>
        <p:spPr>
          <a:xfrm>
            <a:off x="838200" y="1"/>
            <a:ext cx="10515600" cy="940157"/>
          </a:xfrm>
        </p:spPr>
        <p:txBody>
          <a:bodyPr>
            <a:normAutofit/>
          </a:bodyPr>
          <a:lstStyle/>
          <a:p>
            <a:pPr algn="ctr"/>
            <a:r>
              <a:rPr lang="en-US" sz="4000" dirty="0"/>
              <a:t>Levels of Mental Awareness</a:t>
            </a:r>
          </a:p>
        </p:txBody>
      </p:sp>
      <p:sp>
        <p:nvSpPr>
          <p:cNvPr id="4" name="Text Placeholder 3">
            <a:extLst>
              <a:ext uri="{FF2B5EF4-FFF2-40B4-BE49-F238E27FC236}">
                <a16:creationId xmlns:a16="http://schemas.microsoft.com/office/drawing/2014/main" id="{C58FC90D-EF6B-4AC6-BAF2-BFBA42896406}"/>
              </a:ext>
            </a:extLst>
          </p:cNvPr>
          <p:cNvSpPr>
            <a:spLocks noGrp="1"/>
          </p:cNvSpPr>
          <p:nvPr>
            <p:ph type="body" sz="half" idx="4294967295"/>
          </p:nvPr>
        </p:nvSpPr>
        <p:spPr>
          <a:xfrm>
            <a:off x="1532586" y="1225260"/>
            <a:ext cx="7172027" cy="4151312"/>
          </a:xfrm>
        </p:spPr>
        <p:txBody>
          <a:bodyPr>
            <a:normAutofit/>
          </a:bodyPr>
          <a:lstStyle/>
          <a:p>
            <a:pPr marL="282575" indent="-282575">
              <a:buFont typeface="Arial" panose="020B0604020202020204" pitchFamily="34" charset="0"/>
              <a:buChar char="•"/>
            </a:pPr>
            <a:r>
              <a:rPr lang="en-US" sz="2600" dirty="0"/>
              <a:t>The most important key to staying safe is to remain alert in your environment.</a:t>
            </a:r>
          </a:p>
          <a:p>
            <a:pPr marL="282575" indent="-282575">
              <a:buFont typeface="Arial" panose="020B0604020202020204" pitchFamily="34" charset="0"/>
              <a:buChar char="•"/>
            </a:pPr>
            <a:r>
              <a:rPr lang="en-US" sz="2600" dirty="0"/>
              <a:t>Levels of Awareness</a:t>
            </a:r>
          </a:p>
          <a:p>
            <a:pPr marL="739775" lvl="1" indent="-282575">
              <a:buFont typeface="Arial" panose="020B0604020202020204" pitchFamily="34" charset="0"/>
              <a:buChar char="•"/>
            </a:pPr>
            <a:r>
              <a:rPr lang="en-US" sz="2400" dirty="0"/>
              <a:t>Unaware</a:t>
            </a:r>
          </a:p>
        </p:txBody>
      </p:sp>
      <p:sp>
        <p:nvSpPr>
          <p:cNvPr id="7" name="Snip and Round Single Corner Rectangle 6"/>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tar: 5 Points 2">
            <a:extLst>
              <a:ext uri="{FF2B5EF4-FFF2-40B4-BE49-F238E27FC236}">
                <a16:creationId xmlns:a16="http://schemas.microsoft.com/office/drawing/2014/main" id="{20B5EB7E-A4E5-4D8F-90E4-3137A07050F0}"/>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8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408" y="2066544"/>
            <a:ext cx="4759623" cy="3895344"/>
          </a:xfrm>
          <a:prstGeom prst="rect">
            <a:avLst/>
          </a:prstGeom>
        </p:spPr>
      </p:pic>
      <p:sp>
        <p:nvSpPr>
          <p:cNvPr id="4" name="Text Placeholder 3">
            <a:extLst>
              <a:ext uri="{FF2B5EF4-FFF2-40B4-BE49-F238E27FC236}">
                <a16:creationId xmlns:a16="http://schemas.microsoft.com/office/drawing/2014/main" id="{C58FC90D-EF6B-4AC6-BAF2-BFBA42896406}"/>
              </a:ext>
            </a:extLst>
          </p:cNvPr>
          <p:cNvSpPr>
            <a:spLocks noGrp="1"/>
          </p:cNvSpPr>
          <p:nvPr>
            <p:ph type="body" sz="half" idx="4294967295"/>
          </p:nvPr>
        </p:nvSpPr>
        <p:spPr>
          <a:xfrm>
            <a:off x="1536192" y="1225296"/>
            <a:ext cx="7202488" cy="4151312"/>
          </a:xfrm>
        </p:spPr>
        <p:txBody>
          <a:bodyPr>
            <a:normAutofit/>
          </a:bodyPr>
          <a:lstStyle/>
          <a:p>
            <a:pPr marL="282575" indent="-282575">
              <a:buFont typeface="Arial" panose="020B0604020202020204" pitchFamily="34" charset="0"/>
              <a:buChar char="•"/>
            </a:pPr>
            <a:r>
              <a:rPr lang="en-US" sz="2600" dirty="0"/>
              <a:t>The most important key to staying safe is to remain alert in your environment.</a:t>
            </a:r>
          </a:p>
          <a:p>
            <a:pPr marL="282575" indent="-282575">
              <a:buFont typeface="Arial" panose="020B0604020202020204" pitchFamily="34" charset="0"/>
              <a:buChar char="•"/>
            </a:pPr>
            <a:r>
              <a:rPr lang="en-US" sz="2600" dirty="0"/>
              <a:t>Levels of Awareness</a:t>
            </a:r>
          </a:p>
          <a:p>
            <a:pPr marL="739775" lvl="1" indent="-282575">
              <a:buFont typeface="Arial" panose="020B0604020202020204" pitchFamily="34" charset="0"/>
              <a:buChar char="•"/>
            </a:pPr>
            <a:r>
              <a:rPr lang="en-US" sz="2400" dirty="0"/>
              <a:t>Unaware</a:t>
            </a:r>
          </a:p>
          <a:p>
            <a:pPr marL="739775" lvl="1" indent="-282575">
              <a:buFont typeface="Arial" panose="020B0604020202020204" pitchFamily="34" charset="0"/>
              <a:buChar char="•"/>
            </a:pPr>
            <a:r>
              <a:rPr lang="en-US" sz="2400" dirty="0"/>
              <a:t>Aware</a:t>
            </a:r>
          </a:p>
          <a:p>
            <a:pPr marL="739775" lvl="1" indent="-282575">
              <a:buFont typeface="Arial" panose="020B0604020202020204" pitchFamily="34" charset="0"/>
              <a:buChar char="•"/>
            </a:pPr>
            <a:endParaRPr lang="en-US" sz="2400" dirty="0"/>
          </a:p>
        </p:txBody>
      </p:sp>
      <p:sp>
        <p:nvSpPr>
          <p:cNvPr id="8" name="Title 1">
            <a:extLst>
              <a:ext uri="{FF2B5EF4-FFF2-40B4-BE49-F238E27FC236}">
                <a16:creationId xmlns:a16="http://schemas.microsoft.com/office/drawing/2014/main" id="{7DE94116-4FFE-4631-A84A-EAE79B4D8477}"/>
              </a:ext>
            </a:extLst>
          </p:cNvPr>
          <p:cNvSpPr>
            <a:spLocks noGrp="1"/>
          </p:cNvSpPr>
          <p:nvPr>
            <p:ph type="title"/>
          </p:nvPr>
        </p:nvSpPr>
        <p:spPr>
          <a:xfrm>
            <a:off x="838200" y="1"/>
            <a:ext cx="10515600" cy="940157"/>
          </a:xfrm>
        </p:spPr>
        <p:txBody>
          <a:bodyPr>
            <a:normAutofit/>
          </a:bodyPr>
          <a:lstStyle/>
          <a:p>
            <a:pPr algn="ctr"/>
            <a:r>
              <a:rPr lang="en-US" sz="4000" dirty="0"/>
              <a:t>Levels of Mental Awareness</a:t>
            </a:r>
          </a:p>
        </p:txBody>
      </p:sp>
      <p:sp>
        <p:nvSpPr>
          <p:cNvPr id="7" name="Snip and Round Single Corner Rectangle 6"/>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2FD758EB-9B08-4E8B-A0A7-6EAE8C6D8873}"/>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84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408" y="2066544"/>
            <a:ext cx="4759623" cy="3895344"/>
          </a:xfrm>
          <a:prstGeom prst="rect">
            <a:avLst/>
          </a:prstGeom>
        </p:spPr>
      </p:pic>
      <p:sp>
        <p:nvSpPr>
          <p:cNvPr id="4" name="Text Placeholder 3">
            <a:extLst>
              <a:ext uri="{FF2B5EF4-FFF2-40B4-BE49-F238E27FC236}">
                <a16:creationId xmlns:a16="http://schemas.microsoft.com/office/drawing/2014/main" id="{C58FC90D-EF6B-4AC6-BAF2-BFBA42896406}"/>
              </a:ext>
            </a:extLst>
          </p:cNvPr>
          <p:cNvSpPr>
            <a:spLocks noGrp="1"/>
          </p:cNvSpPr>
          <p:nvPr>
            <p:ph type="body" sz="half" idx="4294967295"/>
          </p:nvPr>
        </p:nvSpPr>
        <p:spPr>
          <a:xfrm>
            <a:off x="1536192" y="1225296"/>
            <a:ext cx="7202488" cy="4151312"/>
          </a:xfrm>
        </p:spPr>
        <p:txBody>
          <a:bodyPr>
            <a:normAutofit/>
          </a:bodyPr>
          <a:lstStyle/>
          <a:p>
            <a:pPr marL="282575" indent="-282575">
              <a:buFont typeface="Arial" panose="020B0604020202020204" pitchFamily="34" charset="0"/>
              <a:buChar char="•"/>
            </a:pPr>
            <a:r>
              <a:rPr lang="en-US" sz="2600" dirty="0"/>
              <a:t>The most important key to staying safe is to remain alert in your environment.</a:t>
            </a:r>
          </a:p>
          <a:p>
            <a:pPr marL="282575" indent="-282575">
              <a:buFont typeface="Arial" panose="020B0604020202020204" pitchFamily="34" charset="0"/>
              <a:buChar char="•"/>
            </a:pPr>
            <a:r>
              <a:rPr lang="en-US" sz="2600" dirty="0"/>
              <a:t>Levels of Awareness</a:t>
            </a:r>
          </a:p>
          <a:p>
            <a:pPr marL="739775" lvl="1" indent="-282575">
              <a:buFont typeface="Arial" panose="020B0604020202020204" pitchFamily="34" charset="0"/>
              <a:buChar char="•"/>
            </a:pPr>
            <a:r>
              <a:rPr lang="en-US" sz="2400" dirty="0"/>
              <a:t>Unaware</a:t>
            </a:r>
          </a:p>
          <a:p>
            <a:pPr marL="739775" lvl="1" indent="-282575">
              <a:buFont typeface="Arial" panose="020B0604020202020204" pitchFamily="34" charset="0"/>
              <a:buChar char="•"/>
            </a:pPr>
            <a:r>
              <a:rPr lang="en-US" sz="2400" dirty="0"/>
              <a:t>Aware</a:t>
            </a:r>
          </a:p>
          <a:p>
            <a:pPr marL="739775" lvl="1" indent="-282575">
              <a:buFont typeface="Arial" panose="020B0604020202020204" pitchFamily="34" charset="0"/>
              <a:buChar char="•"/>
            </a:pPr>
            <a:r>
              <a:rPr lang="en-US" sz="2400" dirty="0"/>
              <a:t>Alert</a:t>
            </a:r>
          </a:p>
        </p:txBody>
      </p:sp>
      <p:sp>
        <p:nvSpPr>
          <p:cNvPr id="8" name="Title 1">
            <a:extLst>
              <a:ext uri="{FF2B5EF4-FFF2-40B4-BE49-F238E27FC236}">
                <a16:creationId xmlns:a16="http://schemas.microsoft.com/office/drawing/2014/main" id="{7DE94116-4FFE-4631-A84A-EAE79B4D8477}"/>
              </a:ext>
            </a:extLst>
          </p:cNvPr>
          <p:cNvSpPr>
            <a:spLocks noGrp="1"/>
          </p:cNvSpPr>
          <p:nvPr>
            <p:ph type="title"/>
          </p:nvPr>
        </p:nvSpPr>
        <p:spPr>
          <a:xfrm>
            <a:off x="838200" y="1"/>
            <a:ext cx="10515600" cy="940157"/>
          </a:xfrm>
        </p:spPr>
        <p:txBody>
          <a:bodyPr>
            <a:normAutofit/>
          </a:bodyPr>
          <a:lstStyle/>
          <a:p>
            <a:pPr algn="ctr"/>
            <a:r>
              <a:rPr lang="en-US" sz="4000" dirty="0"/>
              <a:t>Levels of Mental Awareness</a:t>
            </a:r>
          </a:p>
        </p:txBody>
      </p:sp>
      <p:sp>
        <p:nvSpPr>
          <p:cNvPr id="7" name="Snip and Round Single Corner Rectangle 6"/>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F869A9D2-DDA3-4CDB-80A9-28D096A9B920}"/>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22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838200" y="100017"/>
            <a:ext cx="10515600" cy="953036"/>
          </a:xfrm>
          <a:effectLst/>
        </p:spPr>
        <p:txBody>
          <a:bodyPr/>
          <a:lstStyle/>
          <a:p>
            <a:pPr algn="ctr"/>
            <a:r>
              <a:rPr lang="en-US" b="0" i="1" u="sng" dirty="0"/>
              <a:t>NRA Gun Safety Rules</a:t>
            </a:r>
          </a:p>
        </p:txBody>
      </p:sp>
      <p:sp>
        <p:nvSpPr>
          <p:cNvPr id="206851" name="Rectangle 3"/>
          <p:cNvSpPr>
            <a:spLocks noGrp="1" noChangeArrowheads="1"/>
          </p:cNvSpPr>
          <p:nvPr>
            <p:ph idx="4294967295"/>
          </p:nvPr>
        </p:nvSpPr>
        <p:spPr>
          <a:xfrm>
            <a:off x="2112672" y="1668486"/>
            <a:ext cx="7966656" cy="4351338"/>
          </a:xfrm>
        </p:spPr>
        <p:txBody>
          <a:bodyPr/>
          <a:lstStyle/>
          <a:p>
            <a:r>
              <a:rPr lang="en-US" sz="3600" b="1" u="sng" dirty="0">
                <a:solidFill>
                  <a:srgbClr val="FF0000"/>
                </a:solidFill>
              </a:rPr>
              <a:t>ALWAYS</a:t>
            </a:r>
            <a:r>
              <a:rPr lang="en-US" sz="3600" dirty="0">
                <a:solidFill>
                  <a:srgbClr val="FF0000"/>
                </a:solidFill>
              </a:rPr>
              <a:t> </a:t>
            </a:r>
            <a:r>
              <a:rPr lang="en-US" sz="3600" dirty="0"/>
              <a:t>keep your gun pointed in a safe direction.</a:t>
            </a:r>
          </a:p>
          <a:p>
            <a:r>
              <a:rPr lang="en-US" sz="3600" b="1" u="sng" dirty="0">
                <a:solidFill>
                  <a:srgbClr val="FF0000"/>
                </a:solidFill>
              </a:rPr>
              <a:t>ALWAYS</a:t>
            </a:r>
            <a:r>
              <a:rPr lang="en-US" sz="3600" dirty="0">
                <a:solidFill>
                  <a:srgbClr val="FF0000"/>
                </a:solidFill>
              </a:rPr>
              <a:t> </a:t>
            </a:r>
            <a:r>
              <a:rPr lang="en-US" sz="3600" dirty="0"/>
              <a:t>keep your finger off the trigger until ready to shoot.</a:t>
            </a:r>
          </a:p>
          <a:p>
            <a:r>
              <a:rPr lang="en-US" sz="3600" b="1" u="sng" dirty="0">
                <a:solidFill>
                  <a:srgbClr val="FF0000"/>
                </a:solidFill>
              </a:rPr>
              <a:t>ALWAYS</a:t>
            </a:r>
            <a:r>
              <a:rPr lang="en-US" sz="3600" dirty="0">
                <a:solidFill>
                  <a:srgbClr val="FF0000"/>
                </a:solidFill>
              </a:rPr>
              <a:t> </a:t>
            </a:r>
            <a:r>
              <a:rPr lang="en-US" sz="3600" dirty="0"/>
              <a:t>keep your gun unloaded until ready to use.</a:t>
            </a:r>
          </a:p>
        </p:txBody>
      </p:sp>
      <p:sp>
        <p:nvSpPr>
          <p:cNvPr id="6" name="Snip and Round Single Corner Rectangle 5"/>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019A97DE-F429-4F51-8F43-8E4CD0A0F317}"/>
              </a:ext>
            </a:extLst>
          </p:cNvPr>
          <p:cNvSpPr txBox="1"/>
          <p:nvPr/>
        </p:nvSpPr>
        <p:spPr>
          <a:xfrm>
            <a:off x="10972800" y="6211669"/>
            <a:ext cx="838200" cy="400110"/>
          </a:xfrm>
          <a:prstGeom prst="rect">
            <a:avLst/>
          </a:prstGeom>
          <a:solidFill>
            <a:schemeClr val="tx1"/>
          </a:solidFill>
        </p:spPr>
        <p:txBody>
          <a:bodyPr wrap="square" rtlCol="0">
            <a:spAutoFit/>
          </a:bodyPr>
          <a:lstStyle/>
          <a:p>
            <a:pPr algn="ctr"/>
            <a:r>
              <a:rPr lang="en-US" sz="2000" b="1" dirty="0">
                <a:solidFill>
                  <a:srgbClr val="FF0000"/>
                </a:solidFill>
              </a:rPr>
              <a:t>12</a:t>
            </a:r>
          </a:p>
        </p:txBody>
      </p:sp>
      <p:sp>
        <p:nvSpPr>
          <p:cNvPr id="2" name="Star: 5 Points 1">
            <a:extLst>
              <a:ext uri="{FF2B5EF4-FFF2-40B4-BE49-F238E27FC236}">
                <a16:creationId xmlns:a16="http://schemas.microsoft.com/office/drawing/2014/main" id="{BF07A133-5D77-49F8-9BCD-1E83E17EF52F}"/>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57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Effect transition="in" filter="fade">
                                      <p:cBhvr>
                                        <p:cTn id="7" dur="500"/>
                                        <p:tgtEl>
                                          <p:spTgt spid="20685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6851">
                                            <p:txEl>
                                              <p:pRg st="1" end="1"/>
                                            </p:txEl>
                                          </p:spTgt>
                                        </p:tgtEl>
                                        <p:attrNameLst>
                                          <p:attrName>style.visibility</p:attrName>
                                        </p:attrNameLst>
                                      </p:cBhvr>
                                      <p:to>
                                        <p:strVal val="visible"/>
                                      </p:to>
                                    </p:set>
                                    <p:animEffect transition="in" filter="fade">
                                      <p:cBhvr>
                                        <p:cTn id="10" dur="500"/>
                                        <p:tgtEl>
                                          <p:spTgt spid="20685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851">
                                            <p:txEl>
                                              <p:pRg st="2" end="2"/>
                                            </p:txEl>
                                          </p:spTgt>
                                        </p:tgtEl>
                                        <p:attrNameLst>
                                          <p:attrName>style.visibility</p:attrName>
                                        </p:attrNameLst>
                                      </p:cBhvr>
                                      <p:to>
                                        <p:strVal val="visible"/>
                                      </p:to>
                                    </p:set>
                                    <p:animEffect transition="in" filter="fade">
                                      <p:cBhvr>
                                        <p:cTn id="13" dur="500"/>
                                        <p:tgtEl>
                                          <p:spTgt spid="206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408" y="2066544"/>
            <a:ext cx="4759623" cy="3895344"/>
          </a:xfrm>
          <a:prstGeom prst="rect">
            <a:avLst/>
          </a:prstGeom>
        </p:spPr>
      </p:pic>
      <p:sp>
        <p:nvSpPr>
          <p:cNvPr id="4" name="Text Placeholder 3">
            <a:extLst>
              <a:ext uri="{FF2B5EF4-FFF2-40B4-BE49-F238E27FC236}">
                <a16:creationId xmlns:a16="http://schemas.microsoft.com/office/drawing/2014/main" id="{C58FC90D-EF6B-4AC6-BAF2-BFBA42896406}"/>
              </a:ext>
            </a:extLst>
          </p:cNvPr>
          <p:cNvSpPr>
            <a:spLocks noGrp="1"/>
          </p:cNvSpPr>
          <p:nvPr>
            <p:ph type="body" sz="half" idx="4294967295"/>
          </p:nvPr>
        </p:nvSpPr>
        <p:spPr>
          <a:xfrm>
            <a:off x="1536192" y="1225296"/>
            <a:ext cx="7202488" cy="4151312"/>
          </a:xfrm>
        </p:spPr>
        <p:txBody>
          <a:bodyPr>
            <a:normAutofit/>
          </a:bodyPr>
          <a:lstStyle/>
          <a:p>
            <a:pPr marL="282575" indent="-282575">
              <a:buFont typeface="Arial" panose="020B0604020202020204" pitchFamily="34" charset="0"/>
              <a:buChar char="•"/>
            </a:pPr>
            <a:r>
              <a:rPr lang="en-US" sz="2600" dirty="0"/>
              <a:t>The most important key to staying safe is to remain alert in your environment.</a:t>
            </a:r>
          </a:p>
          <a:p>
            <a:pPr marL="282575" indent="-282575">
              <a:buFont typeface="Arial" panose="020B0604020202020204" pitchFamily="34" charset="0"/>
              <a:buChar char="•"/>
            </a:pPr>
            <a:r>
              <a:rPr lang="en-US" sz="2600" dirty="0"/>
              <a:t>Levels of Awareness</a:t>
            </a:r>
          </a:p>
          <a:p>
            <a:pPr marL="739775" lvl="1" indent="-282575">
              <a:buFont typeface="Arial" panose="020B0604020202020204" pitchFamily="34" charset="0"/>
              <a:buChar char="•"/>
            </a:pPr>
            <a:r>
              <a:rPr lang="en-US" sz="2400" dirty="0"/>
              <a:t>Unaware</a:t>
            </a:r>
          </a:p>
          <a:p>
            <a:pPr marL="739775" lvl="1" indent="-282575">
              <a:buFont typeface="Arial" panose="020B0604020202020204" pitchFamily="34" charset="0"/>
              <a:buChar char="•"/>
            </a:pPr>
            <a:r>
              <a:rPr lang="en-US" sz="2400" dirty="0"/>
              <a:t>Aware</a:t>
            </a:r>
          </a:p>
          <a:p>
            <a:pPr marL="739775" lvl="1" indent="-282575">
              <a:buFont typeface="Arial" panose="020B0604020202020204" pitchFamily="34" charset="0"/>
              <a:buChar char="•"/>
            </a:pPr>
            <a:r>
              <a:rPr lang="en-US" sz="2400" dirty="0"/>
              <a:t>Alert</a:t>
            </a:r>
          </a:p>
          <a:p>
            <a:pPr marL="739775" lvl="1" indent="-282575">
              <a:buFont typeface="Arial" panose="020B0604020202020204" pitchFamily="34" charset="0"/>
              <a:buChar char="•"/>
            </a:pPr>
            <a:r>
              <a:rPr lang="en-US" sz="2400" dirty="0"/>
              <a:t>Alarm</a:t>
            </a:r>
          </a:p>
        </p:txBody>
      </p:sp>
      <p:sp>
        <p:nvSpPr>
          <p:cNvPr id="8" name="Title 1">
            <a:extLst>
              <a:ext uri="{FF2B5EF4-FFF2-40B4-BE49-F238E27FC236}">
                <a16:creationId xmlns:a16="http://schemas.microsoft.com/office/drawing/2014/main" id="{7DE94116-4FFE-4631-A84A-EAE79B4D8477}"/>
              </a:ext>
            </a:extLst>
          </p:cNvPr>
          <p:cNvSpPr>
            <a:spLocks noGrp="1"/>
          </p:cNvSpPr>
          <p:nvPr>
            <p:ph type="title"/>
          </p:nvPr>
        </p:nvSpPr>
        <p:spPr>
          <a:xfrm>
            <a:off x="838200" y="1"/>
            <a:ext cx="10515600" cy="940157"/>
          </a:xfrm>
        </p:spPr>
        <p:txBody>
          <a:bodyPr>
            <a:normAutofit/>
          </a:bodyPr>
          <a:lstStyle/>
          <a:p>
            <a:pPr algn="ctr"/>
            <a:r>
              <a:rPr lang="en-US" sz="4000" dirty="0"/>
              <a:t>Levels of Mental Awareness</a:t>
            </a:r>
          </a:p>
        </p:txBody>
      </p:sp>
      <p:sp>
        <p:nvSpPr>
          <p:cNvPr id="7" name="Snip and Round Single Corner Rectangle 6"/>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AEFD1965-E686-4E0C-9FBA-C5D5758701C9}"/>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68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lstStyle/>
          <a:p>
            <a:pPr algn="ctr"/>
            <a:r>
              <a:rPr lang="en-US" dirty="0"/>
              <a:t>Mindset - Training</a:t>
            </a:r>
          </a:p>
        </p:txBody>
      </p:sp>
      <p:sp>
        <p:nvSpPr>
          <p:cNvPr id="3" name="Content Placeholder 2"/>
          <p:cNvSpPr>
            <a:spLocks noGrp="1"/>
          </p:cNvSpPr>
          <p:nvPr>
            <p:ph idx="4294967295"/>
          </p:nvPr>
        </p:nvSpPr>
        <p:spPr>
          <a:xfrm>
            <a:off x="1871729" y="1220318"/>
            <a:ext cx="8448541" cy="4351338"/>
          </a:xfrm>
        </p:spPr>
        <p:txBody>
          <a:bodyPr>
            <a:normAutofit/>
          </a:bodyPr>
          <a:lstStyle/>
          <a:p>
            <a:r>
              <a:rPr lang="en-US" dirty="0"/>
              <a:t>Never give up! </a:t>
            </a:r>
          </a:p>
          <a:p>
            <a:r>
              <a:rPr lang="en-US" dirty="0"/>
              <a:t>Training</a:t>
            </a:r>
          </a:p>
          <a:p>
            <a:pPr lvl="1"/>
            <a:r>
              <a:rPr lang="en-US" dirty="0"/>
              <a:t>Develop a plan</a:t>
            </a:r>
          </a:p>
          <a:p>
            <a:pPr lvl="1"/>
            <a:r>
              <a:rPr lang="en-US" dirty="0"/>
              <a:t>Practice visualization</a:t>
            </a:r>
          </a:p>
          <a:p>
            <a:pPr lvl="1"/>
            <a:r>
              <a:rPr lang="en-US" dirty="0"/>
              <a:t>Practice the plan</a:t>
            </a:r>
          </a:p>
          <a:p>
            <a:pPr lvl="1"/>
            <a:r>
              <a:rPr lang="en-US" dirty="0"/>
              <a:t>Train for real life</a:t>
            </a:r>
          </a:p>
          <a:p>
            <a:pPr lvl="1"/>
            <a:r>
              <a:rPr lang="en-US" dirty="0"/>
              <a:t>Train to control the encounter</a:t>
            </a:r>
          </a:p>
          <a:p>
            <a:pPr lvl="1"/>
            <a:r>
              <a:rPr lang="en-US" dirty="0"/>
              <a:t>Train for stress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AAD59E77-788D-417C-A389-85453B3B05EB}"/>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4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5" name="Snip and Round Single Corner Rectangle 4"/>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043744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a:bodyPr>
          <a:lstStyle/>
          <a:p>
            <a:r>
              <a:rPr lang="en-US" dirty="0"/>
              <a:t>Awareness of potential threats in the environment.</a:t>
            </a:r>
          </a:p>
        </p:txBody>
      </p:sp>
      <p:sp>
        <p:nvSpPr>
          <p:cNvPr id="8"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0343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a:bodyPr>
          <a:lstStyle/>
          <a:p>
            <a:r>
              <a:rPr lang="en-US" dirty="0"/>
              <a:t>Awareness of potential threats in the environment.</a:t>
            </a:r>
          </a:p>
          <a:p>
            <a:r>
              <a:rPr lang="en-US" dirty="0"/>
              <a:t>Plan ahead</a:t>
            </a:r>
          </a:p>
        </p:txBody>
      </p:sp>
      <p:sp>
        <p:nvSpPr>
          <p:cNvPr id="7"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4249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a:bodyPr>
          <a:lstStyle/>
          <a:p>
            <a:r>
              <a:rPr lang="en-US" dirty="0"/>
              <a:t>Awareness of potential threats in the environment.</a:t>
            </a:r>
          </a:p>
          <a:p>
            <a:r>
              <a:rPr lang="en-US" dirty="0"/>
              <a:t>Plan ahead</a:t>
            </a:r>
          </a:p>
          <a:p>
            <a:r>
              <a:rPr lang="en-US" dirty="0"/>
              <a:t>Avoid dangerous people </a:t>
            </a:r>
          </a:p>
        </p:txBody>
      </p:sp>
      <p:sp>
        <p:nvSpPr>
          <p:cNvPr id="7"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6958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a:bodyPr>
          <a:lstStyle/>
          <a:p>
            <a:r>
              <a:rPr lang="en-US" dirty="0"/>
              <a:t>Awareness of potential threats in the environment.</a:t>
            </a:r>
          </a:p>
          <a:p>
            <a:r>
              <a:rPr lang="en-US" dirty="0"/>
              <a:t>Plan ahead</a:t>
            </a:r>
          </a:p>
          <a:p>
            <a:r>
              <a:rPr lang="en-US" dirty="0"/>
              <a:t>Avoid dangerous people </a:t>
            </a:r>
          </a:p>
          <a:p>
            <a:r>
              <a:rPr lang="en-US" dirty="0"/>
              <a:t>Avoid dangerous places</a:t>
            </a:r>
          </a:p>
        </p:txBody>
      </p:sp>
      <p:sp>
        <p:nvSpPr>
          <p:cNvPr id="7"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708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a:bodyPr>
          <a:lstStyle/>
          <a:p>
            <a:r>
              <a:rPr lang="en-US" dirty="0"/>
              <a:t>Awareness of potential threats in the environment.</a:t>
            </a:r>
          </a:p>
          <a:p>
            <a:r>
              <a:rPr lang="en-US" dirty="0"/>
              <a:t>Plan ahead</a:t>
            </a:r>
          </a:p>
          <a:p>
            <a:r>
              <a:rPr lang="en-US" dirty="0"/>
              <a:t>Avoid dangerous people </a:t>
            </a:r>
          </a:p>
          <a:p>
            <a:r>
              <a:rPr lang="en-US" dirty="0"/>
              <a:t>Avoid dangerous places</a:t>
            </a:r>
          </a:p>
          <a:p>
            <a:r>
              <a:rPr lang="en-US" dirty="0"/>
              <a:t>Avoid making yourself a target through clothing or behavior</a:t>
            </a:r>
          </a:p>
        </p:txBody>
      </p:sp>
      <p:sp>
        <p:nvSpPr>
          <p:cNvPr id="7"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3850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a:bodyPr>
          <a:lstStyle/>
          <a:p>
            <a:r>
              <a:rPr lang="en-US" dirty="0"/>
              <a:t>Awareness of potential threats in the environment.</a:t>
            </a:r>
          </a:p>
          <a:p>
            <a:r>
              <a:rPr lang="en-US" dirty="0"/>
              <a:t>Plan ahead</a:t>
            </a:r>
          </a:p>
          <a:p>
            <a:r>
              <a:rPr lang="en-US" dirty="0"/>
              <a:t>Avoid dangerous people </a:t>
            </a:r>
          </a:p>
          <a:p>
            <a:r>
              <a:rPr lang="en-US" dirty="0"/>
              <a:t>Avoid dangerous places</a:t>
            </a:r>
          </a:p>
          <a:p>
            <a:r>
              <a:rPr lang="en-US" dirty="0"/>
              <a:t>Avoid making yourself a target through clothing or behavior</a:t>
            </a:r>
          </a:p>
          <a:p>
            <a:r>
              <a:rPr lang="en-US" dirty="0"/>
              <a:t>Avoid antagonizing others through clothing, appearance or behavior</a:t>
            </a:r>
          </a:p>
        </p:txBody>
      </p:sp>
      <p:sp>
        <p:nvSpPr>
          <p:cNvPr id="7"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2424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a:bodyPr>
          <a:lstStyle/>
          <a:p>
            <a:r>
              <a:rPr lang="en-US" dirty="0"/>
              <a:t>Awareness of potential threats in the environment.</a:t>
            </a:r>
          </a:p>
          <a:p>
            <a:r>
              <a:rPr lang="en-US" dirty="0"/>
              <a:t>Plan ahead</a:t>
            </a:r>
          </a:p>
          <a:p>
            <a:r>
              <a:rPr lang="en-US" dirty="0"/>
              <a:t>Avoid dangerous people </a:t>
            </a:r>
          </a:p>
          <a:p>
            <a:r>
              <a:rPr lang="en-US" dirty="0"/>
              <a:t>Avoid dangerous places</a:t>
            </a:r>
          </a:p>
          <a:p>
            <a:r>
              <a:rPr lang="en-US" dirty="0"/>
              <a:t>Avoid making yourself a target through clothing or behavior</a:t>
            </a:r>
          </a:p>
          <a:p>
            <a:r>
              <a:rPr lang="en-US" dirty="0"/>
              <a:t>Avoid antagonizing others through clothing, appearance or behavior</a:t>
            </a:r>
          </a:p>
          <a:p>
            <a:r>
              <a:rPr lang="en-US" dirty="0"/>
              <a:t>Avoid having a pattern or predictable routine</a:t>
            </a:r>
          </a:p>
        </p:txBody>
      </p:sp>
      <p:sp>
        <p:nvSpPr>
          <p:cNvPr id="7"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0922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838200" y="57153"/>
            <a:ext cx="10515600" cy="927278"/>
          </a:xfrm>
          <a:effectLst/>
        </p:spPr>
        <p:txBody>
          <a:bodyPr/>
          <a:lstStyle/>
          <a:p>
            <a:pPr algn="ctr"/>
            <a:r>
              <a:rPr lang="en-US" b="0" i="1" u="sng" dirty="0"/>
              <a:t>Additional Gun Safety Rules</a:t>
            </a:r>
          </a:p>
        </p:txBody>
      </p:sp>
      <p:sp>
        <p:nvSpPr>
          <p:cNvPr id="206851" name="Rectangle 3"/>
          <p:cNvSpPr>
            <a:spLocks noGrp="1" noChangeArrowheads="1"/>
          </p:cNvSpPr>
          <p:nvPr>
            <p:ph idx="4294967295"/>
          </p:nvPr>
        </p:nvSpPr>
        <p:spPr>
          <a:xfrm>
            <a:off x="2064912" y="1690688"/>
            <a:ext cx="8062175" cy="2250247"/>
          </a:xfrm>
        </p:spPr>
        <p:txBody>
          <a:bodyPr>
            <a:normAutofit/>
          </a:bodyPr>
          <a:lstStyle/>
          <a:p>
            <a:pPr marL="171450" indent="-171450"/>
            <a:r>
              <a:rPr lang="en-US" i="1" dirty="0"/>
              <a:t>Treat all guns as if they are loaded at all times.</a:t>
            </a:r>
          </a:p>
          <a:p>
            <a:pPr marL="171450" lvl="0" indent="-171450"/>
            <a:r>
              <a:rPr lang="en-US" i="1" dirty="0"/>
              <a:t>Never point a gun at something you are not willing to shoot, kill or destroy.</a:t>
            </a:r>
          </a:p>
          <a:p>
            <a:pPr marL="171450" lvl="0" indent="-171450"/>
            <a:r>
              <a:rPr lang="en-US" i="1" dirty="0"/>
              <a:t>Know your target and what is around and beyond it</a:t>
            </a:r>
            <a:r>
              <a:rPr lang="en-US" dirty="0"/>
              <a:t>.</a:t>
            </a:r>
          </a:p>
        </p:txBody>
      </p:sp>
      <p:sp>
        <p:nvSpPr>
          <p:cNvPr id="7" name="Snip and Round Single Corner Rectangle 6"/>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037C2BE1-2909-4ED3-8D39-07DE89CB7640}"/>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D3795F-9D79-4906-BC0F-8F064F4580A6}"/>
              </a:ext>
            </a:extLst>
          </p:cNvPr>
          <p:cNvSpPr txBox="1"/>
          <p:nvPr/>
        </p:nvSpPr>
        <p:spPr>
          <a:xfrm>
            <a:off x="9618785" y="6211669"/>
            <a:ext cx="2192215" cy="400110"/>
          </a:xfrm>
          <a:prstGeom prst="rect">
            <a:avLst/>
          </a:prstGeom>
          <a:solidFill>
            <a:schemeClr val="tx1"/>
          </a:solidFill>
        </p:spPr>
        <p:txBody>
          <a:bodyPr wrap="square" rtlCol="0">
            <a:spAutoFit/>
          </a:bodyPr>
          <a:lstStyle/>
          <a:p>
            <a:pPr algn="ctr"/>
            <a:r>
              <a:rPr lang="en-US" sz="2000" b="1" dirty="0">
                <a:solidFill>
                  <a:srgbClr val="FF0000"/>
                </a:solidFill>
              </a:rPr>
              <a:t>B14,15,17</a:t>
            </a:r>
          </a:p>
        </p:txBody>
      </p:sp>
    </p:spTree>
    <p:extLst>
      <p:ext uri="{BB962C8B-B14F-4D97-AF65-F5344CB8AC3E}">
        <p14:creationId xmlns:p14="http://schemas.microsoft.com/office/powerpoint/2010/main" val="6402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Effect transition="in" filter="fade">
                                      <p:cBhvr>
                                        <p:cTn id="7" dur="500"/>
                                        <p:tgtEl>
                                          <p:spTgt spid="20685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6851">
                                            <p:txEl>
                                              <p:pRg st="1" end="1"/>
                                            </p:txEl>
                                          </p:spTgt>
                                        </p:tgtEl>
                                        <p:attrNameLst>
                                          <p:attrName>style.visibility</p:attrName>
                                        </p:attrNameLst>
                                      </p:cBhvr>
                                      <p:to>
                                        <p:strVal val="visible"/>
                                      </p:to>
                                    </p:set>
                                    <p:animEffect transition="in" filter="fade">
                                      <p:cBhvr>
                                        <p:cTn id="10" dur="500"/>
                                        <p:tgtEl>
                                          <p:spTgt spid="20685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851">
                                            <p:txEl>
                                              <p:pRg st="2" end="2"/>
                                            </p:txEl>
                                          </p:spTgt>
                                        </p:tgtEl>
                                        <p:attrNameLst>
                                          <p:attrName>style.visibility</p:attrName>
                                        </p:attrNameLst>
                                      </p:cBhvr>
                                      <p:to>
                                        <p:strVal val="visible"/>
                                      </p:to>
                                    </p:set>
                                    <p:animEffect transition="in" filter="fade">
                                      <p:cBhvr>
                                        <p:cTn id="13" dur="500"/>
                                        <p:tgtEl>
                                          <p:spTgt spid="206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a:bodyPr>
          <a:lstStyle/>
          <a:p>
            <a:r>
              <a:rPr lang="en-US" dirty="0"/>
              <a:t>Awareness of potential threats in the environment.</a:t>
            </a:r>
          </a:p>
          <a:p>
            <a:r>
              <a:rPr lang="en-US" dirty="0"/>
              <a:t>Plan ahead</a:t>
            </a:r>
          </a:p>
          <a:p>
            <a:r>
              <a:rPr lang="en-US" dirty="0"/>
              <a:t>Avoid dangerous people </a:t>
            </a:r>
          </a:p>
          <a:p>
            <a:r>
              <a:rPr lang="en-US" dirty="0"/>
              <a:t>Avoid dangerous places</a:t>
            </a:r>
          </a:p>
          <a:p>
            <a:r>
              <a:rPr lang="en-US" dirty="0"/>
              <a:t>Avoid making yourself a target through clothing or behavior</a:t>
            </a:r>
          </a:p>
          <a:p>
            <a:r>
              <a:rPr lang="en-US" dirty="0"/>
              <a:t>Avoid antagonizing others through clothing, appearance or behavior</a:t>
            </a:r>
          </a:p>
          <a:p>
            <a:r>
              <a:rPr lang="en-US" dirty="0"/>
              <a:t>Avoid having a pattern or predictable routine</a:t>
            </a:r>
          </a:p>
          <a:p>
            <a:r>
              <a:rPr lang="en-US" dirty="0"/>
              <a:t>Don’t respond to antagonistic behavior or escalate a confrontation</a:t>
            </a:r>
          </a:p>
        </p:txBody>
      </p:sp>
      <p:sp>
        <p:nvSpPr>
          <p:cNvPr id="7"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8658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454150"/>
            <a:ext cx="10117137" cy="4722813"/>
          </a:xfrm>
        </p:spPr>
        <p:txBody>
          <a:bodyPr>
            <a:normAutofit lnSpcReduction="10000"/>
          </a:bodyPr>
          <a:lstStyle/>
          <a:p>
            <a:r>
              <a:rPr lang="en-US" dirty="0"/>
              <a:t>Awareness of potential threats in the environment.</a:t>
            </a:r>
          </a:p>
          <a:p>
            <a:r>
              <a:rPr lang="en-US" dirty="0"/>
              <a:t>Plan ahead</a:t>
            </a:r>
          </a:p>
          <a:p>
            <a:r>
              <a:rPr lang="en-US" dirty="0"/>
              <a:t>Avoid dangerous people </a:t>
            </a:r>
          </a:p>
          <a:p>
            <a:r>
              <a:rPr lang="en-US" dirty="0"/>
              <a:t>Avoid dangerous places</a:t>
            </a:r>
          </a:p>
          <a:p>
            <a:r>
              <a:rPr lang="en-US" dirty="0"/>
              <a:t>Avoid making yourself a target through clothing or behavior</a:t>
            </a:r>
          </a:p>
          <a:p>
            <a:r>
              <a:rPr lang="en-US" dirty="0"/>
              <a:t>Avoid antagonizing others through clothing, appearance or behavior</a:t>
            </a:r>
          </a:p>
          <a:p>
            <a:r>
              <a:rPr lang="en-US" dirty="0"/>
              <a:t>Avoid having a pattern or predictable routine</a:t>
            </a:r>
          </a:p>
          <a:p>
            <a:r>
              <a:rPr lang="en-US"/>
              <a:t>Don’t respond to antagonistic behavior or escalate a confrontation</a:t>
            </a:r>
          </a:p>
          <a:p>
            <a:r>
              <a:rPr lang="en-US"/>
              <a:t>Look for escape routes</a:t>
            </a:r>
            <a:endParaRPr lang="en-US" dirty="0"/>
          </a:p>
        </p:txBody>
      </p:sp>
      <p:sp>
        <p:nvSpPr>
          <p:cNvPr id="7" name="Title 1"/>
          <p:cNvSpPr>
            <a:spLocks noGrp="1"/>
          </p:cNvSpPr>
          <p:nvPr>
            <p:ph type="title"/>
          </p:nvPr>
        </p:nvSpPr>
        <p:spPr>
          <a:xfrm>
            <a:off x="838200" y="1"/>
            <a:ext cx="10515600" cy="901520"/>
          </a:xfrm>
        </p:spPr>
        <p:txBody>
          <a:bodyPr/>
          <a:lstStyle/>
          <a:p>
            <a:pPr algn="ctr"/>
            <a:r>
              <a:rPr lang="en-US" dirty="0"/>
              <a:t>Mindset – Avoiding Confrontations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948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8641"/>
          </a:xfrm>
        </p:spPr>
        <p:txBody>
          <a:bodyPr/>
          <a:lstStyle/>
          <a:p>
            <a:pPr algn="ctr"/>
            <a:r>
              <a:rPr lang="en-US" dirty="0"/>
              <a:t>Psychological Responses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819275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888641"/>
          </a:xfrm>
        </p:spPr>
        <p:txBody>
          <a:bodyPr/>
          <a:lstStyle/>
          <a:p>
            <a:pPr algn="ctr"/>
            <a:r>
              <a:rPr lang="en-US" dirty="0"/>
              <a:t>Psychological Responses</a:t>
            </a:r>
          </a:p>
        </p:txBody>
      </p:sp>
      <p:sp>
        <p:nvSpPr>
          <p:cNvPr id="8" name="Content Placeholder 2"/>
          <p:cNvSpPr txBox="1">
            <a:spLocks/>
          </p:cNvSpPr>
          <p:nvPr/>
        </p:nvSpPr>
        <p:spPr>
          <a:xfrm>
            <a:off x="2446986" y="1690688"/>
            <a:ext cx="75727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Submit</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539251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888641"/>
          </a:xfrm>
        </p:spPr>
        <p:txBody>
          <a:bodyPr/>
          <a:lstStyle/>
          <a:p>
            <a:pPr algn="ctr"/>
            <a:r>
              <a:rPr lang="en-US" dirty="0"/>
              <a:t>Psychological Responses</a:t>
            </a:r>
          </a:p>
        </p:txBody>
      </p:sp>
      <p:sp>
        <p:nvSpPr>
          <p:cNvPr id="8" name="Content Placeholder 2"/>
          <p:cNvSpPr txBox="1">
            <a:spLocks/>
          </p:cNvSpPr>
          <p:nvPr/>
        </p:nvSpPr>
        <p:spPr>
          <a:xfrm>
            <a:off x="2446986" y="1690688"/>
            <a:ext cx="75727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Submit</a:t>
            </a:r>
          </a:p>
          <a:p>
            <a:r>
              <a:rPr lang="en-US" dirty="0"/>
              <a:t>Freeze</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760414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888641"/>
          </a:xfrm>
        </p:spPr>
        <p:txBody>
          <a:bodyPr/>
          <a:lstStyle/>
          <a:p>
            <a:pPr algn="ctr"/>
            <a:r>
              <a:rPr lang="en-US" dirty="0"/>
              <a:t>Psychological Responses</a:t>
            </a:r>
          </a:p>
        </p:txBody>
      </p:sp>
      <p:sp>
        <p:nvSpPr>
          <p:cNvPr id="8" name="Content Placeholder 2"/>
          <p:cNvSpPr txBox="1">
            <a:spLocks/>
          </p:cNvSpPr>
          <p:nvPr/>
        </p:nvSpPr>
        <p:spPr>
          <a:xfrm>
            <a:off x="2446986" y="1690688"/>
            <a:ext cx="75727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Submit</a:t>
            </a:r>
          </a:p>
          <a:p>
            <a:r>
              <a:rPr lang="en-US" dirty="0"/>
              <a:t>Freeze</a:t>
            </a:r>
          </a:p>
          <a:p>
            <a:r>
              <a:rPr lang="en-US" dirty="0"/>
              <a:t>Flight</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921680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888641"/>
          </a:xfrm>
        </p:spPr>
        <p:txBody>
          <a:bodyPr/>
          <a:lstStyle/>
          <a:p>
            <a:pPr algn="ctr"/>
            <a:r>
              <a:rPr lang="en-US" dirty="0"/>
              <a:t>Psychological Responses</a:t>
            </a:r>
          </a:p>
        </p:txBody>
      </p:sp>
      <p:sp>
        <p:nvSpPr>
          <p:cNvPr id="8" name="Content Placeholder 2"/>
          <p:cNvSpPr txBox="1">
            <a:spLocks/>
          </p:cNvSpPr>
          <p:nvPr/>
        </p:nvSpPr>
        <p:spPr>
          <a:xfrm>
            <a:off x="2446986" y="1690688"/>
            <a:ext cx="75727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Submit</a:t>
            </a:r>
          </a:p>
          <a:p>
            <a:r>
              <a:rPr lang="en-US" dirty="0"/>
              <a:t>Freeze</a:t>
            </a:r>
          </a:p>
          <a:p>
            <a:r>
              <a:rPr lang="en-US" dirty="0"/>
              <a:t>Flight</a:t>
            </a:r>
          </a:p>
          <a:p>
            <a:r>
              <a:rPr lang="en-US" dirty="0"/>
              <a:t>Posture</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622070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888641"/>
          </a:xfrm>
        </p:spPr>
        <p:txBody>
          <a:bodyPr/>
          <a:lstStyle/>
          <a:p>
            <a:pPr algn="ctr"/>
            <a:r>
              <a:rPr lang="en-US" dirty="0"/>
              <a:t>Psychological Responses</a:t>
            </a:r>
          </a:p>
        </p:txBody>
      </p:sp>
      <p:sp>
        <p:nvSpPr>
          <p:cNvPr id="8" name="Content Placeholder 2"/>
          <p:cNvSpPr txBox="1">
            <a:spLocks/>
          </p:cNvSpPr>
          <p:nvPr/>
        </p:nvSpPr>
        <p:spPr>
          <a:xfrm>
            <a:off x="2446986" y="1690688"/>
            <a:ext cx="75727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Submit</a:t>
            </a:r>
          </a:p>
          <a:p>
            <a:r>
              <a:rPr lang="en-US" dirty="0"/>
              <a:t>Freeze</a:t>
            </a:r>
          </a:p>
          <a:p>
            <a:r>
              <a:rPr lang="en-US" dirty="0"/>
              <a:t>Flight</a:t>
            </a:r>
          </a:p>
          <a:p>
            <a:r>
              <a:rPr lang="en-US" dirty="0"/>
              <a:t>Posture</a:t>
            </a:r>
          </a:p>
          <a:p>
            <a:r>
              <a:rPr lang="en-US" dirty="0"/>
              <a:t>Fight</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99989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446986" y="1690688"/>
            <a:ext cx="7572777" cy="4351338"/>
          </a:xfrm>
        </p:spPr>
        <p:txBody>
          <a:bodyPr/>
          <a:lstStyle/>
          <a:p>
            <a:r>
              <a:rPr lang="en-US" dirty="0"/>
              <a:t>Submit</a:t>
            </a:r>
          </a:p>
          <a:p>
            <a:r>
              <a:rPr lang="en-US" dirty="0"/>
              <a:t>Freeze</a:t>
            </a:r>
          </a:p>
          <a:p>
            <a:r>
              <a:rPr lang="en-US" dirty="0"/>
              <a:t>Flight</a:t>
            </a:r>
          </a:p>
          <a:p>
            <a:r>
              <a:rPr lang="en-US" dirty="0"/>
              <a:t>Posture</a:t>
            </a:r>
          </a:p>
          <a:p>
            <a:r>
              <a:rPr lang="en-US" dirty="0"/>
              <a:t>Fight</a:t>
            </a:r>
          </a:p>
          <a:p>
            <a:endParaRPr lang="en-US" dirty="0"/>
          </a:p>
          <a:p>
            <a:pPr marL="0" indent="0">
              <a:buNone/>
            </a:pPr>
            <a:r>
              <a:rPr lang="en-US" dirty="0"/>
              <a:t>Can you see into the future?</a:t>
            </a:r>
          </a:p>
          <a:p>
            <a:pPr lvl="1"/>
            <a:r>
              <a:rPr lang="en-US" dirty="0"/>
              <a:t>Cannot predict assailant responses</a:t>
            </a:r>
          </a:p>
        </p:txBody>
      </p:sp>
      <p:sp>
        <p:nvSpPr>
          <p:cNvPr id="7" name="Title 1"/>
          <p:cNvSpPr>
            <a:spLocks noGrp="1"/>
          </p:cNvSpPr>
          <p:nvPr>
            <p:ph type="title"/>
          </p:nvPr>
        </p:nvSpPr>
        <p:spPr>
          <a:xfrm>
            <a:off x="838200" y="1"/>
            <a:ext cx="10515600" cy="888641"/>
          </a:xfrm>
        </p:spPr>
        <p:txBody>
          <a:bodyPr/>
          <a:lstStyle/>
          <a:p>
            <a:pPr algn="ctr"/>
            <a:r>
              <a:rPr lang="en-US" dirty="0"/>
              <a:t>Psychological Responses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5821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01520"/>
          </a:xfrm>
        </p:spPr>
        <p:txBody>
          <a:bodyPr/>
          <a:lstStyle/>
          <a:p>
            <a:pPr algn="ctr"/>
            <a:r>
              <a:rPr lang="en-US" dirty="0"/>
              <a:t>Physiological Reactions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6408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C688C-4549-4954-83C4-E98564E4F60C}"/>
              </a:ext>
            </a:extLst>
          </p:cNvPr>
          <p:cNvSpPr>
            <a:spLocks noGrp="1"/>
          </p:cNvSpPr>
          <p:nvPr>
            <p:ph type="title"/>
          </p:nvPr>
        </p:nvSpPr>
        <p:spPr>
          <a:xfrm>
            <a:off x="838200" y="28577"/>
            <a:ext cx="10515600" cy="940157"/>
          </a:xfrm>
        </p:spPr>
        <p:txBody>
          <a:bodyPr>
            <a:normAutofit/>
          </a:bodyPr>
          <a:lstStyle/>
          <a:p>
            <a:pPr algn="ctr"/>
            <a:r>
              <a:rPr lang="en-US" sz="3600" dirty="0"/>
              <a:t>NRA Rules for Using and Storing a Firearm</a:t>
            </a:r>
          </a:p>
        </p:txBody>
      </p:sp>
      <p:sp>
        <p:nvSpPr>
          <p:cNvPr id="3" name="Content Placeholder 2">
            <a:extLst>
              <a:ext uri="{FF2B5EF4-FFF2-40B4-BE49-F238E27FC236}">
                <a16:creationId xmlns:a16="http://schemas.microsoft.com/office/drawing/2014/main" id="{96F47E31-2907-4EBB-A049-C4E21A36199D}"/>
              </a:ext>
            </a:extLst>
          </p:cNvPr>
          <p:cNvSpPr>
            <a:spLocks noGrp="1"/>
          </p:cNvSpPr>
          <p:nvPr>
            <p:ph idx="4294967295"/>
          </p:nvPr>
        </p:nvSpPr>
        <p:spPr>
          <a:xfrm>
            <a:off x="2074863" y="1555751"/>
            <a:ext cx="9407891" cy="4020802"/>
          </a:xfrm>
        </p:spPr>
        <p:txBody>
          <a:bodyPr>
            <a:normAutofit/>
          </a:bodyPr>
          <a:lstStyle/>
          <a:p>
            <a:r>
              <a:rPr lang="en-US" sz="2400" dirty="0">
                <a:solidFill>
                  <a:srgbClr val="FF0000"/>
                </a:solidFill>
              </a:rPr>
              <a:t>Know your target and what is beyond</a:t>
            </a:r>
          </a:p>
          <a:p>
            <a:r>
              <a:rPr lang="en-US" sz="2400" dirty="0"/>
              <a:t>Know how to use the gun safely </a:t>
            </a:r>
          </a:p>
          <a:p>
            <a:r>
              <a:rPr lang="en-US" sz="2400" dirty="0"/>
              <a:t>Be sure the gun is safe to operate</a:t>
            </a:r>
          </a:p>
          <a:p>
            <a:r>
              <a:rPr lang="en-US" sz="2400" dirty="0"/>
              <a:t>Use only the correct ammunition for your gun</a:t>
            </a:r>
          </a:p>
          <a:p>
            <a:r>
              <a:rPr lang="en-US" sz="2400" dirty="0"/>
              <a:t>Wear eye and ear protection as appropriate</a:t>
            </a:r>
          </a:p>
          <a:p>
            <a:r>
              <a:rPr lang="en-US" sz="2400" dirty="0"/>
              <a:t>Never use alcohol or drugs before or while shooting</a:t>
            </a:r>
          </a:p>
          <a:p>
            <a:r>
              <a:rPr lang="en-US" sz="2400" dirty="0"/>
              <a:t>Store guns so that they are inaccessible to unauthorized persons</a:t>
            </a:r>
          </a:p>
          <a:p>
            <a:r>
              <a:rPr lang="en-US" sz="2400" dirty="0"/>
              <a:t>Be aware that certain types of guns and many shooting activities require additional safety precautions</a:t>
            </a:r>
          </a:p>
          <a:p>
            <a:endParaRPr lang="en-US" dirty="0"/>
          </a:p>
        </p:txBody>
      </p:sp>
      <p:sp>
        <p:nvSpPr>
          <p:cNvPr id="7" name="Snip and Round Single Corner Rectangle 6"/>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028A2474-F493-49FE-BA9A-F1C637F288E8}"/>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23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Physiological Reactions</a:t>
            </a:r>
          </a:p>
        </p:txBody>
      </p:sp>
      <p:sp>
        <p:nvSpPr>
          <p:cNvPr id="8" name="Content Placeholder 2"/>
          <p:cNvSpPr txBox="1">
            <a:spLocks/>
          </p:cNvSpPr>
          <p:nvPr/>
        </p:nvSpPr>
        <p:spPr>
          <a:xfrm>
            <a:off x="2328929" y="1181681"/>
            <a:ext cx="75341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General bodily responses to imminent danger</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788667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Physiological Reactions</a:t>
            </a:r>
          </a:p>
        </p:txBody>
      </p:sp>
      <p:sp>
        <p:nvSpPr>
          <p:cNvPr id="8" name="Content Placeholder 2"/>
          <p:cNvSpPr txBox="1">
            <a:spLocks/>
          </p:cNvSpPr>
          <p:nvPr/>
        </p:nvSpPr>
        <p:spPr>
          <a:xfrm>
            <a:off x="2328929" y="1181681"/>
            <a:ext cx="75341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General bodily responses to imminent danger</a:t>
            </a:r>
          </a:p>
          <a:p>
            <a:r>
              <a:rPr lang="en-US" dirty="0"/>
              <a:t>Adrenaline rush</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877151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28929" y="1181681"/>
            <a:ext cx="7534141" cy="4351338"/>
          </a:xfrm>
        </p:spPr>
        <p:txBody>
          <a:bodyPr/>
          <a:lstStyle/>
          <a:p>
            <a:r>
              <a:rPr lang="en-US" dirty="0"/>
              <a:t>General bodily responses to imminent danger</a:t>
            </a:r>
          </a:p>
          <a:p>
            <a:r>
              <a:rPr lang="en-US" dirty="0"/>
              <a:t>Adrenaline rush</a:t>
            </a:r>
          </a:p>
          <a:p>
            <a:r>
              <a:rPr lang="en-US" dirty="0"/>
              <a:t>Diminished use of fine motor skills </a:t>
            </a:r>
          </a:p>
        </p:txBody>
      </p:sp>
      <p:sp>
        <p:nvSpPr>
          <p:cNvPr id="7" name="Title 1"/>
          <p:cNvSpPr>
            <a:spLocks noGrp="1"/>
          </p:cNvSpPr>
          <p:nvPr>
            <p:ph type="title"/>
          </p:nvPr>
        </p:nvSpPr>
        <p:spPr>
          <a:xfrm>
            <a:off x="838200" y="1"/>
            <a:ext cx="10515600" cy="901520"/>
          </a:xfrm>
        </p:spPr>
        <p:txBody>
          <a:bodyPr/>
          <a:lstStyle/>
          <a:p>
            <a:pPr algn="ctr"/>
            <a:r>
              <a:rPr lang="en-US" dirty="0"/>
              <a:t>Physiological Reactions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4278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normAutofit/>
          </a:bodyPr>
          <a:lstStyle/>
          <a:p>
            <a:pPr algn="ctr"/>
            <a:r>
              <a:rPr lang="en-US" altLang="en-US" dirty="0"/>
              <a:t>Perceptual Changes</a:t>
            </a:r>
            <a:endParaRPr lang="en-US" dirty="0"/>
          </a:p>
        </p:txBody>
      </p:sp>
      <p:sp>
        <p:nvSpPr>
          <p:cNvPr id="6" name="Content Placeholder 2"/>
          <p:cNvSpPr txBox="1">
            <a:spLocks/>
          </p:cNvSpPr>
          <p:nvPr/>
        </p:nvSpPr>
        <p:spPr>
          <a:xfrm>
            <a:off x="2406203" y="1207439"/>
            <a:ext cx="73795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Tunnel vision</a:t>
            </a:r>
          </a:p>
        </p:txBody>
      </p:sp>
      <p:sp>
        <p:nvSpPr>
          <p:cNvPr id="7" name="Snip and Round Single Corner Rectangle 6"/>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9718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14399"/>
          </a:xfrm>
        </p:spPr>
        <p:txBody>
          <a:bodyPr>
            <a:normAutofit/>
          </a:bodyPr>
          <a:lstStyle/>
          <a:p>
            <a:pPr algn="ctr"/>
            <a:r>
              <a:rPr lang="en-US" altLang="en-US" dirty="0"/>
              <a:t>Perceptual Changes</a:t>
            </a:r>
            <a:endParaRPr lang="en-US" dirty="0"/>
          </a:p>
        </p:txBody>
      </p:sp>
      <p:sp>
        <p:nvSpPr>
          <p:cNvPr id="8" name="Content Placeholder 2"/>
          <p:cNvSpPr txBox="1">
            <a:spLocks/>
          </p:cNvSpPr>
          <p:nvPr/>
        </p:nvSpPr>
        <p:spPr>
          <a:xfrm>
            <a:off x="2406203" y="1207439"/>
            <a:ext cx="73795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Tunnel vision</a:t>
            </a:r>
          </a:p>
          <a:p>
            <a:r>
              <a:rPr lang="en-US" dirty="0"/>
              <a:t>Auditory exclusion</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588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14399"/>
          </a:xfrm>
        </p:spPr>
        <p:txBody>
          <a:bodyPr>
            <a:normAutofit/>
          </a:bodyPr>
          <a:lstStyle/>
          <a:p>
            <a:pPr algn="ctr"/>
            <a:r>
              <a:rPr lang="en-US" altLang="en-US" dirty="0"/>
              <a:t>Perceptual Changes</a:t>
            </a:r>
            <a:endParaRPr lang="en-US" dirty="0"/>
          </a:p>
        </p:txBody>
      </p:sp>
      <p:sp>
        <p:nvSpPr>
          <p:cNvPr id="8" name="Content Placeholder 2"/>
          <p:cNvSpPr txBox="1">
            <a:spLocks/>
          </p:cNvSpPr>
          <p:nvPr/>
        </p:nvSpPr>
        <p:spPr>
          <a:xfrm>
            <a:off x="2406203" y="1207439"/>
            <a:ext cx="73795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Tunnel vision</a:t>
            </a:r>
          </a:p>
          <a:p>
            <a:r>
              <a:rPr lang="en-US" dirty="0"/>
              <a:t>Auditory exclusion</a:t>
            </a:r>
          </a:p>
          <a:p>
            <a:r>
              <a:rPr lang="en-US" dirty="0"/>
              <a:t>Time dilation</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0763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406203" y="1207439"/>
            <a:ext cx="7379594" cy="4351338"/>
          </a:xfrm>
        </p:spPr>
        <p:txBody>
          <a:bodyPr/>
          <a:lstStyle/>
          <a:p>
            <a:r>
              <a:rPr lang="en-US" dirty="0"/>
              <a:t>Tunnel vision</a:t>
            </a:r>
          </a:p>
          <a:p>
            <a:r>
              <a:rPr lang="en-US" dirty="0"/>
              <a:t>Auditory exclusion</a:t>
            </a:r>
          </a:p>
          <a:p>
            <a:r>
              <a:rPr lang="en-US" dirty="0"/>
              <a:t>Time dilation</a:t>
            </a:r>
          </a:p>
          <a:p>
            <a:r>
              <a:rPr lang="en-US" dirty="0"/>
              <a:t>Temporary loss of memory</a:t>
            </a:r>
          </a:p>
        </p:txBody>
      </p:sp>
      <p:sp>
        <p:nvSpPr>
          <p:cNvPr id="7" name="Title 1"/>
          <p:cNvSpPr>
            <a:spLocks noGrp="1"/>
          </p:cNvSpPr>
          <p:nvPr>
            <p:ph type="title"/>
          </p:nvPr>
        </p:nvSpPr>
        <p:spPr>
          <a:xfrm>
            <a:off x="838200" y="1"/>
            <a:ext cx="10515600" cy="914399"/>
          </a:xfrm>
        </p:spPr>
        <p:txBody>
          <a:bodyPr>
            <a:normAutofit/>
          </a:bodyPr>
          <a:lstStyle/>
          <a:p>
            <a:pPr algn="ctr"/>
            <a:r>
              <a:rPr lang="en-US" altLang="en-US" dirty="0"/>
              <a:t>Perceptual Changes</a:t>
            </a:r>
            <a:endParaRPr lang="en-US" dirty="0"/>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0270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lstStyle/>
          <a:p>
            <a:pPr algn="ctr"/>
            <a:r>
              <a:rPr lang="en-US" dirty="0"/>
              <a:t>Controlling an Encounter</a:t>
            </a:r>
          </a:p>
        </p:txBody>
      </p:sp>
      <p:sp>
        <p:nvSpPr>
          <p:cNvPr id="6" name="Content Placeholder 2"/>
          <p:cNvSpPr txBox="1">
            <a:spLocks/>
          </p:cNvSpPr>
          <p:nvPr/>
        </p:nvSpPr>
        <p:spPr>
          <a:xfrm>
            <a:off x="2264535" y="1207439"/>
            <a:ext cx="76629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Keep your distance</a:t>
            </a:r>
          </a:p>
        </p:txBody>
      </p:sp>
      <p:sp>
        <p:nvSpPr>
          <p:cNvPr id="7" name="Snip and Round Single Corner Rectangle 6"/>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422117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14399"/>
          </a:xfrm>
        </p:spPr>
        <p:txBody>
          <a:bodyPr/>
          <a:lstStyle/>
          <a:p>
            <a:pPr algn="ctr"/>
            <a:r>
              <a:rPr lang="en-US" dirty="0"/>
              <a:t>Controlling an Encounter</a:t>
            </a:r>
          </a:p>
        </p:txBody>
      </p:sp>
      <p:sp>
        <p:nvSpPr>
          <p:cNvPr id="8" name="Content Placeholder 2"/>
          <p:cNvSpPr txBox="1">
            <a:spLocks/>
          </p:cNvSpPr>
          <p:nvPr/>
        </p:nvSpPr>
        <p:spPr>
          <a:xfrm>
            <a:off x="2264535" y="1207439"/>
            <a:ext cx="76629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Keep your distance</a:t>
            </a:r>
          </a:p>
          <a:p>
            <a:r>
              <a:rPr lang="en-US" dirty="0"/>
              <a:t>Be wary of strangers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241829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14399"/>
          </a:xfrm>
        </p:spPr>
        <p:txBody>
          <a:bodyPr/>
          <a:lstStyle/>
          <a:p>
            <a:pPr algn="ctr"/>
            <a:r>
              <a:rPr lang="en-US" dirty="0"/>
              <a:t>Controlling an Encounter</a:t>
            </a:r>
          </a:p>
        </p:txBody>
      </p:sp>
      <p:sp>
        <p:nvSpPr>
          <p:cNvPr id="8" name="Content Placeholder 2"/>
          <p:cNvSpPr txBox="1">
            <a:spLocks/>
          </p:cNvSpPr>
          <p:nvPr/>
        </p:nvSpPr>
        <p:spPr>
          <a:xfrm>
            <a:off x="2264535" y="1207439"/>
            <a:ext cx="76629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Keep your distance</a:t>
            </a:r>
          </a:p>
          <a:p>
            <a:r>
              <a:rPr lang="en-US" dirty="0"/>
              <a:t>Be wary of strangers</a:t>
            </a:r>
          </a:p>
          <a:p>
            <a:r>
              <a:rPr lang="en-US" dirty="0"/>
              <a:t>Yell your commands</a:t>
            </a:r>
          </a:p>
          <a:p>
            <a:pPr lvl="1"/>
            <a:r>
              <a:rPr lang="en-US" dirty="0"/>
              <a:t>Loud and confident voice</a:t>
            </a:r>
          </a:p>
          <a:p>
            <a:pPr lvl="1"/>
            <a:r>
              <a:rPr lang="en-US" dirty="0"/>
              <a:t>Able to be heard by attacker and witnesses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9299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E668-5C01-4EDE-A9A1-75A0812BECFB}"/>
              </a:ext>
            </a:extLst>
          </p:cNvPr>
          <p:cNvSpPr>
            <a:spLocks noGrp="1"/>
          </p:cNvSpPr>
          <p:nvPr>
            <p:ph type="title"/>
          </p:nvPr>
        </p:nvSpPr>
        <p:spPr>
          <a:xfrm>
            <a:off x="838200" y="57153"/>
            <a:ext cx="10515600" cy="927100"/>
          </a:xfrm>
        </p:spPr>
        <p:txBody>
          <a:bodyPr/>
          <a:lstStyle/>
          <a:p>
            <a:pPr algn="ctr"/>
            <a:r>
              <a:rPr lang="en-US" dirty="0"/>
              <a:t>Ethical Responsibility</a:t>
            </a:r>
          </a:p>
        </p:txBody>
      </p:sp>
      <p:sp>
        <p:nvSpPr>
          <p:cNvPr id="3" name="Content Placeholder 2">
            <a:extLst>
              <a:ext uri="{FF2B5EF4-FFF2-40B4-BE49-F238E27FC236}">
                <a16:creationId xmlns:a16="http://schemas.microsoft.com/office/drawing/2014/main" id="{7A96BD19-FACF-47A6-BE8B-680A38C5E26A}"/>
              </a:ext>
            </a:extLst>
          </p:cNvPr>
          <p:cNvSpPr>
            <a:spLocks noGrp="1"/>
          </p:cNvSpPr>
          <p:nvPr>
            <p:ph idx="4294967295"/>
          </p:nvPr>
        </p:nvSpPr>
        <p:spPr>
          <a:xfrm>
            <a:off x="2448351" y="1690688"/>
            <a:ext cx="7970658" cy="3902075"/>
          </a:xfrm>
        </p:spPr>
        <p:txBody>
          <a:bodyPr/>
          <a:lstStyle/>
          <a:p>
            <a:pPr>
              <a:lnSpc>
                <a:spcPct val="150000"/>
              </a:lnSpc>
            </a:pPr>
            <a:r>
              <a:rPr lang="en-US" dirty="0"/>
              <a:t>A firearm is a tool of last resort</a:t>
            </a:r>
          </a:p>
          <a:p>
            <a:pPr>
              <a:lnSpc>
                <a:spcPct val="150000"/>
              </a:lnSpc>
            </a:pPr>
            <a:r>
              <a:rPr lang="en-US" dirty="0"/>
              <a:t>The threat of severe bodily harm must be imminent</a:t>
            </a:r>
          </a:p>
          <a:p>
            <a:pPr>
              <a:lnSpc>
                <a:spcPct val="150000"/>
              </a:lnSpc>
            </a:pPr>
            <a:r>
              <a:rPr lang="en-US" dirty="0"/>
              <a:t>Are you capable of taking a life?</a:t>
            </a:r>
          </a:p>
          <a:p>
            <a:pPr>
              <a:lnSpc>
                <a:spcPct val="150000"/>
              </a:lnSpc>
            </a:pPr>
            <a:r>
              <a:rPr lang="en-US" dirty="0"/>
              <a:t>Are you capable of exercising mature judgement?</a:t>
            </a:r>
          </a:p>
          <a:p>
            <a:pPr>
              <a:lnSpc>
                <a:spcPct val="150000"/>
              </a:lnSpc>
            </a:pPr>
            <a:r>
              <a:rPr lang="en-US" dirty="0"/>
              <a:t>You are responsible for every cartridge fired</a:t>
            </a:r>
          </a:p>
        </p:txBody>
      </p:sp>
      <p:sp>
        <p:nvSpPr>
          <p:cNvPr id="7" name="Snip and Round Single Corner Rectangle 6"/>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02F76417-3C8B-4022-B8DE-24B629A45E22}"/>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2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64535" y="1207439"/>
            <a:ext cx="7662930" cy="4351338"/>
          </a:xfrm>
        </p:spPr>
        <p:txBody>
          <a:bodyPr/>
          <a:lstStyle/>
          <a:p>
            <a:r>
              <a:rPr lang="en-US" dirty="0"/>
              <a:t>Keep your distance</a:t>
            </a:r>
          </a:p>
          <a:p>
            <a:r>
              <a:rPr lang="en-US" dirty="0"/>
              <a:t>Be wary of strangers</a:t>
            </a:r>
          </a:p>
          <a:p>
            <a:r>
              <a:rPr lang="en-US" dirty="0"/>
              <a:t>Yell your commands</a:t>
            </a:r>
          </a:p>
          <a:p>
            <a:pPr lvl="1"/>
            <a:r>
              <a:rPr lang="en-US" dirty="0"/>
              <a:t>Loud and confident voice</a:t>
            </a:r>
          </a:p>
          <a:p>
            <a:pPr lvl="1"/>
            <a:r>
              <a:rPr lang="en-US" dirty="0"/>
              <a:t>Able to be heard by attacker and witnesses</a:t>
            </a:r>
          </a:p>
          <a:p>
            <a:pPr marL="228600" lvl="1">
              <a:spcBef>
                <a:spcPts val="1000"/>
              </a:spcBef>
            </a:pPr>
            <a:r>
              <a:rPr lang="en-US" sz="2800" dirty="0"/>
              <a:t>If the attacker flees, let them go</a:t>
            </a:r>
          </a:p>
        </p:txBody>
      </p:sp>
      <p:sp>
        <p:nvSpPr>
          <p:cNvPr id="7" name="Title 1"/>
          <p:cNvSpPr>
            <a:spLocks noGrp="1"/>
          </p:cNvSpPr>
          <p:nvPr>
            <p:ph type="title"/>
          </p:nvPr>
        </p:nvSpPr>
        <p:spPr>
          <a:xfrm>
            <a:off x="838200" y="1"/>
            <a:ext cx="10515600" cy="914399"/>
          </a:xfrm>
        </p:spPr>
        <p:txBody>
          <a:bodyPr/>
          <a:lstStyle/>
          <a:p>
            <a:pPr algn="ctr"/>
            <a:r>
              <a:rPr lang="en-US" dirty="0"/>
              <a:t>Controlling an Encounter</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986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300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lstStyle/>
          <a:p>
            <a:pPr algn="ctr"/>
            <a:r>
              <a:rPr lang="en-US" dirty="0"/>
              <a:t>Holding an Attacker at Gunpoint</a:t>
            </a:r>
          </a:p>
        </p:txBody>
      </p:sp>
      <p:sp>
        <p:nvSpPr>
          <p:cNvPr id="3" name="Content Placeholder 2"/>
          <p:cNvSpPr>
            <a:spLocks noGrp="1"/>
          </p:cNvSpPr>
          <p:nvPr>
            <p:ph idx="4294967295"/>
          </p:nvPr>
        </p:nvSpPr>
        <p:spPr>
          <a:xfrm>
            <a:off x="1676400" y="1220318"/>
            <a:ext cx="10515600" cy="4351338"/>
          </a:xfrm>
        </p:spPr>
        <p:txBody>
          <a:bodyPr/>
          <a:lstStyle/>
          <a:p>
            <a:r>
              <a:rPr lang="en-US" dirty="0"/>
              <a:t>Do not approach for any reason</a:t>
            </a:r>
          </a:p>
          <a:p>
            <a:r>
              <a:rPr lang="en-US" dirty="0"/>
              <a:t>Have attacker put any weapon on the ground some distance away</a:t>
            </a:r>
          </a:p>
          <a:p>
            <a:r>
              <a:rPr lang="en-US" dirty="0"/>
              <a:t>While standing have attacker keep hands high</a:t>
            </a:r>
          </a:p>
          <a:p>
            <a:r>
              <a:rPr lang="en-US" dirty="0"/>
              <a:t>Yell your commands</a:t>
            </a:r>
          </a:p>
          <a:p>
            <a:r>
              <a:rPr lang="en-US" dirty="0"/>
              <a:t>Instruct attacker to lie face-down, away from all weapons</a:t>
            </a:r>
          </a:p>
          <a:p>
            <a:r>
              <a:rPr lang="en-US" dirty="0"/>
              <a:t>Utilize cover to protect yourself from any additional attacks</a:t>
            </a:r>
          </a:p>
          <a:p>
            <a:r>
              <a:rPr lang="en-US" dirty="0"/>
              <a:t>Call the police!</a:t>
            </a:r>
          </a:p>
          <a:p>
            <a:r>
              <a:rPr lang="en-US" dirty="0"/>
              <a:t>Stay aware of other potential threats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6391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40157"/>
          </a:xfrm>
        </p:spPr>
        <p:txBody>
          <a:bodyPr>
            <a:normAutofit/>
          </a:bodyPr>
          <a:lstStyle/>
          <a:p>
            <a:pPr algn="ctr"/>
            <a:r>
              <a:rPr lang="en-US" dirty="0"/>
              <a:t>Differences in Armed Self Defense</a:t>
            </a:r>
          </a:p>
        </p:txBody>
      </p:sp>
      <p:sp>
        <p:nvSpPr>
          <p:cNvPr id="3" name="Content Placeholder 2"/>
          <p:cNvSpPr>
            <a:spLocks noGrp="1"/>
          </p:cNvSpPr>
          <p:nvPr>
            <p:ph idx="4294967295"/>
          </p:nvPr>
        </p:nvSpPr>
        <p:spPr>
          <a:xfrm>
            <a:off x="2019300" y="1194560"/>
            <a:ext cx="8153400" cy="4351338"/>
          </a:xfrm>
        </p:spPr>
        <p:txBody>
          <a:bodyPr/>
          <a:lstStyle/>
          <a:p>
            <a:r>
              <a:rPr lang="en-US" dirty="0"/>
              <a:t>In the home</a:t>
            </a:r>
          </a:p>
          <a:p>
            <a:pPr lvl="1"/>
            <a:r>
              <a:rPr lang="en-US" dirty="0"/>
              <a:t>Known and controllable environment</a:t>
            </a:r>
          </a:p>
          <a:p>
            <a:pPr lvl="1"/>
            <a:endParaRPr lang="en-US" dirty="0"/>
          </a:p>
          <a:p>
            <a:r>
              <a:rPr lang="en-US" dirty="0"/>
              <a:t>Outside the home</a:t>
            </a:r>
          </a:p>
          <a:p>
            <a:pPr lvl="1"/>
            <a:r>
              <a:rPr lang="en-US" dirty="0"/>
              <a:t>Firearm must be concealed</a:t>
            </a:r>
          </a:p>
          <a:p>
            <a:pPr lvl="1"/>
            <a:r>
              <a:rPr lang="en-US" dirty="0"/>
              <a:t>Potential threats are more ambiguous</a:t>
            </a:r>
          </a:p>
          <a:p>
            <a:pPr lvl="1"/>
            <a:r>
              <a:rPr lang="en-US" dirty="0"/>
              <a:t>Generally unfamiliar ground</a:t>
            </a:r>
          </a:p>
          <a:p>
            <a:pPr lvl="1"/>
            <a:r>
              <a:rPr lang="en-US" dirty="0"/>
              <a:t>No safe room</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547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01520"/>
          </a:xfrm>
        </p:spPr>
        <p:txBody>
          <a:bodyPr/>
          <a:lstStyle/>
          <a:p>
            <a:pPr algn="ctr"/>
            <a:r>
              <a:rPr lang="en-US" dirty="0"/>
              <a:t>If You Must Shoot</a:t>
            </a:r>
          </a:p>
        </p:txBody>
      </p:sp>
      <p:sp>
        <p:nvSpPr>
          <p:cNvPr id="7" name="Content Placeholder 2"/>
          <p:cNvSpPr txBox="1">
            <a:spLocks/>
          </p:cNvSpPr>
          <p:nvPr/>
        </p:nvSpPr>
        <p:spPr>
          <a:xfrm>
            <a:off x="2019300" y="119456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shots </a:t>
            </a:r>
          </a:p>
          <a:p>
            <a:pPr lvl="1"/>
            <a:endParaRPr lang="en-US" dirty="0"/>
          </a:p>
          <a:p>
            <a:endParaRPr lang="en-US" dirty="0"/>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586553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If You Must Shoot</a:t>
            </a:r>
          </a:p>
        </p:txBody>
      </p:sp>
      <p:sp>
        <p:nvSpPr>
          <p:cNvPr id="8" name="Content Placeholder 2"/>
          <p:cNvSpPr txBox="1">
            <a:spLocks/>
          </p:cNvSpPr>
          <p:nvPr/>
        </p:nvSpPr>
        <p:spPr>
          <a:xfrm>
            <a:off x="2019300" y="119456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shots </a:t>
            </a:r>
          </a:p>
          <a:p>
            <a:pPr lvl="1"/>
            <a:r>
              <a:rPr lang="en-US" dirty="0"/>
              <a:t>No immediate effect or apparent injury</a:t>
            </a:r>
          </a:p>
          <a:p>
            <a:pPr lvl="1"/>
            <a:endParaRPr lang="en-US" dirty="0"/>
          </a:p>
          <a:p>
            <a:endParaRPr lang="en-US" dirty="0"/>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004001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If You Must Shoot</a:t>
            </a:r>
          </a:p>
        </p:txBody>
      </p:sp>
      <p:sp>
        <p:nvSpPr>
          <p:cNvPr id="8" name="Content Placeholder 2"/>
          <p:cNvSpPr txBox="1">
            <a:spLocks/>
          </p:cNvSpPr>
          <p:nvPr/>
        </p:nvSpPr>
        <p:spPr>
          <a:xfrm>
            <a:off x="2019300" y="119456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shots </a:t>
            </a:r>
          </a:p>
          <a:p>
            <a:pPr lvl="1"/>
            <a:r>
              <a:rPr lang="en-US" dirty="0"/>
              <a:t>No immediate effect or apparent injury</a:t>
            </a:r>
          </a:p>
          <a:p>
            <a:pPr lvl="1"/>
            <a:r>
              <a:rPr lang="en-US" dirty="0"/>
              <a:t>Spotting hits</a:t>
            </a:r>
          </a:p>
          <a:p>
            <a:pPr lvl="1"/>
            <a:endParaRPr lang="en-US" dirty="0"/>
          </a:p>
          <a:p>
            <a:endParaRPr lang="en-US" dirty="0"/>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881567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If You Must Shoot</a:t>
            </a:r>
          </a:p>
        </p:txBody>
      </p:sp>
      <p:sp>
        <p:nvSpPr>
          <p:cNvPr id="8" name="Content Placeholder 2"/>
          <p:cNvSpPr txBox="1">
            <a:spLocks/>
          </p:cNvSpPr>
          <p:nvPr/>
        </p:nvSpPr>
        <p:spPr>
          <a:xfrm>
            <a:off x="2019300" y="119456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shots </a:t>
            </a:r>
          </a:p>
          <a:p>
            <a:pPr lvl="1"/>
            <a:r>
              <a:rPr lang="en-US" dirty="0"/>
              <a:t>No immediate effect or apparent injury</a:t>
            </a:r>
          </a:p>
          <a:p>
            <a:pPr lvl="1"/>
            <a:r>
              <a:rPr lang="en-US" dirty="0"/>
              <a:t>Spotting hits</a:t>
            </a:r>
          </a:p>
          <a:p>
            <a:pPr lvl="1"/>
            <a:r>
              <a:rPr lang="en-US" dirty="0"/>
              <a:t>Possibility of injury</a:t>
            </a:r>
          </a:p>
          <a:p>
            <a:pPr lvl="1"/>
            <a:endParaRPr lang="en-US" dirty="0"/>
          </a:p>
          <a:p>
            <a:endParaRPr lang="en-US" dirty="0"/>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880865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If You Must Shoot</a:t>
            </a:r>
          </a:p>
        </p:txBody>
      </p:sp>
      <p:sp>
        <p:nvSpPr>
          <p:cNvPr id="8" name="Content Placeholder 2"/>
          <p:cNvSpPr txBox="1">
            <a:spLocks/>
          </p:cNvSpPr>
          <p:nvPr/>
        </p:nvSpPr>
        <p:spPr>
          <a:xfrm>
            <a:off x="2019300" y="119456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shots </a:t>
            </a:r>
          </a:p>
          <a:p>
            <a:pPr lvl="1"/>
            <a:r>
              <a:rPr lang="en-US" dirty="0"/>
              <a:t>No immediate effect or apparent injury</a:t>
            </a:r>
          </a:p>
          <a:p>
            <a:pPr lvl="1"/>
            <a:r>
              <a:rPr lang="en-US" dirty="0"/>
              <a:t>Spotting hits</a:t>
            </a:r>
          </a:p>
          <a:p>
            <a:pPr lvl="1"/>
            <a:r>
              <a:rPr lang="en-US" dirty="0"/>
              <a:t>Possibility of injury</a:t>
            </a:r>
          </a:p>
          <a:p>
            <a:r>
              <a:rPr lang="en-US" dirty="0"/>
              <a:t>If you are injured</a:t>
            </a:r>
          </a:p>
          <a:p>
            <a:pPr lvl="1"/>
            <a:endParaRPr lang="en-US" dirty="0"/>
          </a:p>
          <a:p>
            <a:endParaRPr lang="en-US" dirty="0"/>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599197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If You Must Shoot</a:t>
            </a:r>
          </a:p>
        </p:txBody>
      </p:sp>
      <p:sp>
        <p:nvSpPr>
          <p:cNvPr id="8" name="Content Placeholder 2"/>
          <p:cNvSpPr txBox="1">
            <a:spLocks/>
          </p:cNvSpPr>
          <p:nvPr/>
        </p:nvSpPr>
        <p:spPr>
          <a:xfrm>
            <a:off x="2019300" y="119456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shots </a:t>
            </a:r>
          </a:p>
          <a:p>
            <a:pPr lvl="1"/>
            <a:r>
              <a:rPr lang="en-US" dirty="0"/>
              <a:t>No immediate effect or apparent injury</a:t>
            </a:r>
          </a:p>
          <a:p>
            <a:pPr lvl="1"/>
            <a:r>
              <a:rPr lang="en-US" dirty="0"/>
              <a:t>Spotting hits</a:t>
            </a:r>
          </a:p>
          <a:p>
            <a:pPr lvl="1"/>
            <a:r>
              <a:rPr lang="en-US" dirty="0"/>
              <a:t>Possibility of injury</a:t>
            </a:r>
          </a:p>
          <a:p>
            <a:r>
              <a:rPr lang="en-US" dirty="0"/>
              <a:t>If you are injured</a:t>
            </a:r>
          </a:p>
          <a:p>
            <a:r>
              <a:rPr lang="en-US" dirty="0"/>
              <a:t>Once attacker is down</a:t>
            </a:r>
          </a:p>
          <a:p>
            <a:pPr lvl="1"/>
            <a:r>
              <a:rPr lang="en-US" dirty="0"/>
              <a:t>Do not approach</a:t>
            </a:r>
          </a:p>
          <a:p>
            <a:pPr lvl="1"/>
            <a:endParaRPr lang="en-US" dirty="0"/>
          </a:p>
          <a:p>
            <a:endParaRPr lang="en-US" dirty="0"/>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137640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If You Must Shoot</a:t>
            </a:r>
          </a:p>
        </p:txBody>
      </p:sp>
      <p:sp>
        <p:nvSpPr>
          <p:cNvPr id="8" name="Content Placeholder 2"/>
          <p:cNvSpPr txBox="1">
            <a:spLocks/>
          </p:cNvSpPr>
          <p:nvPr/>
        </p:nvSpPr>
        <p:spPr>
          <a:xfrm>
            <a:off x="2019300" y="119456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shots </a:t>
            </a:r>
          </a:p>
          <a:p>
            <a:pPr lvl="1"/>
            <a:r>
              <a:rPr lang="en-US" dirty="0"/>
              <a:t>No immediate effect or apparent injury</a:t>
            </a:r>
          </a:p>
          <a:p>
            <a:pPr lvl="1"/>
            <a:r>
              <a:rPr lang="en-US" dirty="0"/>
              <a:t>Spotting hits</a:t>
            </a:r>
          </a:p>
          <a:p>
            <a:pPr lvl="1"/>
            <a:r>
              <a:rPr lang="en-US" dirty="0"/>
              <a:t>Possibility of injury</a:t>
            </a:r>
          </a:p>
          <a:p>
            <a:r>
              <a:rPr lang="en-US" dirty="0"/>
              <a:t>If you are injured</a:t>
            </a:r>
          </a:p>
          <a:p>
            <a:r>
              <a:rPr lang="en-US" dirty="0"/>
              <a:t>Once attacker is down</a:t>
            </a:r>
          </a:p>
          <a:p>
            <a:pPr lvl="1"/>
            <a:r>
              <a:rPr lang="en-US" dirty="0"/>
              <a:t>Do not approach</a:t>
            </a:r>
          </a:p>
          <a:p>
            <a:pPr lvl="1"/>
            <a:r>
              <a:rPr lang="en-US" dirty="0"/>
              <a:t>Scan for threats</a:t>
            </a:r>
          </a:p>
          <a:p>
            <a:pPr lvl="1"/>
            <a:endParaRPr lang="en-US" dirty="0"/>
          </a:p>
          <a:p>
            <a:endParaRPr lang="en-US" dirty="0"/>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34020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C5A8-519E-4212-B940-8180C3D69FF9}"/>
              </a:ext>
            </a:extLst>
          </p:cNvPr>
          <p:cNvSpPr>
            <a:spLocks noGrp="1"/>
          </p:cNvSpPr>
          <p:nvPr>
            <p:ph type="title"/>
          </p:nvPr>
        </p:nvSpPr>
        <p:spPr>
          <a:xfrm>
            <a:off x="838200" y="57153"/>
            <a:ext cx="10515600" cy="901520"/>
          </a:xfrm>
        </p:spPr>
        <p:txBody>
          <a:bodyPr/>
          <a:lstStyle/>
          <a:p>
            <a:pPr algn="ctr"/>
            <a:r>
              <a:rPr lang="en-US" dirty="0"/>
              <a:t>Special Safety Considerations</a:t>
            </a:r>
          </a:p>
        </p:txBody>
      </p:sp>
      <p:sp>
        <p:nvSpPr>
          <p:cNvPr id="3" name="Content Placeholder 2">
            <a:extLst>
              <a:ext uri="{FF2B5EF4-FFF2-40B4-BE49-F238E27FC236}">
                <a16:creationId xmlns:a16="http://schemas.microsoft.com/office/drawing/2014/main" id="{95A19516-93E3-4CCE-A47E-EF81BAD9DF91}"/>
              </a:ext>
            </a:extLst>
          </p:cNvPr>
          <p:cNvSpPr>
            <a:spLocks noGrp="1"/>
          </p:cNvSpPr>
          <p:nvPr>
            <p:ph idx="4294967295"/>
          </p:nvPr>
        </p:nvSpPr>
        <p:spPr>
          <a:xfrm>
            <a:off x="2475181" y="1690688"/>
            <a:ext cx="5253216" cy="3624263"/>
          </a:xfrm>
        </p:spPr>
        <p:txBody>
          <a:bodyPr/>
          <a:lstStyle/>
          <a:p>
            <a:r>
              <a:rPr lang="en-US" dirty="0"/>
              <a:t>Think ahead</a:t>
            </a:r>
          </a:p>
          <a:p>
            <a:r>
              <a:rPr lang="en-US" dirty="0"/>
              <a:t>Proper gun retention in holster</a:t>
            </a:r>
          </a:p>
          <a:p>
            <a:r>
              <a:rPr lang="en-US" dirty="0"/>
              <a:t>Proper carry mode for your gun</a:t>
            </a:r>
          </a:p>
          <a:p>
            <a:r>
              <a:rPr lang="en-US" dirty="0"/>
              <a:t>Direct Possession and Control</a:t>
            </a:r>
          </a:p>
        </p:txBody>
      </p:sp>
      <p:sp>
        <p:nvSpPr>
          <p:cNvPr id="7" name="Snip and Round Single Corner Rectangle 6"/>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4F6BDE86-FD92-41B6-912A-D24F564303F1}"/>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5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019300" y="119456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Number of shots </a:t>
            </a:r>
          </a:p>
          <a:p>
            <a:pPr lvl="1"/>
            <a:r>
              <a:rPr lang="en-US" dirty="0"/>
              <a:t>No immediate effect or apparent injury</a:t>
            </a:r>
          </a:p>
          <a:p>
            <a:pPr lvl="1"/>
            <a:r>
              <a:rPr lang="en-US" dirty="0"/>
              <a:t>Spotting hits</a:t>
            </a:r>
          </a:p>
          <a:p>
            <a:pPr lvl="1"/>
            <a:r>
              <a:rPr lang="en-US" dirty="0"/>
              <a:t>Possibility of injury</a:t>
            </a:r>
          </a:p>
          <a:p>
            <a:r>
              <a:rPr lang="en-US" dirty="0"/>
              <a:t>If you are injured</a:t>
            </a:r>
          </a:p>
          <a:p>
            <a:r>
              <a:rPr lang="en-US" dirty="0"/>
              <a:t>Once attacker is down</a:t>
            </a:r>
          </a:p>
          <a:p>
            <a:pPr lvl="1"/>
            <a:r>
              <a:rPr lang="en-US" dirty="0"/>
              <a:t>Do not approach</a:t>
            </a:r>
          </a:p>
          <a:p>
            <a:pPr lvl="1"/>
            <a:r>
              <a:rPr lang="en-US" dirty="0"/>
              <a:t>Scan for threats</a:t>
            </a:r>
          </a:p>
          <a:p>
            <a:pPr lvl="1"/>
            <a:r>
              <a:rPr lang="en-US" dirty="0"/>
              <a:t>Move to cover</a:t>
            </a:r>
          </a:p>
          <a:p>
            <a:pPr lvl="1"/>
            <a:endParaRPr lang="en-US" dirty="0"/>
          </a:p>
          <a:p>
            <a:endParaRPr lang="en-US" dirty="0"/>
          </a:p>
        </p:txBody>
      </p:sp>
      <p:sp>
        <p:nvSpPr>
          <p:cNvPr id="8" name="Title 1"/>
          <p:cNvSpPr>
            <a:spLocks noGrp="1"/>
          </p:cNvSpPr>
          <p:nvPr>
            <p:ph type="title"/>
          </p:nvPr>
        </p:nvSpPr>
        <p:spPr>
          <a:xfrm>
            <a:off x="838200" y="1"/>
            <a:ext cx="10515600" cy="901520"/>
          </a:xfrm>
        </p:spPr>
        <p:txBody>
          <a:bodyPr/>
          <a:lstStyle/>
          <a:p>
            <a:pPr algn="ctr"/>
            <a:r>
              <a:rPr lang="en-US" dirty="0"/>
              <a:t>If You Must Shoot</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590694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194560"/>
            <a:ext cx="8153400" cy="4351338"/>
          </a:xfrm>
        </p:spPr>
        <p:txBody>
          <a:bodyPr/>
          <a:lstStyle/>
          <a:p>
            <a:r>
              <a:rPr lang="en-US" dirty="0"/>
              <a:t>Number of shots </a:t>
            </a:r>
          </a:p>
          <a:p>
            <a:pPr lvl="1"/>
            <a:r>
              <a:rPr lang="en-US" dirty="0"/>
              <a:t>No immediate effect or apparent injury</a:t>
            </a:r>
          </a:p>
          <a:p>
            <a:pPr lvl="1"/>
            <a:r>
              <a:rPr lang="en-US" dirty="0"/>
              <a:t>Spotting hits</a:t>
            </a:r>
          </a:p>
          <a:p>
            <a:pPr lvl="1"/>
            <a:r>
              <a:rPr lang="en-US" dirty="0"/>
              <a:t>Possibility of injury</a:t>
            </a:r>
          </a:p>
          <a:p>
            <a:r>
              <a:rPr lang="en-US" dirty="0"/>
              <a:t>If you are injured</a:t>
            </a:r>
          </a:p>
          <a:p>
            <a:r>
              <a:rPr lang="en-US" dirty="0"/>
              <a:t>Once attacker is down</a:t>
            </a:r>
          </a:p>
          <a:p>
            <a:pPr lvl="1"/>
            <a:r>
              <a:rPr lang="en-US" dirty="0"/>
              <a:t>Do not approach</a:t>
            </a:r>
          </a:p>
          <a:p>
            <a:pPr lvl="1"/>
            <a:r>
              <a:rPr lang="en-US" dirty="0"/>
              <a:t>Scan for threats</a:t>
            </a:r>
          </a:p>
          <a:p>
            <a:pPr lvl="1"/>
            <a:r>
              <a:rPr lang="en-US" dirty="0"/>
              <a:t>Move to cover</a:t>
            </a:r>
          </a:p>
          <a:p>
            <a:pPr lvl="1"/>
            <a:r>
              <a:rPr lang="en-US" dirty="0"/>
              <a:t>Contact the Police…</a:t>
            </a:r>
          </a:p>
          <a:p>
            <a:pPr lvl="1"/>
            <a:endParaRPr lang="en-US" dirty="0"/>
          </a:p>
          <a:p>
            <a:endParaRPr lang="en-US" dirty="0"/>
          </a:p>
        </p:txBody>
      </p:sp>
      <p:sp>
        <p:nvSpPr>
          <p:cNvPr id="7" name="Title 1"/>
          <p:cNvSpPr>
            <a:spLocks noGrp="1"/>
          </p:cNvSpPr>
          <p:nvPr>
            <p:ph type="title"/>
          </p:nvPr>
        </p:nvSpPr>
        <p:spPr>
          <a:xfrm>
            <a:off x="838200" y="1"/>
            <a:ext cx="10515600" cy="901520"/>
          </a:xfrm>
        </p:spPr>
        <p:txBody>
          <a:bodyPr/>
          <a:lstStyle/>
          <a:p>
            <a:pPr algn="ctr"/>
            <a:r>
              <a:rPr lang="en-US" dirty="0"/>
              <a:t>If You Must Shoot</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18DDE931-1F44-4595-A956-0A2C8FF7B06D}"/>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7C21F317-4C12-465F-AC07-5A296519425F}"/>
              </a:ext>
            </a:extLst>
          </p:cNvPr>
          <p:cNvSpPr/>
          <p:nvPr/>
        </p:nvSpPr>
        <p:spPr>
          <a:xfrm>
            <a:off x="10896600" y="8909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55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01520"/>
          </a:xfrm>
        </p:spPr>
        <p:txBody>
          <a:bodyPr/>
          <a:lstStyle/>
          <a:p>
            <a:pPr algn="ctr"/>
            <a:r>
              <a:rPr lang="en-US" dirty="0"/>
              <a:t>Contacting the Police</a:t>
            </a:r>
          </a:p>
        </p:txBody>
      </p:sp>
      <p:sp>
        <p:nvSpPr>
          <p:cNvPr id="6" name="Content Placeholder 2"/>
          <p:cNvSpPr txBox="1">
            <a:spLocks/>
          </p:cNvSpPr>
          <p:nvPr/>
        </p:nvSpPr>
        <p:spPr>
          <a:xfrm>
            <a:off x="2019300" y="120744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Contacting the Police</a:t>
            </a:r>
          </a:p>
        </p:txBody>
      </p:sp>
      <p:sp>
        <p:nvSpPr>
          <p:cNvPr id="7" name="Snip and Round Single Corner Rectangle 6"/>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435620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Contacting the Police</a:t>
            </a:r>
          </a:p>
        </p:txBody>
      </p:sp>
      <p:sp>
        <p:nvSpPr>
          <p:cNvPr id="8" name="Content Placeholder 2"/>
          <p:cNvSpPr txBox="1">
            <a:spLocks/>
          </p:cNvSpPr>
          <p:nvPr/>
        </p:nvSpPr>
        <p:spPr>
          <a:xfrm>
            <a:off x="2019300" y="120744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Contacting the Police</a:t>
            </a:r>
          </a:p>
          <a:p>
            <a:r>
              <a:rPr lang="en-US" dirty="0"/>
              <a:t>Wait for the Police</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750391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Contacting the Police</a:t>
            </a:r>
          </a:p>
        </p:txBody>
      </p:sp>
      <p:sp>
        <p:nvSpPr>
          <p:cNvPr id="8" name="Content Placeholder 2"/>
          <p:cNvSpPr txBox="1">
            <a:spLocks/>
          </p:cNvSpPr>
          <p:nvPr/>
        </p:nvSpPr>
        <p:spPr>
          <a:xfrm>
            <a:off x="2019300" y="120744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Contacting the Police</a:t>
            </a:r>
          </a:p>
          <a:p>
            <a:r>
              <a:rPr lang="en-US" dirty="0"/>
              <a:t>Wait for the Police</a:t>
            </a:r>
          </a:p>
          <a:p>
            <a:r>
              <a:rPr lang="en-US" dirty="0"/>
              <a:t>Guard Against a Resumption of the Attack</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117206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Contacting the Police</a:t>
            </a:r>
          </a:p>
        </p:txBody>
      </p:sp>
      <p:sp>
        <p:nvSpPr>
          <p:cNvPr id="8" name="Content Placeholder 2"/>
          <p:cNvSpPr txBox="1">
            <a:spLocks/>
          </p:cNvSpPr>
          <p:nvPr/>
        </p:nvSpPr>
        <p:spPr>
          <a:xfrm>
            <a:off x="2019300" y="120744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Contacting the Police</a:t>
            </a:r>
          </a:p>
          <a:p>
            <a:r>
              <a:rPr lang="en-US" dirty="0"/>
              <a:t>Wait for the Police</a:t>
            </a:r>
          </a:p>
          <a:p>
            <a:r>
              <a:rPr lang="en-US" dirty="0"/>
              <a:t>Guard Against a Resumption of the Attack</a:t>
            </a:r>
          </a:p>
          <a:p>
            <a:r>
              <a:rPr lang="en-US" dirty="0"/>
              <a:t>Maintain the Integrity of the Scene</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985544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01520"/>
          </a:xfrm>
        </p:spPr>
        <p:txBody>
          <a:bodyPr/>
          <a:lstStyle/>
          <a:p>
            <a:pPr algn="ctr"/>
            <a:r>
              <a:rPr lang="en-US" dirty="0"/>
              <a:t>Contacting the Police</a:t>
            </a:r>
          </a:p>
        </p:txBody>
      </p:sp>
      <p:sp>
        <p:nvSpPr>
          <p:cNvPr id="8" name="Content Placeholder 2"/>
          <p:cNvSpPr txBox="1">
            <a:spLocks/>
          </p:cNvSpPr>
          <p:nvPr/>
        </p:nvSpPr>
        <p:spPr>
          <a:xfrm>
            <a:off x="2019300" y="1207440"/>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Contacting the Police</a:t>
            </a:r>
          </a:p>
          <a:p>
            <a:r>
              <a:rPr lang="en-US" dirty="0"/>
              <a:t>Wait for the Police</a:t>
            </a:r>
          </a:p>
          <a:p>
            <a:r>
              <a:rPr lang="en-US" dirty="0"/>
              <a:t>Guard Against a Resumption of the Attack</a:t>
            </a:r>
          </a:p>
          <a:p>
            <a:r>
              <a:rPr lang="en-US" dirty="0"/>
              <a:t>Maintain the Integrity of the Scene</a:t>
            </a:r>
          </a:p>
          <a:p>
            <a:r>
              <a:rPr lang="en-US" dirty="0"/>
              <a:t>Greeting the Police</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833054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207440"/>
            <a:ext cx="8153400" cy="4351338"/>
          </a:xfrm>
        </p:spPr>
        <p:txBody>
          <a:bodyPr>
            <a:normAutofit/>
          </a:bodyPr>
          <a:lstStyle/>
          <a:p>
            <a:r>
              <a:rPr lang="en-US" dirty="0"/>
              <a:t>Contacting the Police</a:t>
            </a:r>
          </a:p>
          <a:p>
            <a:r>
              <a:rPr lang="en-US" dirty="0"/>
              <a:t>Wait for the Police</a:t>
            </a:r>
          </a:p>
          <a:p>
            <a:r>
              <a:rPr lang="en-US" dirty="0"/>
              <a:t>Guard Against a Resumption of the Attack</a:t>
            </a:r>
          </a:p>
          <a:p>
            <a:r>
              <a:rPr lang="en-US" dirty="0"/>
              <a:t>Maintain the Integrity of the Scene</a:t>
            </a:r>
          </a:p>
          <a:p>
            <a:r>
              <a:rPr lang="en-US" dirty="0"/>
              <a:t>Greeting the Police</a:t>
            </a:r>
          </a:p>
          <a:p>
            <a:r>
              <a:rPr lang="en-US" dirty="0"/>
              <a:t>Leaving the Shooting Scene</a:t>
            </a:r>
          </a:p>
        </p:txBody>
      </p:sp>
      <p:sp>
        <p:nvSpPr>
          <p:cNvPr id="8" name="Title 1"/>
          <p:cNvSpPr>
            <a:spLocks noGrp="1"/>
          </p:cNvSpPr>
          <p:nvPr>
            <p:ph type="title"/>
          </p:nvPr>
        </p:nvSpPr>
        <p:spPr>
          <a:xfrm>
            <a:off x="838200" y="1"/>
            <a:ext cx="10515600" cy="901520"/>
          </a:xfrm>
        </p:spPr>
        <p:txBody>
          <a:bodyPr/>
          <a:lstStyle/>
          <a:p>
            <a:pPr algn="ctr"/>
            <a:r>
              <a:rPr lang="en-US" dirty="0"/>
              <a:t>Contacting the Police</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519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7278"/>
          </a:xfrm>
        </p:spPr>
        <p:txBody>
          <a:bodyPr/>
          <a:lstStyle/>
          <a:p>
            <a:pPr algn="ctr"/>
            <a:r>
              <a:rPr lang="en-US" dirty="0"/>
              <a:t>Aftermath of a Defensive Shooting</a:t>
            </a:r>
          </a:p>
        </p:txBody>
      </p:sp>
      <p:sp>
        <p:nvSpPr>
          <p:cNvPr id="6" name="Content Placeholder 2"/>
          <p:cNvSpPr txBox="1">
            <a:spLocks/>
          </p:cNvSpPr>
          <p:nvPr/>
        </p:nvSpPr>
        <p:spPr>
          <a:xfrm>
            <a:off x="2019300" y="1207439"/>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Emotional aftermath </a:t>
            </a:r>
          </a:p>
        </p:txBody>
      </p:sp>
      <p:sp>
        <p:nvSpPr>
          <p:cNvPr id="7" name="Snip and Round Single Corner Rectangle 6"/>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167068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27278"/>
          </a:xfrm>
        </p:spPr>
        <p:txBody>
          <a:bodyPr/>
          <a:lstStyle/>
          <a:p>
            <a:pPr algn="ctr"/>
            <a:r>
              <a:rPr lang="en-US" dirty="0"/>
              <a:t>Aftermath of a Defensive Shooting</a:t>
            </a:r>
          </a:p>
        </p:txBody>
      </p:sp>
      <p:sp>
        <p:nvSpPr>
          <p:cNvPr id="8" name="Content Placeholder 2"/>
          <p:cNvSpPr txBox="1">
            <a:spLocks/>
          </p:cNvSpPr>
          <p:nvPr/>
        </p:nvSpPr>
        <p:spPr>
          <a:xfrm>
            <a:off x="2019300" y="1207439"/>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Emotional aftermath </a:t>
            </a:r>
          </a:p>
          <a:p>
            <a:pPr lvl="1"/>
            <a:r>
              <a:rPr lang="en-US" dirty="0"/>
              <a:t>Elation</a:t>
            </a:r>
          </a:p>
          <a:p>
            <a:pPr lvl="1"/>
            <a:r>
              <a:rPr lang="en-US" dirty="0"/>
              <a:t>Revulsion</a:t>
            </a:r>
          </a:p>
          <a:p>
            <a:pPr lvl="1"/>
            <a:r>
              <a:rPr lang="en-US" dirty="0"/>
              <a:t>Remorse</a:t>
            </a:r>
          </a:p>
          <a:p>
            <a:pPr lvl="1"/>
            <a:r>
              <a:rPr lang="en-US" dirty="0"/>
              <a:t>Self-doubt</a:t>
            </a:r>
          </a:p>
          <a:p>
            <a:pPr lvl="1"/>
            <a:r>
              <a:rPr lang="en-US" dirty="0"/>
              <a:t>Acceptance</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87056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312CEF-DA8B-436A-987A-2FBA63E9B369}"/>
              </a:ext>
            </a:extLst>
          </p:cNvPr>
          <p:cNvSpPr txBox="1">
            <a:spLocks/>
          </p:cNvSpPr>
          <p:nvPr/>
        </p:nvSpPr>
        <p:spPr>
          <a:xfrm>
            <a:off x="1232414" y="42864"/>
            <a:ext cx="10117667" cy="875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Locking mechanisms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824" y="2002536"/>
            <a:ext cx="6245352" cy="3358611"/>
          </a:xfrm>
          <a:prstGeom prst="rect">
            <a:avLst/>
          </a:prstGeom>
          <a:ln w="12700">
            <a:solidFill>
              <a:srgbClr val="8C9BA8"/>
            </a:solidFill>
          </a:ln>
          <a:effectLst>
            <a:outerShdw blurRad="50800" dist="76200" dir="2700000" algn="tl" rotWithShape="0">
              <a:prstClr val="black">
                <a:alpha val="40000"/>
              </a:prstClr>
            </a:outerShdw>
          </a:effectLst>
        </p:spPr>
      </p:pic>
      <p:sp>
        <p:nvSpPr>
          <p:cNvPr id="11" name="Freeform 10"/>
          <p:cNvSpPr/>
          <p:nvPr/>
        </p:nvSpPr>
        <p:spPr>
          <a:xfrm>
            <a:off x="5468112" y="5577840"/>
            <a:ext cx="1652448" cy="397110"/>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Keyed Locks</a:t>
            </a:r>
          </a:p>
        </p:txBody>
      </p:sp>
      <p:sp>
        <p:nvSpPr>
          <p:cNvPr id="7" name="Snip and Round Single Corner Rectangle 6"/>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5623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27278"/>
          </a:xfrm>
        </p:spPr>
        <p:txBody>
          <a:bodyPr/>
          <a:lstStyle/>
          <a:p>
            <a:pPr algn="ctr"/>
            <a:r>
              <a:rPr lang="en-US" dirty="0"/>
              <a:t>Aftermath of a Defensive Shooting</a:t>
            </a:r>
          </a:p>
        </p:txBody>
      </p:sp>
      <p:sp>
        <p:nvSpPr>
          <p:cNvPr id="8" name="Content Placeholder 2"/>
          <p:cNvSpPr txBox="1">
            <a:spLocks/>
          </p:cNvSpPr>
          <p:nvPr/>
        </p:nvSpPr>
        <p:spPr>
          <a:xfrm>
            <a:off x="2019300" y="1207439"/>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Emotional aftermath </a:t>
            </a:r>
          </a:p>
          <a:p>
            <a:pPr lvl="1"/>
            <a:r>
              <a:rPr lang="en-US" dirty="0"/>
              <a:t>Elation</a:t>
            </a:r>
          </a:p>
          <a:p>
            <a:pPr lvl="1"/>
            <a:r>
              <a:rPr lang="en-US" dirty="0"/>
              <a:t>Revulsion</a:t>
            </a:r>
          </a:p>
          <a:p>
            <a:pPr lvl="1"/>
            <a:r>
              <a:rPr lang="en-US" dirty="0"/>
              <a:t>Remorse</a:t>
            </a:r>
          </a:p>
          <a:p>
            <a:pPr lvl="1"/>
            <a:r>
              <a:rPr lang="en-US" dirty="0"/>
              <a:t>Self-doubt</a:t>
            </a:r>
          </a:p>
          <a:p>
            <a:pPr lvl="1"/>
            <a:r>
              <a:rPr lang="en-US" dirty="0"/>
              <a:t>Acceptance</a:t>
            </a:r>
          </a:p>
          <a:p>
            <a:r>
              <a:rPr lang="en-US" dirty="0"/>
              <a:t>Post-Traumatic Stress Disorder (PTSD)</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659664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207439"/>
            <a:ext cx="8153400" cy="4351338"/>
          </a:xfrm>
        </p:spPr>
        <p:txBody>
          <a:bodyPr>
            <a:normAutofit/>
          </a:bodyPr>
          <a:lstStyle/>
          <a:p>
            <a:r>
              <a:rPr lang="en-US" dirty="0"/>
              <a:t>Emotional aftermath </a:t>
            </a:r>
          </a:p>
          <a:p>
            <a:pPr lvl="1"/>
            <a:r>
              <a:rPr lang="en-US" dirty="0"/>
              <a:t>Elation</a:t>
            </a:r>
          </a:p>
          <a:p>
            <a:pPr lvl="1"/>
            <a:r>
              <a:rPr lang="en-US" dirty="0"/>
              <a:t>Revulsion</a:t>
            </a:r>
          </a:p>
          <a:p>
            <a:pPr lvl="1"/>
            <a:r>
              <a:rPr lang="en-US" dirty="0"/>
              <a:t>Remorse</a:t>
            </a:r>
          </a:p>
          <a:p>
            <a:pPr lvl="1"/>
            <a:r>
              <a:rPr lang="en-US" dirty="0"/>
              <a:t>Self-doubt</a:t>
            </a:r>
          </a:p>
          <a:p>
            <a:pPr lvl="1"/>
            <a:r>
              <a:rPr lang="en-US" dirty="0"/>
              <a:t>Acceptance</a:t>
            </a:r>
          </a:p>
          <a:p>
            <a:r>
              <a:rPr lang="en-US" dirty="0"/>
              <a:t>Post-Traumatic Stress Disorder (PTSD)</a:t>
            </a:r>
          </a:p>
          <a:p>
            <a:r>
              <a:rPr lang="en-US" dirty="0"/>
              <a:t>Reducing emotional effects</a:t>
            </a:r>
          </a:p>
          <a:p>
            <a:pPr lvl="1"/>
            <a:r>
              <a:rPr lang="en-US" dirty="0"/>
              <a:t>Counseling</a:t>
            </a:r>
          </a:p>
          <a:p>
            <a:pPr lvl="1"/>
            <a:r>
              <a:rPr lang="en-US" dirty="0"/>
              <a:t>Self reinforcement</a:t>
            </a:r>
          </a:p>
        </p:txBody>
      </p:sp>
      <p:sp>
        <p:nvSpPr>
          <p:cNvPr id="7" name="Title 1"/>
          <p:cNvSpPr>
            <a:spLocks noGrp="1"/>
          </p:cNvSpPr>
          <p:nvPr>
            <p:ph type="title"/>
          </p:nvPr>
        </p:nvSpPr>
        <p:spPr>
          <a:xfrm>
            <a:off x="838200" y="1"/>
            <a:ext cx="10515600" cy="927278"/>
          </a:xfrm>
        </p:spPr>
        <p:txBody>
          <a:bodyPr/>
          <a:lstStyle/>
          <a:p>
            <a:pPr algn="ctr"/>
            <a:r>
              <a:rPr lang="en-US" dirty="0"/>
              <a:t>Aftermath of a Defensive Shooting</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2941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27278"/>
          </a:xfrm>
        </p:spPr>
        <p:txBody>
          <a:bodyPr/>
          <a:lstStyle/>
          <a:p>
            <a:pPr algn="ctr"/>
            <a:r>
              <a:rPr lang="en-US" dirty="0"/>
              <a:t>Aftermath of a Defensive Shooting</a:t>
            </a:r>
          </a:p>
        </p:txBody>
      </p:sp>
      <p:sp>
        <p:nvSpPr>
          <p:cNvPr id="8" name="Content Placeholder 2"/>
          <p:cNvSpPr txBox="1">
            <a:spLocks/>
          </p:cNvSpPr>
          <p:nvPr/>
        </p:nvSpPr>
        <p:spPr>
          <a:xfrm>
            <a:off x="2019300" y="1181682"/>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Legal aftermath </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418092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27278"/>
          </a:xfrm>
        </p:spPr>
        <p:txBody>
          <a:bodyPr/>
          <a:lstStyle/>
          <a:p>
            <a:pPr algn="ctr"/>
            <a:r>
              <a:rPr lang="en-US" dirty="0"/>
              <a:t>Aftermath of a Defensive Shooting</a:t>
            </a:r>
          </a:p>
        </p:txBody>
      </p:sp>
      <p:sp>
        <p:nvSpPr>
          <p:cNvPr id="8" name="Content Placeholder 2"/>
          <p:cNvSpPr txBox="1">
            <a:spLocks/>
          </p:cNvSpPr>
          <p:nvPr/>
        </p:nvSpPr>
        <p:spPr>
          <a:xfrm>
            <a:off x="2019300" y="1181682"/>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Legal aftermath </a:t>
            </a:r>
          </a:p>
          <a:p>
            <a:pPr lvl="1"/>
            <a:r>
              <a:rPr lang="en-US" dirty="0"/>
              <a:t>Arrest</a:t>
            </a:r>
          </a:p>
          <a:p>
            <a:pPr lvl="1"/>
            <a:r>
              <a:rPr lang="en-US" dirty="0"/>
              <a:t>Criminal charge and trial</a:t>
            </a:r>
          </a:p>
          <a:p>
            <a:pPr lvl="1"/>
            <a:r>
              <a:rPr lang="en-US" dirty="0"/>
              <a:t>Civil lawsuit</a:t>
            </a:r>
          </a:p>
          <a:p>
            <a:pPr lvl="1"/>
            <a:r>
              <a:rPr lang="en-US" dirty="0"/>
              <a:t>Search of home, vehicle and/or workplace</a:t>
            </a:r>
          </a:p>
          <a:p>
            <a:pPr lvl="1"/>
            <a:r>
              <a:rPr lang="en-US" dirty="0"/>
              <a:t>Seizure of firearms</a:t>
            </a:r>
          </a:p>
          <a:p>
            <a:pPr lvl="1"/>
            <a:r>
              <a:rPr lang="en-US" dirty="0"/>
              <a:t>Revocation of carry permit</a:t>
            </a:r>
          </a:p>
          <a:p>
            <a:pPr lvl="1"/>
            <a:r>
              <a:rPr lang="en-US" dirty="0"/>
              <a:t>Legal fees</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874688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
            <a:ext cx="10515600" cy="927278"/>
          </a:xfrm>
        </p:spPr>
        <p:txBody>
          <a:bodyPr/>
          <a:lstStyle/>
          <a:p>
            <a:pPr algn="ctr"/>
            <a:r>
              <a:rPr lang="en-US" dirty="0"/>
              <a:t>Aftermath of a Defensive Shooting</a:t>
            </a:r>
          </a:p>
        </p:txBody>
      </p:sp>
      <p:sp>
        <p:nvSpPr>
          <p:cNvPr id="8" name="Content Placeholder 2"/>
          <p:cNvSpPr txBox="1">
            <a:spLocks/>
          </p:cNvSpPr>
          <p:nvPr/>
        </p:nvSpPr>
        <p:spPr>
          <a:xfrm>
            <a:off x="2019300" y="1181682"/>
            <a:ext cx="8153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Legal aftermath </a:t>
            </a:r>
          </a:p>
          <a:p>
            <a:pPr lvl="1"/>
            <a:r>
              <a:rPr lang="en-US" dirty="0"/>
              <a:t>Arrest</a:t>
            </a:r>
          </a:p>
          <a:p>
            <a:pPr lvl="1"/>
            <a:r>
              <a:rPr lang="en-US" dirty="0"/>
              <a:t>Criminal charge and trial</a:t>
            </a:r>
          </a:p>
          <a:p>
            <a:pPr lvl="1"/>
            <a:r>
              <a:rPr lang="en-US" dirty="0"/>
              <a:t>Civil lawsuit</a:t>
            </a:r>
          </a:p>
          <a:p>
            <a:pPr lvl="1"/>
            <a:r>
              <a:rPr lang="en-US" dirty="0"/>
              <a:t>Search of home, vehicle and/or workplace</a:t>
            </a:r>
          </a:p>
          <a:p>
            <a:pPr lvl="1"/>
            <a:r>
              <a:rPr lang="en-US" dirty="0"/>
              <a:t>Seizure of firearms</a:t>
            </a:r>
          </a:p>
          <a:p>
            <a:pPr lvl="1"/>
            <a:r>
              <a:rPr lang="en-US" dirty="0"/>
              <a:t>Revocation of carry permit</a:t>
            </a:r>
          </a:p>
          <a:p>
            <a:pPr lvl="1"/>
            <a:r>
              <a:rPr lang="en-US" dirty="0"/>
              <a:t>Legal fees</a:t>
            </a:r>
          </a:p>
          <a:p>
            <a:r>
              <a:rPr lang="en-US" dirty="0"/>
              <a:t>Be careful what you say</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367557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181682"/>
            <a:ext cx="8153400" cy="4351338"/>
          </a:xfrm>
        </p:spPr>
        <p:txBody>
          <a:bodyPr>
            <a:normAutofit/>
          </a:bodyPr>
          <a:lstStyle/>
          <a:p>
            <a:r>
              <a:rPr lang="en-US" dirty="0"/>
              <a:t>Legal aftermath </a:t>
            </a:r>
          </a:p>
          <a:p>
            <a:pPr lvl="1"/>
            <a:r>
              <a:rPr lang="en-US" dirty="0"/>
              <a:t>Arrest</a:t>
            </a:r>
          </a:p>
          <a:p>
            <a:pPr lvl="1"/>
            <a:r>
              <a:rPr lang="en-US" dirty="0"/>
              <a:t>Criminal charge and trial</a:t>
            </a:r>
          </a:p>
          <a:p>
            <a:pPr lvl="1"/>
            <a:r>
              <a:rPr lang="en-US" dirty="0"/>
              <a:t>Civil lawsuit</a:t>
            </a:r>
          </a:p>
          <a:p>
            <a:pPr lvl="1"/>
            <a:r>
              <a:rPr lang="en-US" dirty="0"/>
              <a:t>Search of home, vehicle and/or workplace</a:t>
            </a:r>
          </a:p>
          <a:p>
            <a:pPr lvl="1"/>
            <a:r>
              <a:rPr lang="en-US" dirty="0"/>
              <a:t>Seizure of firearms</a:t>
            </a:r>
          </a:p>
          <a:p>
            <a:pPr lvl="1"/>
            <a:r>
              <a:rPr lang="en-US" dirty="0"/>
              <a:t>Revocation of carry permit</a:t>
            </a:r>
          </a:p>
          <a:p>
            <a:pPr lvl="1"/>
            <a:r>
              <a:rPr lang="en-US" dirty="0"/>
              <a:t>Legal fees</a:t>
            </a:r>
          </a:p>
          <a:p>
            <a:r>
              <a:rPr lang="en-US" dirty="0"/>
              <a:t>Be careful what you say</a:t>
            </a:r>
          </a:p>
          <a:p>
            <a:r>
              <a:rPr lang="en-US" dirty="0"/>
              <a:t>Social aftermath</a:t>
            </a:r>
          </a:p>
        </p:txBody>
      </p:sp>
      <p:sp>
        <p:nvSpPr>
          <p:cNvPr id="7" name="Title 1"/>
          <p:cNvSpPr>
            <a:spLocks noGrp="1"/>
          </p:cNvSpPr>
          <p:nvPr>
            <p:ph type="title"/>
          </p:nvPr>
        </p:nvSpPr>
        <p:spPr>
          <a:xfrm>
            <a:off x="838200" y="1"/>
            <a:ext cx="10515600" cy="927278"/>
          </a:xfrm>
        </p:spPr>
        <p:txBody>
          <a:bodyPr/>
          <a:lstStyle/>
          <a:p>
            <a:pPr algn="ctr"/>
            <a:r>
              <a:rPr lang="en-US" dirty="0"/>
              <a:t>Aftermath of a Defensive Shooting</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1410929F-7C70-4B48-B28C-9717275E1201}"/>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42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888641"/>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1946075" y="1172201"/>
            <a:ext cx="10117137" cy="4483100"/>
          </a:xfrm>
        </p:spPr>
        <p:txBody>
          <a:bodyPr>
            <a:normAutofit fontScale="92500" lnSpcReduction="10000"/>
          </a:bodyPr>
          <a:lstStyle/>
          <a:p>
            <a:pPr lvl="0"/>
            <a:r>
              <a:rPr lang="en-US" dirty="0"/>
              <a:t>The levels of mental awareness.</a:t>
            </a:r>
          </a:p>
          <a:p>
            <a:pPr lvl="0"/>
            <a:r>
              <a:rPr lang="en-US" dirty="0"/>
              <a:t>The importance of mental preparation and developing the proper mindset for carrying and using a pistol for personal protection and facing a life-threatening encounter.</a:t>
            </a:r>
          </a:p>
          <a:p>
            <a:pPr lvl="0"/>
            <a:r>
              <a:rPr lang="en-US" dirty="0"/>
              <a:t>Techniques for avoiding life-threatening confrontations.</a:t>
            </a:r>
          </a:p>
          <a:p>
            <a:pPr lvl="0"/>
            <a:r>
              <a:rPr lang="en-US" dirty="0"/>
              <a:t>The psychological and physiological changes that may occur during an attack.</a:t>
            </a:r>
          </a:p>
          <a:p>
            <a:pPr lvl="0"/>
            <a:r>
              <a:rPr lang="en-US" dirty="0"/>
              <a:t>The differences between having a firearm for personal protection in the home and carrying a pistol for personal protection outside the home.</a:t>
            </a:r>
          </a:p>
          <a:p>
            <a:pPr lvl="0"/>
            <a:r>
              <a:rPr lang="en-US" dirty="0"/>
              <a:t>Techniques for controlling and responding to a violent encounter.</a:t>
            </a:r>
          </a:p>
          <a:p>
            <a:pPr lvl="0"/>
            <a:r>
              <a:rPr lang="en-US" dirty="0"/>
              <a:t>The emotional, legal and social aftermath of a defensive shooting.</a:t>
            </a:r>
          </a:p>
        </p:txBody>
      </p:sp>
      <p:sp>
        <p:nvSpPr>
          <p:cNvPr id="6" name="Snip and Round Single Corner Rectangle 5"/>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BC877238-5BBE-48F2-A3C8-323EF5BEEA60}"/>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0F2A22-4D84-4E22-B204-7D49EDC7E2F2}"/>
              </a:ext>
            </a:extLst>
          </p:cNvPr>
          <p:cNvSpPr txBox="1">
            <a:spLocks/>
          </p:cNvSpPr>
          <p:nvPr/>
        </p:nvSpPr>
        <p:spPr>
          <a:xfrm>
            <a:off x="3037804" y="2593171"/>
            <a:ext cx="6116392" cy="1325563"/>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What Are Your Questions?</a:t>
            </a:r>
          </a:p>
        </p:txBody>
      </p:sp>
      <p:sp>
        <p:nvSpPr>
          <p:cNvPr id="5" name="Snip and Round Single Corner Rectangle 4"/>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3998" y="2286000"/>
            <a:ext cx="9144000" cy="2218207"/>
          </a:xfrm>
        </p:spPr>
        <p:txBody>
          <a:bodyPr>
            <a:normAutofit/>
          </a:bodyPr>
          <a:lstStyle/>
          <a:p>
            <a:pPr marL="0" indent="0" algn="ctr">
              <a:buNone/>
            </a:pPr>
            <a:r>
              <a:rPr lang="en-US" sz="4000" dirty="0"/>
              <a:t>Lesson 8:</a:t>
            </a:r>
          </a:p>
          <a:p>
            <a:pPr marL="0" indent="0" algn="ctr">
              <a:buNone/>
            </a:pPr>
            <a:br>
              <a:rPr lang="en-US" sz="4000" dirty="0"/>
            </a:br>
            <a:r>
              <a:rPr lang="en-US" sz="4000" dirty="0"/>
              <a:t>Carry Modes and Pistol Concealment</a:t>
            </a:r>
            <a:endParaRPr lang="en-US" sz="4000" dirty="0">
              <a:latin typeface="Lucida Bright" panose="02040602050505020304" pitchFamily="18" charset="0"/>
            </a:endParaRPr>
          </a:p>
        </p:txBody>
      </p:sp>
      <p:sp>
        <p:nvSpPr>
          <p:cNvPr id="6" name="TextBox 5">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8"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7" name="Snip and Round Single Corner Rectangle 6"/>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976" y="126173"/>
            <a:ext cx="9130048" cy="1210613"/>
          </a:xfrm>
        </p:spPr>
        <p:txBody>
          <a:bodyPr>
            <a:noAutofit/>
          </a:bodyPr>
          <a:lstStyle/>
          <a:p>
            <a:pPr algn="ctr"/>
            <a:r>
              <a:rPr lang="en-US" b="1" dirty="0"/>
              <a:t>Lesson 8 – Carry Modes and Pistol Concealment</a:t>
            </a:r>
          </a:p>
        </p:txBody>
      </p:sp>
      <p:sp>
        <p:nvSpPr>
          <p:cNvPr id="3" name="Content Placeholder 2"/>
          <p:cNvSpPr>
            <a:spLocks noGrp="1"/>
          </p:cNvSpPr>
          <p:nvPr>
            <p:ph idx="4294967295"/>
          </p:nvPr>
        </p:nvSpPr>
        <p:spPr>
          <a:xfrm>
            <a:off x="2074863" y="2633663"/>
            <a:ext cx="10117137" cy="3840162"/>
          </a:xfrm>
        </p:spPr>
        <p:txBody>
          <a:bodyPr/>
          <a:lstStyle/>
          <a:p>
            <a:pPr lvl="0"/>
            <a:r>
              <a:rPr lang="en-US" dirty="0"/>
              <a:t>Identify benefits and limitations of various concealment modes.</a:t>
            </a:r>
          </a:p>
          <a:p>
            <a:pPr lvl="0"/>
            <a:r>
              <a:rPr lang="en-US" dirty="0"/>
              <a:t>Explain the basic principles of pistol concealment</a:t>
            </a:r>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4195572" y="1189037"/>
            <a:ext cx="3998402" cy="646331"/>
          </a:xfrm>
          <a:prstGeom prst="rect">
            <a:avLst/>
          </a:prstGeom>
          <a:noFill/>
        </p:spPr>
        <p:txBody>
          <a:bodyPr wrap="square" rtlCol="0">
            <a:spAutoFit/>
          </a:bodyPr>
          <a:lstStyle/>
          <a:p>
            <a:r>
              <a:rPr lang="en-US" sz="3600" dirty="0">
                <a:latin typeface="+mj-lt"/>
              </a:rPr>
              <a:t>Learning Objectives: </a:t>
            </a:r>
          </a:p>
        </p:txBody>
      </p:sp>
      <p:sp>
        <p:nvSpPr>
          <p:cNvPr id="4" name="Star: 5 Points 3">
            <a:extLst>
              <a:ext uri="{FF2B5EF4-FFF2-40B4-BE49-F238E27FC236}">
                <a16:creationId xmlns:a16="http://schemas.microsoft.com/office/drawing/2014/main" id="{FE02FD59-4638-405D-AAE1-5963EC2FA564}"/>
              </a:ext>
            </a:extLst>
          </p:cNvPr>
          <p:cNvSpPr/>
          <p:nvPr/>
        </p:nvSpPr>
        <p:spPr>
          <a:xfrm>
            <a:off x="10744200" y="756139"/>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7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917" b="26152"/>
          <a:stretch/>
        </p:blipFill>
        <p:spPr>
          <a:xfrm>
            <a:off x="3163824" y="2002536"/>
            <a:ext cx="6245352" cy="3395274"/>
          </a:xfrm>
          <a:prstGeom prst="rect">
            <a:avLst/>
          </a:prstGeom>
          <a:ln w="12700">
            <a:solidFill>
              <a:srgbClr val="8C9BA8"/>
            </a:solidFill>
          </a:ln>
          <a:effectLst>
            <a:outerShdw blurRad="50800" dist="76200" dir="2700000" algn="tl" rotWithShape="0">
              <a:prstClr val="black">
                <a:alpha val="40000"/>
              </a:prstClr>
            </a:outerShdw>
          </a:effectLst>
        </p:spPr>
      </p:pic>
      <p:sp>
        <p:nvSpPr>
          <p:cNvPr id="13" name="Freeform 12"/>
          <p:cNvSpPr/>
          <p:nvPr/>
        </p:nvSpPr>
        <p:spPr>
          <a:xfrm>
            <a:off x="5468112" y="5577840"/>
            <a:ext cx="1652448" cy="397110"/>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Combination Locks</a:t>
            </a:r>
          </a:p>
        </p:txBody>
      </p:sp>
      <p:sp>
        <p:nvSpPr>
          <p:cNvPr id="7" name="Title 1">
            <a:extLst>
              <a:ext uri="{FF2B5EF4-FFF2-40B4-BE49-F238E27FC236}">
                <a16:creationId xmlns:a16="http://schemas.microsoft.com/office/drawing/2014/main" id="{C4312CEF-DA8B-436A-987A-2FBA63E9B369}"/>
              </a:ext>
            </a:extLst>
          </p:cNvPr>
          <p:cNvSpPr txBox="1">
            <a:spLocks/>
          </p:cNvSpPr>
          <p:nvPr/>
        </p:nvSpPr>
        <p:spPr>
          <a:xfrm>
            <a:off x="1232414" y="57152"/>
            <a:ext cx="10117667" cy="875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Locking mechanisms</a:t>
            </a:r>
          </a:p>
        </p:txBody>
      </p:sp>
      <p:sp>
        <p:nvSpPr>
          <p:cNvPr id="8" name="Snip and Round Single Corner Rectangle 7"/>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15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5762"/>
          </a:xfrm>
        </p:spPr>
        <p:txBody>
          <a:bodyPr/>
          <a:lstStyle/>
          <a:p>
            <a:pPr algn="ctr"/>
            <a:r>
              <a:rPr lang="en-US" dirty="0"/>
              <a:t>Concealed Carry Requirements</a:t>
            </a:r>
          </a:p>
        </p:txBody>
      </p:sp>
      <p:sp>
        <p:nvSpPr>
          <p:cNvPr id="3" name="Content Placeholder 2"/>
          <p:cNvSpPr>
            <a:spLocks noGrp="1"/>
          </p:cNvSpPr>
          <p:nvPr>
            <p:ph idx="4294967295"/>
          </p:nvPr>
        </p:nvSpPr>
        <p:spPr>
          <a:xfrm>
            <a:off x="2019300" y="1632442"/>
            <a:ext cx="8153400" cy="4351338"/>
          </a:xfrm>
        </p:spPr>
        <p:txBody>
          <a:bodyPr>
            <a:normAutofit/>
          </a:bodyPr>
          <a:lstStyle/>
          <a:p>
            <a:r>
              <a:rPr lang="en-US" dirty="0"/>
              <a:t>Concealment</a:t>
            </a:r>
          </a:p>
          <a:p>
            <a:pPr lvl="1"/>
            <a:r>
              <a:rPr lang="en-US" dirty="0"/>
              <a:t>The degree to which the device hides the gun from observation</a:t>
            </a:r>
          </a:p>
          <a:p>
            <a:pPr lvl="1"/>
            <a:endParaRPr lang="en-US" dirty="0">
              <a:solidFill>
                <a:prstClr val="black"/>
              </a:solidFill>
            </a:endParaRPr>
          </a:p>
          <a:p>
            <a:pPr lvl="1"/>
            <a:endParaRPr lang="en-US" dirty="0"/>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8BF94C38-C01A-491F-BD7F-728F17C387EF}"/>
              </a:ext>
            </a:extLst>
          </p:cNvPr>
          <p:cNvSpPr/>
          <p:nvPr/>
        </p:nvSpPr>
        <p:spPr>
          <a:xfrm>
            <a:off x="10744200" y="77372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92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658199"/>
            <a:ext cx="8153400" cy="4351338"/>
          </a:xfrm>
        </p:spPr>
        <p:txBody>
          <a:bodyPr/>
          <a:lstStyle/>
          <a:p>
            <a:r>
              <a:rPr lang="en-US" dirty="0"/>
              <a:t>Access</a:t>
            </a:r>
            <a:endParaRPr lang="en-US" sz="3200" dirty="0"/>
          </a:p>
          <a:p>
            <a:pPr lvl="2"/>
            <a:r>
              <a:rPr lang="en-US" sz="2400" dirty="0">
                <a:solidFill>
                  <a:prstClr val="black"/>
                </a:solidFill>
              </a:rPr>
              <a:t>You must be able to get to your gun immediately if needed</a:t>
            </a:r>
          </a:p>
          <a:p>
            <a:pPr lvl="3"/>
            <a:r>
              <a:rPr lang="en-US" sz="2400" dirty="0">
                <a:solidFill>
                  <a:prstClr val="black"/>
                </a:solidFill>
              </a:rPr>
              <a:t>Correctly grasping the firearm</a:t>
            </a:r>
          </a:p>
          <a:p>
            <a:pPr lvl="3"/>
            <a:r>
              <a:rPr lang="en-US" sz="2400" dirty="0">
                <a:solidFill>
                  <a:prstClr val="black"/>
                </a:solidFill>
              </a:rPr>
              <a:t>Removing the firearm from the device</a:t>
            </a:r>
          </a:p>
          <a:p>
            <a:pPr lvl="2"/>
            <a:r>
              <a:rPr lang="en-US" sz="2400" dirty="0">
                <a:solidFill>
                  <a:prstClr val="black"/>
                </a:solidFill>
              </a:rPr>
              <a:t>Often a compromise between concealment and access</a:t>
            </a:r>
          </a:p>
          <a:p>
            <a:endParaRPr lang="en-US" dirty="0"/>
          </a:p>
        </p:txBody>
      </p:sp>
      <p:sp>
        <p:nvSpPr>
          <p:cNvPr id="7" name="Title 1"/>
          <p:cNvSpPr>
            <a:spLocks noGrp="1"/>
          </p:cNvSpPr>
          <p:nvPr>
            <p:ph type="title"/>
          </p:nvPr>
        </p:nvSpPr>
        <p:spPr>
          <a:xfrm>
            <a:off x="838200" y="1"/>
            <a:ext cx="10515600" cy="875762"/>
          </a:xfrm>
        </p:spPr>
        <p:txBody>
          <a:bodyPr/>
          <a:lstStyle/>
          <a:p>
            <a:pPr algn="ctr"/>
            <a:r>
              <a:rPr lang="en-US" dirty="0"/>
              <a:t>Concealed Carry Requirements</a:t>
            </a:r>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B9989E4B-213E-41C0-A14C-CCF9C5733040}"/>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3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658200"/>
            <a:ext cx="8153400" cy="4351338"/>
          </a:xfrm>
        </p:spPr>
        <p:txBody>
          <a:bodyPr/>
          <a:lstStyle/>
          <a:p>
            <a:pPr lvl="0"/>
            <a:r>
              <a:rPr lang="en-US" dirty="0">
                <a:solidFill>
                  <a:prstClr val="black"/>
                </a:solidFill>
              </a:rPr>
              <a:t>Retention</a:t>
            </a:r>
          </a:p>
          <a:p>
            <a:pPr lvl="1"/>
            <a:r>
              <a:rPr lang="en-US" dirty="0">
                <a:solidFill>
                  <a:prstClr val="black"/>
                </a:solidFill>
              </a:rPr>
              <a:t>Aspects of design that prevent the loss of the gun in an attack or during normal to vigorous activity</a:t>
            </a:r>
          </a:p>
        </p:txBody>
      </p:sp>
      <p:sp>
        <p:nvSpPr>
          <p:cNvPr id="7" name="Title 1"/>
          <p:cNvSpPr>
            <a:spLocks noGrp="1"/>
          </p:cNvSpPr>
          <p:nvPr>
            <p:ph type="title"/>
          </p:nvPr>
        </p:nvSpPr>
        <p:spPr>
          <a:xfrm>
            <a:off x="838200" y="1"/>
            <a:ext cx="10515600" cy="875762"/>
          </a:xfrm>
        </p:spPr>
        <p:txBody>
          <a:bodyPr/>
          <a:lstStyle/>
          <a:p>
            <a:pPr algn="ctr"/>
            <a:r>
              <a:rPr lang="en-US" dirty="0"/>
              <a:t>Concealed Carry Requirements</a:t>
            </a:r>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3F24723F-63F2-487F-AA2F-EEEB421C9A45}"/>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02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658200"/>
            <a:ext cx="8153400" cy="4351338"/>
          </a:xfrm>
        </p:spPr>
        <p:txBody>
          <a:bodyPr/>
          <a:lstStyle/>
          <a:p>
            <a:pPr lvl="0"/>
            <a:r>
              <a:rPr lang="en-US" dirty="0">
                <a:solidFill>
                  <a:prstClr val="black"/>
                </a:solidFill>
              </a:rPr>
              <a:t>Comfort</a:t>
            </a:r>
          </a:p>
          <a:p>
            <a:pPr lvl="1"/>
            <a:r>
              <a:rPr lang="en-US" dirty="0">
                <a:solidFill>
                  <a:prstClr val="black"/>
                </a:solidFill>
              </a:rPr>
              <a:t>Should provide comfortable carry for extended periods</a:t>
            </a:r>
          </a:p>
          <a:p>
            <a:pPr lvl="2"/>
            <a:r>
              <a:rPr lang="en-US" dirty="0">
                <a:solidFill>
                  <a:prstClr val="black"/>
                </a:solidFill>
              </a:rPr>
              <a:t>Properly fit your body</a:t>
            </a:r>
          </a:p>
          <a:p>
            <a:pPr lvl="2"/>
            <a:r>
              <a:rPr lang="en-US" dirty="0">
                <a:solidFill>
                  <a:prstClr val="black"/>
                </a:solidFill>
              </a:rPr>
              <a:t>Requires experimentation</a:t>
            </a:r>
          </a:p>
        </p:txBody>
      </p:sp>
      <p:sp>
        <p:nvSpPr>
          <p:cNvPr id="7" name="Title 1"/>
          <p:cNvSpPr>
            <a:spLocks noGrp="1"/>
          </p:cNvSpPr>
          <p:nvPr>
            <p:ph type="title"/>
          </p:nvPr>
        </p:nvSpPr>
        <p:spPr>
          <a:xfrm>
            <a:off x="838200" y="1"/>
            <a:ext cx="10515600" cy="875762"/>
          </a:xfrm>
        </p:spPr>
        <p:txBody>
          <a:bodyPr/>
          <a:lstStyle/>
          <a:p>
            <a:pPr algn="ctr"/>
            <a:r>
              <a:rPr lang="en-US" dirty="0"/>
              <a:t>Concealed Carry Requirements</a:t>
            </a:r>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C325578D-A541-4AEC-8DCC-CBB7D2260718}"/>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11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53036"/>
          </a:xfrm>
        </p:spPr>
        <p:txBody>
          <a:bodyPr/>
          <a:lstStyle/>
          <a:p>
            <a:pPr algn="ctr"/>
            <a:r>
              <a:rPr lang="en-US" dirty="0"/>
              <a:t>Concealed Carry Devices</a:t>
            </a:r>
          </a:p>
        </p:txBody>
      </p:sp>
      <p:sp>
        <p:nvSpPr>
          <p:cNvPr id="3" name="Content Placeholder 2"/>
          <p:cNvSpPr>
            <a:spLocks noGrp="1"/>
          </p:cNvSpPr>
          <p:nvPr>
            <p:ph idx="4294967295"/>
          </p:nvPr>
        </p:nvSpPr>
        <p:spPr>
          <a:xfrm>
            <a:off x="1773192" y="1212376"/>
            <a:ext cx="8153400" cy="4351338"/>
          </a:xfrm>
        </p:spPr>
        <p:txBody>
          <a:bodyPr/>
          <a:lstStyle/>
          <a:p>
            <a:r>
              <a:rPr lang="en-US" dirty="0"/>
              <a:t>Materials</a:t>
            </a:r>
          </a:p>
          <a:p>
            <a:r>
              <a:rPr lang="en-US" dirty="0"/>
              <a:t>Holsters</a:t>
            </a:r>
          </a:p>
          <a:p>
            <a:pPr lvl="1"/>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85"/>
          <a:stretch/>
        </p:blipFill>
        <p:spPr>
          <a:xfrm>
            <a:off x="1773699" y="2654822"/>
            <a:ext cx="2372010" cy="1657323"/>
          </a:xfrm>
          <a:prstGeom prst="rect">
            <a:avLst/>
          </a:prstGeom>
          <a:ln w="12700">
            <a:solidFill>
              <a:schemeClr val="bg2">
                <a:lumMod val="75000"/>
              </a:schemeClr>
            </a:solidFill>
          </a:ln>
          <a:effectLst>
            <a:outerShdw blurRad="50800" dist="76200" dir="2700000" algn="tl" rotWithShape="0">
              <a:prstClr val="black">
                <a:alpha val="40000"/>
              </a:prst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500"/>
          <a:stretch/>
        </p:blipFill>
        <p:spPr>
          <a:xfrm>
            <a:off x="4270111" y="2654822"/>
            <a:ext cx="2374089" cy="1657323"/>
          </a:xfrm>
          <a:prstGeom prst="rect">
            <a:avLst/>
          </a:prstGeom>
          <a:ln w="12700">
            <a:solidFill>
              <a:schemeClr val="bg2">
                <a:lumMod val="75000"/>
              </a:schemeClr>
            </a:solidFill>
          </a:ln>
          <a:effectLst>
            <a:outerShdw blurRad="50800" dist="76200" dir="2700000" algn="tl" rotWithShape="0">
              <a:prstClr val="black">
                <a:alpha val="40000"/>
              </a:prst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5140" b="28397"/>
          <a:stretch/>
        </p:blipFill>
        <p:spPr>
          <a:xfrm>
            <a:off x="6777741" y="2654822"/>
            <a:ext cx="2373770" cy="1654446"/>
          </a:xfrm>
          <a:prstGeom prst="rect">
            <a:avLst/>
          </a:prstGeom>
          <a:ln w="12700">
            <a:solidFill>
              <a:schemeClr val="bg2">
                <a:lumMod val="75000"/>
              </a:schemeClr>
            </a:solidFill>
          </a:ln>
          <a:effectLst>
            <a:outerShdw blurRad="50800" dist="76200" dir="2700000" algn="tl" rotWithShape="0">
              <a:prstClr val="black">
                <a:alpha val="40000"/>
              </a:prst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32658" b="20876"/>
          <a:stretch/>
        </p:blipFill>
        <p:spPr>
          <a:xfrm>
            <a:off x="9285049" y="2654822"/>
            <a:ext cx="2373771" cy="1654445"/>
          </a:xfrm>
          <a:prstGeom prst="rect">
            <a:avLst/>
          </a:prstGeom>
          <a:ln w="12700">
            <a:solidFill>
              <a:schemeClr val="bg2">
                <a:lumMod val="75000"/>
              </a:schemeClr>
            </a:solidFill>
          </a:ln>
          <a:effectLst>
            <a:outerShdw blurRad="50800" dist="76200" dir="2700000" algn="tl" rotWithShape="0">
              <a:prstClr val="black">
                <a:alpha val="40000"/>
              </a:prstClr>
            </a:outerShdw>
          </a:effectLst>
        </p:spPr>
      </p:pic>
      <p:sp>
        <p:nvSpPr>
          <p:cNvPr id="22" name="Freeform 21"/>
          <p:cNvSpPr/>
          <p:nvPr/>
        </p:nvSpPr>
        <p:spPr>
          <a:xfrm>
            <a:off x="1773192" y="4545407"/>
            <a:ext cx="2363448" cy="786445"/>
          </a:xfrm>
          <a:custGeom>
            <a:avLst/>
            <a:gdLst>
              <a:gd name="connsiteX0" fmla="*/ 0 w 2340744"/>
              <a:gd name="connsiteY0" fmla="*/ 0 h 868416"/>
              <a:gd name="connsiteX1" fmla="*/ 2340744 w 2340744"/>
              <a:gd name="connsiteY1" fmla="*/ 0 h 868416"/>
              <a:gd name="connsiteX2" fmla="*/ 2340744 w 2340744"/>
              <a:gd name="connsiteY2" fmla="*/ 868416 h 868416"/>
              <a:gd name="connsiteX3" fmla="*/ 0 w 2340744"/>
              <a:gd name="connsiteY3" fmla="*/ 868416 h 868416"/>
              <a:gd name="connsiteX4" fmla="*/ 0 w 2340744"/>
              <a:gd name="connsiteY4" fmla="*/ 0 h 86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744" h="868416">
                <a:moveTo>
                  <a:pt x="0" y="0"/>
                </a:moveTo>
                <a:lnTo>
                  <a:pt x="2340744" y="0"/>
                </a:lnTo>
                <a:lnTo>
                  <a:pt x="2340744" y="868416"/>
                </a:lnTo>
                <a:lnTo>
                  <a:pt x="0" y="868416"/>
                </a:lnTo>
                <a:lnTo>
                  <a:pt x="0" y="0"/>
                </a:lnTo>
                <a:close/>
              </a:path>
            </a:pathLst>
          </a:cu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1600" b="1" kern="1200" dirty="0">
                <a:solidFill>
                  <a:schemeClr val="bg1"/>
                </a:solidFill>
              </a:rPr>
              <a:t>Shoulder</a:t>
            </a:r>
          </a:p>
          <a:p>
            <a:pPr lvl="0" algn="ctr" defTabSz="1066800">
              <a:lnSpc>
                <a:spcPct val="90000"/>
              </a:lnSpc>
              <a:spcBef>
                <a:spcPct val="0"/>
              </a:spcBef>
              <a:spcAft>
                <a:spcPct val="35000"/>
              </a:spcAft>
            </a:pPr>
            <a:r>
              <a:rPr lang="en-US" sz="1600" b="1" kern="1200" dirty="0">
                <a:solidFill>
                  <a:schemeClr val="bg1"/>
                </a:solidFill>
              </a:rPr>
              <a:t>Holsters</a:t>
            </a:r>
          </a:p>
        </p:txBody>
      </p:sp>
      <p:sp>
        <p:nvSpPr>
          <p:cNvPr id="24" name="Freeform 23"/>
          <p:cNvSpPr/>
          <p:nvPr/>
        </p:nvSpPr>
        <p:spPr>
          <a:xfrm>
            <a:off x="4270111" y="4545405"/>
            <a:ext cx="2374089" cy="786448"/>
          </a:xfrm>
          <a:custGeom>
            <a:avLst/>
            <a:gdLst>
              <a:gd name="connsiteX0" fmla="*/ 0 w 2340744"/>
              <a:gd name="connsiteY0" fmla="*/ 0 h 868416"/>
              <a:gd name="connsiteX1" fmla="*/ 2340744 w 2340744"/>
              <a:gd name="connsiteY1" fmla="*/ 0 h 868416"/>
              <a:gd name="connsiteX2" fmla="*/ 2340744 w 2340744"/>
              <a:gd name="connsiteY2" fmla="*/ 868416 h 868416"/>
              <a:gd name="connsiteX3" fmla="*/ 0 w 2340744"/>
              <a:gd name="connsiteY3" fmla="*/ 868416 h 868416"/>
              <a:gd name="connsiteX4" fmla="*/ 0 w 2340744"/>
              <a:gd name="connsiteY4" fmla="*/ 0 h 86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744" h="868416">
                <a:moveTo>
                  <a:pt x="0" y="0"/>
                </a:moveTo>
                <a:lnTo>
                  <a:pt x="2340744" y="0"/>
                </a:lnTo>
                <a:lnTo>
                  <a:pt x="2340744" y="868416"/>
                </a:lnTo>
                <a:lnTo>
                  <a:pt x="0" y="868416"/>
                </a:lnTo>
                <a:lnTo>
                  <a:pt x="0" y="0"/>
                </a:lnTo>
                <a:close/>
              </a:path>
            </a:pathLst>
          </a:cu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spcBef>
                <a:spcPct val="0"/>
              </a:spcBef>
              <a:spcAft>
                <a:spcPct val="35000"/>
              </a:spcAft>
            </a:pPr>
            <a:r>
              <a:rPr lang="en-US" sz="1600" b="1" kern="1200" dirty="0">
                <a:solidFill>
                  <a:schemeClr val="bg1"/>
                </a:solidFill>
              </a:rPr>
              <a:t>Shooting Side</a:t>
            </a:r>
          </a:p>
          <a:p>
            <a:pPr lvl="0" algn="ctr" defTabSz="1066800">
              <a:spcBef>
                <a:spcPct val="0"/>
              </a:spcBef>
              <a:spcAft>
                <a:spcPct val="35000"/>
              </a:spcAft>
            </a:pPr>
            <a:r>
              <a:rPr lang="en-US" sz="1600" b="1" kern="1200" dirty="0">
                <a:solidFill>
                  <a:schemeClr val="bg1"/>
                </a:solidFill>
              </a:rPr>
              <a:t>Hip Holsters</a:t>
            </a:r>
          </a:p>
        </p:txBody>
      </p:sp>
      <p:sp>
        <p:nvSpPr>
          <p:cNvPr id="26" name="Freeform 25"/>
          <p:cNvSpPr/>
          <p:nvPr/>
        </p:nvSpPr>
        <p:spPr>
          <a:xfrm>
            <a:off x="6777741" y="4542358"/>
            <a:ext cx="2373770" cy="786446"/>
          </a:xfrm>
          <a:custGeom>
            <a:avLst/>
            <a:gdLst>
              <a:gd name="connsiteX0" fmla="*/ 0 w 2340744"/>
              <a:gd name="connsiteY0" fmla="*/ 0 h 868416"/>
              <a:gd name="connsiteX1" fmla="*/ 2340744 w 2340744"/>
              <a:gd name="connsiteY1" fmla="*/ 0 h 868416"/>
              <a:gd name="connsiteX2" fmla="*/ 2340744 w 2340744"/>
              <a:gd name="connsiteY2" fmla="*/ 868416 h 868416"/>
              <a:gd name="connsiteX3" fmla="*/ 0 w 2340744"/>
              <a:gd name="connsiteY3" fmla="*/ 868416 h 868416"/>
              <a:gd name="connsiteX4" fmla="*/ 0 w 2340744"/>
              <a:gd name="connsiteY4" fmla="*/ 0 h 86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744" h="868416">
                <a:moveTo>
                  <a:pt x="0" y="0"/>
                </a:moveTo>
                <a:lnTo>
                  <a:pt x="2340744" y="0"/>
                </a:lnTo>
                <a:lnTo>
                  <a:pt x="2340744" y="868416"/>
                </a:lnTo>
                <a:lnTo>
                  <a:pt x="0" y="868416"/>
                </a:lnTo>
                <a:lnTo>
                  <a:pt x="0" y="0"/>
                </a:lnTo>
                <a:close/>
              </a:path>
            </a:pathLst>
          </a:cu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1600" b="1" kern="1200" dirty="0">
                <a:solidFill>
                  <a:schemeClr val="bg1"/>
                </a:solidFill>
              </a:rPr>
              <a:t>Appendix</a:t>
            </a:r>
          </a:p>
          <a:p>
            <a:pPr lvl="0" algn="ctr" defTabSz="1066800">
              <a:lnSpc>
                <a:spcPct val="90000"/>
              </a:lnSpc>
              <a:spcBef>
                <a:spcPct val="0"/>
              </a:spcBef>
              <a:spcAft>
                <a:spcPct val="35000"/>
              </a:spcAft>
            </a:pPr>
            <a:r>
              <a:rPr lang="en-US" sz="1600" b="1" kern="1200" dirty="0">
                <a:solidFill>
                  <a:schemeClr val="bg1"/>
                </a:solidFill>
              </a:rPr>
              <a:t>Holsters</a:t>
            </a:r>
          </a:p>
        </p:txBody>
      </p:sp>
      <p:sp>
        <p:nvSpPr>
          <p:cNvPr id="28" name="Freeform 27"/>
          <p:cNvSpPr/>
          <p:nvPr/>
        </p:nvSpPr>
        <p:spPr>
          <a:xfrm>
            <a:off x="9303577" y="4542356"/>
            <a:ext cx="2373770" cy="786446"/>
          </a:xfrm>
          <a:custGeom>
            <a:avLst/>
            <a:gdLst>
              <a:gd name="connsiteX0" fmla="*/ 0 w 2340744"/>
              <a:gd name="connsiteY0" fmla="*/ 0 h 868416"/>
              <a:gd name="connsiteX1" fmla="*/ 2340744 w 2340744"/>
              <a:gd name="connsiteY1" fmla="*/ 0 h 868416"/>
              <a:gd name="connsiteX2" fmla="*/ 2340744 w 2340744"/>
              <a:gd name="connsiteY2" fmla="*/ 868416 h 868416"/>
              <a:gd name="connsiteX3" fmla="*/ 0 w 2340744"/>
              <a:gd name="connsiteY3" fmla="*/ 868416 h 868416"/>
              <a:gd name="connsiteX4" fmla="*/ 0 w 2340744"/>
              <a:gd name="connsiteY4" fmla="*/ 0 h 86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744" h="868416">
                <a:moveTo>
                  <a:pt x="0" y="0"/>
                </a:moveTo>
                <a:lnTo>
                  <a:pt x="2340744" y="0"/>
                </a:lnTo>
                <a:lnTo>
                  <a:pt x="2340744" y="868416"/>
                </a:lnTo>
                <a:lnTo>
                  <a:pt x="0" y="868416"/>
                </a:lnTo>
                <a:lnTo>
                  <a:pt x="0" y="0"/>
                </a:lnTo>
                <a:close/>
              </a:path>
            </a:pathLst>
          </a:cu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spcBef>
                <a:spcPct val="0"/>
              </a:spcBef>
              <a:spcAft>
                <a:spcPct val="35000"/>
              </a:spcAft>
            </a:pPr>
            <a:r>
              <a:rPr lang="en-US" sz="1600" b="1" kern="1200" dirty="0">
                <a:solidFill>
                  <a:schemeClr val="bg1"/>
                </a:solidFill>
              </a:rPr>
              <a:t>Ankle</a:t>
            </a:r>
          </a:p>
          <a:p>
            <a:pPr lvl="0" algn="ctr" defTabSz="1066800">
              <a:spcBef>
                <a:spcPct val="0"/>
              </a:spcBef>
              <a:spcAft>
                <a:spcPct val="35000"/>
              </a:spcAft>
            </a:pPr>
            <a:r>
              <a:rPr lang="en-US" sz="1600" b="1" kern="1200" dirty="0">
                <a:solidFill>
                  <a:schemeClr val="bg1"/>
                </a:solidFill>
              </a:rPr>
              <a:t>Holsters</a:t>
            </a:r>
          </a:p>
        </p:txBody>
      </p:sp>
      <p:sp>
        <p:nvSpPr>
          <p:cNvPr id="14" name="Snip and Round Single Corner Rectangle 13"/>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7D8C3EAD-EC8C-44CD-96E1-AB39CEA97CAB}"/>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9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84172" y="1214169"/>
            <a:ext cx="6459381" cy="4351338"/>
          </a:xfrm>
        </p:spPr>
        <p:txBody>
          <a:bodyPr/>
          <a:lstStyle/>
          <a:p>
            <a:r>
              <a:rPr lang="en-US" dirty="0"/>
              <a:t>Holsters</a:t>
            </a:r>
          </a:p>
          <a:p>
            <a:pPr lvl="1"/>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575"/>
          <a:stretch/>
        </p:blipFill>
        <p:spPr>
          <a:xfrm>
            <a:off x="1784172" y="2644992"/>
            <a:ext cx="2081008" cy="1453839"/>
          </a:xfrm>
          <a:prstGeom prst="rect">
            <a:avLst/>
          </a:prstGeom>
          <a:ln w="12700">
            <a:solidFill>
              <a:schemeClr val="bg2">
                <a:lumMod val="75000"/>
              </a:schemeClr>
            </a:solidFill>
          </a:ln>
          <a:effectLst>
            <a:outerShdw blurRad="50800" dist="76200" dir="2700000" algn="tl" rotWithShape="0">
              <a:prstClr val="black">
                <a:alpha val="40000"/>
              </a:prst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537" r="1158"/>
          <a:stretch/>
        </p:blipFill>
        <p:spPr>
          <a:xfrm>
            <a:off x="4398324" y="2644992"/>
            <a:ext cx="2078378" cy="1453839"/>
          </a:xfrm>
          <a:prstGeom prst="rect">
            <a:avLst/>
          </a:prstGeom>
          <a:ln w="12700">
            <a:solidFill>
              <a:schemeClr val="bg2">
                <a:lumMod val="75000"/>
              </a:schemeClr>
            </a:solidFill>
          </a:ln>
          <a:effectLst>
            <a:outerShdw blurRad="50800" dist="76200" dir="2700000" algn="tl" rotWithShape="0">
              <a:prstClr val="black">
                <a:alpha val="40000"/>
              </a:prst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9462" r="149" b="13998"/>
          <a:stretch/>
        </p:blipFill>
        <p:spPr>
          <a:xfrm>
            <a:off x="7009843" y="2644992"/>
            <a:ext cx="2079221" cy="1453839"/>
          </a:xfrm>
          <a:prstGeom prst="rect">
            <a:avLst/>
          </a:prstGeom>
          <a:ln w="12700">
            <a:solidFill>
              <a:schemeClr val="bg2">
                <a:lumMod val="75000"/>
              </a:schemeClr>
            </a:solidFill>
          </a:ln>
          <a:effectLst>
            <a:outerShdw blurRad="50800" dist="76200" dir="2700000" algn="tl" rotWithShape="0">
              <a:prstClr val="black">
                <a:alpha val="40000"/>
              </a:prst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6500" t="15940" r="12221" b="9592"/>
          <a:stretch/>
        </p:blipFill>
        <p:spPr>
          <a:xfrm>
            <a:off x="9622208" y="2649056"/>
            <a:ext cx="2082322" cy="1450474"/>
          </a:xfrm>
          <a:prstGeom prst="rect">
            <a:avLst/>
          </a:prstGeom>
          <a:ln w="12700">
            <a:solidFill>
              <a:schemeClr val="bg2">
                <a:lumMod val="75000"/>
              </a:schemeClr>
            </a:solidFill>
          </a:ln>
          <a:effectLst>
            <a:outerShdw blurRad="50800" dist="76200" dir="2700000" algn="tl" rotWithShape="0">
              <a:prstClr val="black">
                <a:alpha val="40000"/>
              </a:prstClr>
            </a:outerShdw>
          </a:effectLst>
        </p:spPr>
      </p:pic>
      <p:sp>
        <p:nvSpPr>
          <p:cNvPr id="22" name="Freeform 21"/>
          <p:cNvSpPr/>
          <p:nvPr/>
        </p:nvSpPr>
        <p:spPr>
          <a:xfrm>
            <a:off x="1779594" y="4548331"/>
            <a:ext cx="2085586" cy="719129"/>
          </a:xfrm>
          <a:custGeom>
            <a:avLst/>
            <a:gdLst>
              <a:gd name="connsiteX0" fmla="*/ 0 w 2340744"/>
              <a:gd name="connsiteY0" fmla="*/ 0 h 868416"/>
              <a:gd name="connsiteX1" fmla="*/ 2340744 w 2340744"/>
              <a:gd name="connsiteY1" fmla="*/ 0 h 868416"/>
              <a:gd name="connsiteX2" fmla="*/ 2340744 w 2340744"/>
              <a:gd name="connsiteY2" fmla="*/ 868416 h 868416"/>
              <a:gd name="connsiteX3" fmla="*/ 0 w 2340744"/>
              <a:gd name="connsiteY3" fmla="*/ 868416 h 868416"/>
              <a:gd name="connsiteX4" fmla="*/ 0 w 2340744"/>
              <a:gd name="connsiteY4" fmla="*/ 0 h 86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744" h="868416">
                <a:moveTo>
                  <a:pt x="0" y="0"/>
                </a:moveTo>
                <a:lnTo>
                  <a:pt x="2340744" y="0"/>
                </a:lnTo>
                <a:lnTo>
                  <a:pt x="2340744" y="868416"/>
                </a:lnTo>
                <a:lnTo>
                  <a:pt x="0" y="868416"/>
                </a:lnTo>
                <a:lnTo>
                  <a:pt x="0" y="0"/>
                </a:lnTo>
                <a:close/>
              </a:path>
            </a:pathLst>
          </a:cu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a:r>
              <a:rPr lang="en-US" sz="1600" b="1" dirty="0">
                <a:solidFill>
                  <a:schemeClr val="bg1"/>
                </a:solidFill>
              </a:rPr>
              <a:t>Small-of-the-back Holsters</a:t>
            </a:r>
          </a:p>
        </p:txBody>
      </p:sp>
      <p:sp>
        <p:nvSpPr>
          <p:cNvPr id="24" name="Freeform 23"/>
          <p:cNvSpPr/>
          <p:nvPr/>
        </p:nvSpPr>
        <p:spPr>
          <a:xfrm>
            <a:off x="4398322" y="4548331"/>
            <a:ext cx="2078379" cy="719129"/>
          </a:xfrm>
          <a:custGeom>
            <a:avLst/>
            <a:gdLst>
              <a:gd name="connsiteX0" fmla="*/ 0 w 2340744"/>
              <a:gd name="connsiteY0" fmla="*/ 0 h 868416"/>
              <a:gd name="connsiteX1" fmla="*/ 2340744 w 2340744"/>
              <a:gd name="connsiteY1" fmla="*/ 0 h 868416"/>
              <a:gd name="connsiteX2" fmla="*/ 2340744 w 2340744"/>
              <a:gd name="connsiteY2" fmla="*/ 868416 h 868416"/>
              <a:gd name="connsiteX3" fmla="*/ 0 w 2340744"/>
              <a:gd name="connsiteY3" fmla="*/ 868416 h 868416"/>
              <a:gd name="connsiteX4" fmla="*/ 0 w 2340744"/>
              <a:gd name="connsiteY4" fmla="*/ 0 h 86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744" h="868416">
                <a:moveTo>
                  <a:pt x="0" y="0"/>
                </a:moveTo>
                <a:lnTo>
                  <a:pt x="2340744" y="0"/>
                </a:lnTo>
                <a:lnTo>
                  <a:pt x="2340744" y="868416"/>
                </a:lnTo>
                <a:lnTo>
                  <a:pt x="0" y="868416"/>
                </a:lnTo>
                <a:lnTo>
                  <a:pt x="0" y="0"/>
                </a:lnTo>
                <a:close/>
              </a:path>
            </a:pathLst>
          </a:cu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a:r>
              <a:rPr lang="en-US" sz="1600" b="1" dirty="0">
                <a:solidFill>
                  <a:schemeClr val="bg1"/>
                </a:solidFill>
              </a:rPr>
              <a:t>Pocket</a:t>
            </a:r>
          </a:p>
          <a:p>
            <a:pPr lvl="0" algn="ctr"/>
            <a:r>
              <a:rPr lang="en-US" sz="1600" b="1" dirty="0">
                <a:solidFill>
                  <a:schemeClr val="bg1"/>
                </a:solidFill>
              </a:rPr>
              <a:t>Holsters</a:t>
            </a:r>
          </a:p>
        </p:txBody>
      </p:sp>
      <p:sp>
        <p:nvSpPr>
          <p:cNvPr id="26" name="Freeform 25"/>
          <p:cNvSpPr/>
          <p:nvPr/>
        </p:nvSpPr>
        <p:spPr>
          <a:xfrm>
            <a:off x="7009843" y="4535577"/>
            <a:ext cx="2079222" cy="719129"/>
          </a:xfrm>
          <a:custGeom>
            <a:avLst/>
            <a:gdLst>
              <a:gd name="connsiteX0" fmla="*/ 0 w 2340744"/>
              <a:gd name="connsiteY0" fmla="*/ 0 h 868416"/>
              <a:gd name="connsiteX1" fmla="*/ 2340744 w 2340744"/>
              <a:gd name="connsiteY1" fmla="*/ 0 h 868416"/>
              <a:gd name="connsiteX2" fmla="*/ 2340744 w 2340744"/>
              <a:gd name="connsiteY2" fmla="*/ 868416 h 868416"/>
              <a:gd name="connsiteX3" fmla="*/ 0 w 2340744"/>
              <a:gd name="connsiteY3" fmla="*/ 868416 h 868416"/>
              <a:gd name="connsiteX4" fmla="*/ 0 w 2340744"/>
              <a:gd name="connsiteY4" fmla="*/ 0 h 86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744" h="868416">
                <a:moveTo>
                  <a:pt x="0" y="0"/>
                </a:moveTo>
                <a:lnTo>
                  <a:pt x="2340744" y="0"/>
                </a:lnTo>
                <a:lnTo>
                  <a:pt x="2340744" y="868416"/>
                </a:lnTo>
                <a:lnTo>
                  <a:pt x="0" y="868416"/>
                </a:lnTo>
                <a:lnTo>
                  <a:pt x="0" y="0"/>
                </a:lnTo>
                <a:close/>
              </a:path>
            </a:pathLst>
          </a:cu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a:r>
              <a:rPr lang="en-US" sz="1600" b="1" dirty="0">
                <a:solidFill>
                  <a:schemeClr val="bg1"/>
                </a:solidFill>
              </a:rPr>
              <a:t>Other Holster Types</a:t>
            </a:r>
          </a:p>
        </p:txBody>
      </p:sp>
      <p:sp>
        <p:nvSpPr>
          <p:cNvPr id="28" name="Freeform 27"/>
          <p:cNvSpPr/>
          <p:nvPr/>
        </p:nvSpPr>
        <p:spPr>
          <a:xfrm>
            <a:off x="9621364" y="4548331"/>
            <a:ext cx="2083165" cy="719129"/>
          </a:xfrm>
          <a:custGeom>
            <a:avLst/>
            <a:gdLst>
              <a:gd name="connsiteX0" fmla="*/ 0 w 2340744"/>
              <a:gd name="connsiteY0" fmla="*/ 0 h 868416"/>
              <a:gd name="connsiteX1" fmla="*/ 2340744 w 2340744"/>
              <a:gd name="connsiteY1" fmla="*/ 0 h 868416"/>
              <a:gd name="connsiteX2" fmla="*/ 2340744 w 2340744"/>
              <a:gd name="connsiteY2" fmla="*/ 868416 h 868416"/>
              <a:gd name="connsiteX3" fmla="*/ 0 w 2340744"/>
              <a:gd name="connsiteY3" fmla="*/ 868416 h 868416"/>
              <a:gd name="connsiteX4" fmla="*/ 0 w 2340744"/>
              <a:gd name="connsiteY4" fmla="*/ 0 h 868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744" h="868416">
                <a:moveTo>
                  <a:pt x="0" y="0"/>
                </a:moveTo>
                <a:lnTo>
                  <a:pt x="2340744" y="0"/>
                </a:lnTo>
                <a:lnTo>
                  <a:pt x="2340744" y="868416"/>
                </a:lnTo>
                <a:lnTo>
                  <a:pt x="0" y="868416"/>
                </a:lnTo>
                <a:lnTo>
                  <a:pt x="0" y="0"/>
                </a:lnTo>
                <a:close/>
              </a:path>
            </a:pathLst>
          </a:cu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a:r>
              <a:rPr lang="en-US" sz="1600" b="1" dirty="0">
                <a:solidFill>
                  <a:schemeClr val="bg1"/>
                </a:solidFill>
              </a:rPr>
              <a:t>Holster</a:t>
            </a:r>
          </a:p>
          <a:p>
            <a:pPr lvl="0" algn="ctr"/>
            <a:r>
              <a:rPr lang="en-US" sz="1600" b="1" dirty="0">
                <a:solidFill>
                  <a:schemeClr val="bg1"/>
                </a:solidFill>
              </a:rPr>
              <a:t>Accessories</a:t>
            </a:r>
          </a:p>
        </p:txBody>
      </p:sp>
      <p:sp>
        <p:nvSpPr>
          <p:cNvPr id="15" name="Title 1"/>
          <p:cNvSpPr>
            <a:spLocks noGrp="1"/>
          </p:cNvSpPr>
          <p:nvPr>
            <p:ph type="title"/>
          </p:nvPr>
        </p:nvSpPr>
        <p:spPr>
          <a:xfrm>
            <a:off x="838200" y="1"/>
            <a:ext cx="10515600" cy="953036"/>
          </a:xfrm>
        </p:spPr>
        <p:txBody>
          <a:bodyPr/>
          <a:lstStyle/>
          <a:p>
            <a:pPr algn="ctr"/>
            <a:r>
              <a:rPr lang="en-US" dirty="0"/>
              <a:t>Concealed Carry Devices</a:t>
            </a:r>
          </a:p>
        </p:txBody>
      </p:sp>
      <p:sp>
        <p:nvSpPr>
          <p:cNvPr id="14" name="Snip and Round Single Corner Rectangle 13"/>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C34CDF41-9D75-4A83-8514-91552D3B079C}"/>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06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lstStyle/>
          <a:p>
            <a:pPr algn="ctr"/>
            <a:r>
              <a:rPr lang="en-US" dirty="0"/>
              <a:t>Principles of Concealed Carry</a:t>
            </a:r>
          </a:p>
        </p:txBody>
      </p:sp>
      <p:sp>
        <p:nvSpPr>
          <p:cNvPr id="3" name="Content Placeholder 2"/>
          <p:cNvSpPr>
            <a:spLocks noGrp="1"/>
          </p:cNvSpPr>
          <p:nvPr>
            <p:ph idx="4294967295"/>
          </p:nvPr>
        </p:nvSpPr>
        <p:spPr>
          <a:xfrm>
            <a:off x="2019300" y="1683957"/>
            <a:ext cx="8153400" cy="4351338"/>
          </a:xfrm>
        </p:spPr>
        <p:txBody>
          <a:bodyPr/>
          <a:lstStyle/>
          <a:p>
            <a:r>
              <a:rPr lang="en-US" dirty="0"/>
              <a:t>Aspects of gun selection</a:t>
            </a:r>
          </a:p>
          <a:p>
            <a:pPr lvl="1"/>
            <a:r>
              <a:rPr lang="en-US" dirty="0"/>
              <a:t>Thickness</a:t>
            </a:r>
          </a:p>
          <a:p>
            <a:pPr lvl="2"/>
            <a:r>
              <a:rPr lang="en-US" dirty="0"/>
              <a:t>Low profile for concealability</a:t>
            </a:r>
          </a:p>
          <a:p>
            <a:pPr lvl="1"/>
            <a:r>
              <a:rPr lang="en-US" dirty="0"/>
              <a:t>Size</a:t>
            </a:r>
          </a:p>
          <a:p>
            <a:pPr lvl="2"/>
            <a:r>
              <a:rPr lang="en-US" dirty="0"/>
              <a:t>Caliber vs. Concealability</a:t>
            </a:r>
          </a:p>
          <a:p>
            <a:pPr lvl="1"/>
            <a:r>
              <a:rPr lang="en-US" dirty="0"/>
              <a:t>Style</a:t>
            </a:r>
          </a:p>
          <a:p>
            <a:pPr lvl="2"/>
            <a:r>
              <a:rPr lang="en-US" dirty="0"/>
              <a:t>Safety requirements of some action types</a:t>
            </a:r>
          </a:p>
          <a:p>
            <a:pPr lvl="1"/>
            <a:r>
              <a:rPr lang="en-US" dirty="0"/>
              <a:t>Features</a:t>
            </a:r>
          </a:p>
          <a:p>
            <a:pPr lvl="2"/>
            <a:r>
              <a:rPr lang="en-US" dirty="0"/>
              <a:t>Grips</a:t>
            </a:r>
          </a:p>
          <a:p>
            <a:pPr lvl="2"/>
            <a:r>
              <a:rPr lang="en-US" dirty="0"/>
              <a:t>Sights</a:t>
            </a:r>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E5715CAA-F36A-42E6-955B-ADA51984E6DD}"/>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7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683958"/>
            <a:ext cx="8153400" cy="4351338"/>
          </a:xfrm>
        </p:spPr>
        <p:txBody>
          <a:bodyPr/>
          <a:lstStyle/>
          <a:p>
            <a:r>
              <a:rPr lang="en-US" dirty="0"/>
              <a:t>Aspects of Holster Selection</a:t>
            </a:r>
          </a:p>
          <a:p>
            <a:pPr lvl="1"/>
            <a:r>
              <a:rPr lang="en-US" dirty="0"/>
              <a:t>Hold tight against the body for maximum concealment</a:t>
            </a:r>
          </a:p>
          <a:p>
            <a:pPr lvl="1"/>
            <a:r>
              <a:rPr lang="en-US" dirty="0"/>
              <a:t>Silent when carrying and drawing</a:t>
            </a:r>
          </a:p>
          <a:p>
            <a:pPr lvl="1"/>
            <a:r>
              <a:rPr lang="en-US" dirty="0"/>
              <a:t>Retention considerations</a:t>
            </a:r>
          </a:p>
          <a:p>
            <a:pPr lvl="1"/>
            <a:r>
              <a:rPr lang="en-US" dirty="0"/>
              <a:t>Cover the trigger</a:t>
            </a:r>
          </a:p>
          <a:p>
            <a:pPr marL="457200" lvl="1" indent="0">
              <a:buNone/>
            </a:pPr>
            <a:endParaRPr lang="en-US" dirty="0"/>
          </a:p>
        </p:txBody>
      </p:sp>
      <p:sp>
        <p:nvSpPr>
          <p:cNvPr id="7" name="Title 1"/>
          <p:cNvSpPr>
            <a:spLocks noGrp="1"/>
          </p:cNvSpPr>
          <p:nvPr>
            <p:ph type="title"/>
          </p:nvPr>
        </p:nvSpPr>
        <p:spPr>
          <a:xfrm>
            <a:off x="838200" y="1"/>
            <a:ext cx="10515600" cy="914399"/>
          </a:xfrm>
        </p:spPr>
        <p:txBody>
          <a:bodyPr/>
          <a:lstStyle/>
          <a:p>
            <a:pPr algn="ctr"/>
            <a:r>
              <a:rPr lang="en-US" dirty="0"/>
              <a:t>Principles of Concealed Carry</a:t>
            </a:r>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AA2E0BA2-7CE8-4514-9B0E-9A8FA7BBD53F}"/>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65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658200"/>
            <a:ext cx="8153400" cy="4351338"/>
          </a:xfrm>
        </p:spPr>
        <p:txBody>
          <a:bodyPr/>
          <a:lstStyle/>
          <a:p>
            <a:r>
              <a:rPr lang="en-US" dirty="0"/>
              <a:t>Aspects of Holster Purse Selection</a:t>
            </a:r>
          </a:p>
          <a:p>
            <a:pPr lvl="1"/>
            <a:r>
              <a:rPr lang="en-US" dirty="0"/>
              <a:t>Designed expressly for that purpose</a:t>
            </a:r>
          </a:p>
          <a:p>
            <a:pPr lvl="1"/>
            <a:r>
              <a:rPr lang="en-US" dirty="0"/>
              <a:t>Metal reinforced straps</a:t>
            </a:r>
          </a:p>
          <a:p>
            <a:pPr lvl="1"/>
            <a:r>
              <a:rPr lang="en-US" dirty="0"/>
              <a:t>Separate dedicated gun compartment</a:t>
            </a:r>
          </a:p>
          <a:p>
            <a:pPr lvl="2"/>
            <a:r>
              <a:rPr lang="en-US" dirty="0"/>
              <a:t>Internal holster or retention straps</a:t>
            </a:r>
          </a:p>
          <a:p>
            <a:pPr lvl="2"/>
            <a:r>
              <a:rPr lang="en-US" dirty="0"/>
              <a:t>Easy-access closures</a:t>
            </a:r>
          </a:p>
          <a:p>
            <a:pPr lvl="1"/>
            <a:r>
              <a:rPr lang="en-US" dirty="0"/>
              <a:t>Support side shoulder carry instead of handles</a:t>
            </a:r>
          </a:p>
        </p:txBody>
      </p:sp>
      <p:sp>
        <p:nvSpPr>
          <p:cNvPr id="7" name="Title 1"/>
          <p:cNvSpPr txBox="1">
            <a:spLocks/>
          </p:cNvSpPr>
          <p:nvPr/>
        </p:nvSpPr>
        <p:spPr>
          <a:xfrm>
            <a:off x="838200" y="1"/>
            <a:ext cx="10515600" cy="914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Principles of Concealed Carry</a:t>
            </a:r>
            <a:endParaRPr lang="en-US" dirty="0"/>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CB514AE8-A4D1-4FC3-82ED-4580F9D028FC}"/>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04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9300" y="1671079"/>
            <a:ext cx="8153400" cy="4351338"/>
          </a:xfrm>
        </p:spPr>
        <p:txBody>
          <a:bodyPr/>
          <a:lstStyle/>
          <a:p>
            <a:r>
              <a:rPr lang="en-US" dirty="0"/>
              <a:t>Aspects of Clothing Selection</a:t>
            </a:r>
          </a:p>
          <a:p>
            <a:pPr lvl="1"/>
            <a:r>
              <a:rPr lang="en-US" dirty="0"/>
              <a:t>Loose clothing provides better concealment</a:t>
            </a:r>
          </a:p>
          <a:p>
            <a:pPr lvl="1"/>
            <a:r>
              <a:rPr lang="en-US" dirty="0"/>
              <a:t>Fit the climate and circumstances</a:t>
            </a:r>
          </a:p>
          <a:p>
            <a:pPr lvl="1"/>
            <a:r>
              <a:rPr lang="en-US" dirty="0"/>
              <a:t>Thick fabric prevents printing</a:t>
            </a:r>
          </a:p>
          <a:p>
            <a:pPr lvl="1"/>
            <a:r>
              <a:rPr lang="en-US" dirty="0"/>
              <a:t>Dark colors and irregular patterns provide better concealment</a:t>
            </a:r>
          </a:p>
          <a:p>
            <a:pPr lvl="1"/>
            <a:r>
              <a:rPr lang="en-US" dirty="0"/>
              <a:t>Adding thick patches of heavy, stiff fabric can prevent printing and help ease access</a:t>
            </a:r>
          </a:p>
        </p:txBody>
      </p:sp>
      <p:sp>
        <p:nvSpPr>
          <p:cNvPr id="7" name="Title 1"/>
          <p:cNvSpPr>
            <a:spLocks noGrp="1"/>
          </p:cNvSpPr>
          <p:nvPr>
            <p:ph type="title"/>
          </p:nvPr>
        </p:nvSpPr>
        <p:spPr>
          <a:xfrm>
            <a:off x="838200" y="1"/>
            <a:ext cx="10515600" cy="914399"/>
          </a:xfrm>
        </p:spPr>
        <p:txBody>
          <a:bodyPr/>
          <a:lstStyle/>
          <a:p>
            <a:pPr algn="ctr"/>
            <a:r>
              <a:rPr lang="en-US" dirty="0"/>
              <a:t>Principles of Concealed Carry</a:t>
            </a:r>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316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3611" b="2017"/>
          <a:stretch/>
        </p:blipFill>
        <p:spPr>
          <a:xfrm>
            <a:off x="3163824" y="2002536"/>
            <a:ext cx="6245352" cy="3356312"/>
          </a:xfrm>
          <a:prstGeom prst="rect">
            <a:avLst/>
          </a:prstGeom>
          <a:ln w="12700">
            <a:solidFill>
              <a:srgbClr val="8C9BA8"/>
            </a:solidFill>
          </a:ln>
          <a:effectLst>
            <a:outerShdw blurRad="50800" dist="76200" dir="2700000" algn="tl" rotWithShape="0">
              <a:prstClr val="black">
                <a:alpha val="40000"/>
              </a:prstClr>
            </a:outerShdw>
          </a:effectLst>
        </p:spPr>
      </p:pic>
      <p:sp>
        <p:nvSpPr>
          <p:cNvPr id="15" name="Freeform 14"/>
          <p:cNvSpPr/>
          <p:nvPr/>
        </p:nvSpPr>
        <p:spPr>
          <a:xfrm>
            <a:off x="5468112" y="5577840"/>
            <a:ext cx="1652448" cy="397110"/>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Simplex-type Locks</a:t>
            </a:r>
          </a:p>
        </p:txBody>
      </p:sp>
      <p:sp>
        <p:nvSpPr>
          <p:cNvPr id="8" name="Title 1">
            <a:extLst>
              <a:ext uri="{FF2B5EF4-FFF2-40B4-BE49-F238E27FC236}">
                <a16:creationId xmlns:a16="http://schemas.microsoft.com/office/drawing/2014/main" id="{C4312CEF-DA8B-436A-987A-2FBA63E9B369}"/>
              </a:ext>
            </a:extLst>
          </p:cNvPr>
          <p:cNvSpPr txBox="1">
            <a:spLocks/>
          </p:cNvSpPr>
          <p:nvPr/>
        </p:nvSpPr>
        <p:spPr>
          <a:xfrm>
            <a:off x="1232414" y="42864"/>
            <a:ext cx="10117667" cy="875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Locking mechanisms</a:t>
            </a:r>
          </a:p>
        </p:txBody>
      </p:sp>
      <p:sp>
        <p:nvSpPr>
          <p:cNvPr id="9" name="Snip and Round Single Corner Rectangle 8"/>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1288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7278"/>
          </a:xfrm>
        </p:spPr>
        <p:txBody>
          <a:bodyPr/>
          <a:lstStyle/>
          <a:p>
            <a:pPr algn="ctr"/>
            <a:r>
              <a:rPr lang="en-US" dirty="0"/>
              <a:t>Testing the Pistol Carry Device</a:t>
            </a:r>
          </a:p>
        </p:txBody>
      </p:sp>
      <p:sp>
        <p:nvSpPr>
          <p:cNvPr id="3" name="Content Placeholder 2"/>
          <p:cNvSpPr>
            <a:spLocks noGrp="1"/>
          </p:cNvSpPr>
          <p:nvPr>
            <p:ph idx="4294967295"/>
          </p:nvPr>
        </p:nvSpPr>
        <p:spPr>
          <a:xfrm>
            <a:off x="2620314" y="1683956"/>
            <a:ext cx="6951372" cy="4351338"/>
          </a:xfrm>
        </p:spPr>
        <p:txBody>
          <a:bodyPr/>
          <a:lstStyle/>
          <a:p>
            <a:r>
              <a:rPr lang="en-US" dirty="0"/>
              <a:t>Test with an unloaded pistol </a:t>
            </a:r>
          </a:p>
          <a:p>
            <a:pPr lvl="0"/>
            <a:r>
              <a:rPr lang="en-US" dirty="0">
                <a:solidFill>
                  <a:prstClr val="black"/>
                </a:solidFill>
              </a:rPr>
              <a:t>Check to determine if it is revealed by movement (concealment)</a:t>
            </a:r>
          </a:p>
          <a:p>
            <a:pPr lvl="0"/>
            <a:r>
              <a:rPr lang="en-US" dirty="0">
                <a:solidFill>
                  <a:prstClr val="black"/>
                </a:solidFill>
              </a:rPr>
              <a:t>Test retention</a:t>
            </a:r>
          </a:p>
          <a:p>
            <a:pPr lvl="0"/>
            <a:r>
              <a:rPr lang="en-US" dirty="0">
                <a:solidFill>
                  <a:prstClr val="black"/>
                </a:solidFill>
              </a:rPr>
              <a:t>Test access</a:t>
            </a:r>
          </a:p>
          <a:p>
            <a:pPr lvl="0"/>
            <a:r>
              <a:rPr lang="en-US" dirty="0">
                <a:solidFill>
                  <a:prstClr val="black"/>
                </a:solidFill>
              </a:rPr>
              <a:t>Test comfort</a:t>
            </a:r>
          </a:p>
          <a:p>
            <a:pPr lvl="1"/>
            <a:endParaRPr lang="en-US" dirty="0"/>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288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875762"/>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2074864" y="1695450"/>
            <a:ext cx="8318388" cy="3623525"/>
          </a:xfrm>
        </p:spPr>
        <p:txBody>
          <a:bodyPr>
            <a:normAutofit/>
          </a:bodyPr>
          <a:lstStyle/>
          <a:p>
            <a:pPr lvl="0"/>
            <a:r>
              <a:rPr lang="en-US" dirty="0"/>
              <a:t>Identify the various pistol concealed carry modes and the benefits and limitations of each.</a:t>
            </a:r>
          </a:p>
          <a:p>
            <a:pPr lvl="0"/>
            <a:r>
              <a:rPr lang="en-US" dirty="0"/>
              <a:t>Explain the basic principles of pistol concealment as they relate to the carrying of a pistol for self-defense.</a:t>
            </a:r>
          </a:p>
        </p:txBody>
      </p:sp>
      <p:sp>
        <p:nvSpPr>
          <p:cNvPr id="6" name="Snip and Round Single Corner Rectangle 5"/>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0F2A22-4D84-4E22-B204-7D49EDC7E2F2}"/>
              </a:ext>
            </a:extLst>
          </p:cNvPr>
          <p:cNvSpPr>
            <a:spLocks noGrp="1"/>
          </p:cNvSpPr>
          <p:nvPr>
            <p:ph type="title"/>
          </p:nvPr>
        </p:nvSpPr>
        <p:spPr>
          <a:xfrm>
            <a:off x="3037804" y="2593171"/>
            <a:ext cx="6116392" cy="1325563"/>
          </a:xfrm>
          <a:effectLst/>
        </p:spPr>
        <p:txBody>
          <a:bodyPr/>
          <a:lstStyle/>
          <a:p>
            <a:pPr algn="ctr"/>
            <a:r>
              <a:rPr lang="en-US" b="1" dirty="0"/>
              <a:t>What Are Your Questions?</a:t>
            </a:r>
          </a:p>
        </p:txBody>
      </p:sp>
      <p:sp>
        <p:nvSpPr>
          <p:cNvPr id="5" name="Snip and Round Single Corner Rectangle 4"/>
          <p:cNvSpPr/>
          <p:nvPr/>
        </p:nvSpPr>
        <p:spPr>
          <a:xfrm>
            <a:off x="274320" y="51504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3998" y="2286000"/>
            <a:ext cx="9144000" cy="2662528"/>
          </a:xfrm>
        </p:spPr>
        <p:txBody>
          <a:bodyPr>
            <a:normAutofit/>
          </a:bodyPr>
          <a:lstStyle/>
          <a:p>
            <a:pPr marL="0" indent="0" algn="ctr">
              <a:buNone/>
            </a:pPr>
            <a:r>
              <a:rPr lang="en-US" sz="4000" dirty="0"/>
              <a:t>Lesson 9:</a:t>
            </a:r>
          </a:p>
          <a:p>
            <a:pPr marL="0" indent="0" algn="ctr">
              <a:buNone/>
            </a:pPr>
            <a:br>
              <a:rPr lang="en-US" sz="4000" dirty="0"/>
            </a:br>
            <a:r>
              <a:rPr lang="en-US" sz="4000" dirty="0"/>
              <a:t>Firearm Cleaning and Maintenance</a:t>
            </a:r>
            <a:endParaRPr lang="en-US" sz="4000" dirty="0">
              <a:latin typeface="Lucida Bright" panose="02040602050505020304" pitchFamily="18" charset="0"/>
            </a:endParaRPr>
          </a:p>
        </p:txBody>
      </p:sp>
      <p:sp>
        <p:nvSpPr>
          <p:cNvPr id="6" name="TextBox 5">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8"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301" y="233051"/>
            <a:ext cx="8636470" cy="862884"/>
          </a:xfrm>
        </p:spPr>
        <p:txBody>
          <a:bodyPr>
            <a:normAutofit fontScale="90000"/>
          </a:bodyPr>
          <a:lstStyle/>
          <a:p>
            <a:pPr algn="ctr"/>
            <a:r>
              <a:rPr lang="en-US" b="1" dirty="0"/>
              <a:t>Lesson 9 – Firearm Cleaning and Maintenance</a:t>
            </a:r>
          </a:p>
        </p:txBody>
      </p:sp>
      <p:sp>
        <p:nvSpPr>
          <p:cNvPr id="3" name="Content Placeholder 2"/>
          <p:cNvSpPr>
            <a:spLocks noGrp="1"/>
          </p:cNvSpPr>
          <p:nvPr>
            <p:ph idx="4294967295"/>
          </p:nvPr>
        </p:nvSpPr>
        <p:spPr>
          <a:xfrm>
            <a:off x="1679228" y="2061638"/>
            <a:ext cx="8833543" cy="3832225"/>
          </a:xfrm>
        </p:spPr>
        <p:txBody>
          <a:bodyPr/>
          <a:lstStyle/>
          <a:p>
            <a:pPr lvl="0"/>
            <a:r>
              <a:rPr lang="en-US" dirty="0"/>
              <a:t>Identify the basic equipment needed to clean/maintain a firearm.</a:t>
            </a:r>
          </a:p>
          <a:p>
            <a:pPr lvl="0"/>
            <a:r>
              <a:rPr lang="en-US" dirty="0"/>
              <a:t>Identify how to properly clean both semi-automatic pistols and revolvers.</a:t>
            </a:r>
          </a:p>
          <a:p>
            <a:pPr lvl="0"/>
            <a:r>
              <a:rPr lang="en-US" dirty="0"/>
              <a:t>Identify what services should be referred to a qualified gunsmith.</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4195572" y="1189037"/>
            <a:ext cx="3998402" cy="646331"/>
          </a:xfrm>
          <a:prstGeom prst="rect">
            <a:avLst/>
          </a:prstGeom>
          <a:noFill/>
        </p:spPr>
        <p:txBody>
          <a:bodyPr wrap="square" rtlCol="0">
            <a:spAutoFit/>
          </a:bodyPr>
          <a:lstStyle/>
          <a:p>
            <a:r>
              <a:rPr lang="en-US" sz="3600" dirty="0">
                <a:latin typeface="+mj-lt"/>
              </a:rPr>
              <a:t>Learning Objectives: </a:t>
            </a:r>
          </a:p>
        </p:txBody>
      </p:sp>
      <p:sp>
        <p:nvSpPr>
          <p:cNvPr id="4" name="Star: 5 Points 3">
            <a:extLst>
              <a:ext uri="{FF2B5EF4-FFF2-40B4-BE49-F238E27FC236}">
                <a16:creationId xmlns:a16="http://schemas.microsoft.com/office/drawing/2014/main" id="{3785E5BF-450C-4642-B165-9DB9EF2D77F6}"/>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86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5407"/>
          </a:xfrm>
        </p:spPr>
        <p:txBody>
          <a:bodyPr/>
          <a:lstStyle/>
          <a:p>
            <a:pPr algn="ctr"/>
            <a:r>
              <a:rPr lang="en-US" dirty="0"/>
              <a:t>Cleaning Equipment</a:t>
            </a:r>
          </a:p>
        </p:txBody>
      </p:sp>
      <p:sp>
        <p:nvSpPr>
          <p:cNvPr id="3" name="Content Placeholder 2"/>
          <p:cNvSpPr>
            <a:spLocks noGrp="1"/>
          </p:cNvSpPr>
          <p:nvPr>
            <p:ph idx="4294967295"/>
          </p:nvPr>
        </p:nvSpPr>
        <p:spPr>
          <a:xfrm>
            <a:off x="1810797" y="1154633"/>
            <a:ext cx="9194800" cy="4351338"/>
          </a:xfrm>
        </p:spPr>
        <p:txBody>
          <a:bodyPr/>
          <a:lstStyle/>
          <a:p>
            <a:r>
              <a:rPr lang="en-US" dirty="0"/>
              <a:t>Cleaning kit components</a:t>
            </a:r>
          </a:p>
          <a:p>
            <a:pPr lvl="1"/>
            <a:r>
              <a:rPr lang="en-US" dirty="0"/>
              <a:t>Caliber specific components</a:t>
            </a:r>
          </a:p>
          <a:p>
            <a:pPr lvl="1"/>
            <a:endParaRPr lang="en-US" dirty="0"/>
          </a:p>
          <a:p>
            <a:pPr lvl="1"/>
            <a:endParaRPr lang="en-US" dirty="0"/>
          </a:p>
          <a:p>
            <a:pPr marL="285750" lvl="1" indent="225425">
              <a:spcBef>
                <a:spcPts val="1000"/>
              </a:spcBef>
              <a:buNone/>
            </a:pPr>
            <a:r>
              <a:rPr lang="en-US" sz="2800" b="1" i="1" u="sng" dirty="0">
                <a:solidFill>
                  <a:srgbClr val="FF0000"/>
                </a:solidFill>
              </a:rPr>
              <a:t>No live ammunition</a:t>
            </a:r>
          </a:p>
          <a:p>
            <a:pPr marL="285750" lvl="1" indent="225425">
              <a:spcBef>
                <a:spcPts val="1000"/>
              </a:spcBef>
              <a:buNone/>
            </a:pPr>
            <a:r>
              <a:rPr lang="en-US" sz="2800" b="1" i="1" u="sng" dirty="0">
                <a:solidFill>
                  <a:srgbClr val="FF0000"/>
                </a:solidFill>
              </a:rPr>
              <a:t>in the cleaning area!</a:t>
            </a:r>
          </a:p>
        </p:txBody>
      </p:sp>
      <p:pic>
        <p:nvPicPr>
          <p:cNvPr id="4" name="Picture 8" descr="cleaningki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783" y="2249605"/>
            <a:ext cx="5076302" cy="337206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6876224" y="5201063"/>
            <a:ext cx="14347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latin typeface="Arial" panose="020B0604020202020204" pitchFamily="34" charset="0"/>
              </a:rPr>
              <a:t>CLEANING ROD</a:t>
            </a:r>
          </a:p>
        </p:txBody>
      </p:sp>
      <p:sp>
        <p:nvSpPr>
          <p:cNvPr id="6" name="TextBox 5"/>
          <p:cNvSpPr txBox="1">
            <a:spLocks noChangeArrowheads="1"/>
          </p:cNvSpPr>
          <p:nvPr/>
        </p:nvSpPr>
        <p:spPr bwMode="auto">
          <a:xfrm>
            <a:off x="6033920" y="4348381"/>
            <a:ext cx="748554"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200" b="1" dirty="0">
                <a:latin typeface="Arial" panose="020B0604020202020204" pitchFamily="34" charset="0"/>
              </a:rPr>
              <a:t>SMALL BRUSH</a:t>
            </a:r>
          </a:p>
        </p:txBody>
      </p:sp>
      <p:sp>
        <p:nvSpPr>
          <p:cNvPr id="7" name="TextBox 6"/>
          <p:cNvSpPr txBox="1">
            <a:spLocks noChangeArrowheads="1"/>
          </p:cNvSpPr>
          <p:nvPr/>
        </p:nvSpPr>
        <p:spPr bwMode="auto">
          <a:xfrm>
            <a:off x="8051087" y="2250275"/>
            <a:ext cx="935692"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ct val="0"/>
              </a:spcBef>
              <a:buFontTx/>
              <a:buNone/>
            </a:pPr>
            <a:r>
              <a:rPr lang="en-US" altLang="en-US" sz="1200" b="1" dirty="0">
                <a:latin typeface="Arial" panose="020B0604020202020204" pitchFamily="34" charset="0"/>
              </a:rPr>
              <a:t>BORE CLEANER</a:t>
            </a:r>
          </a:p>
        </p:txBody>
      </p:sp>
      <p:sp>
        <p:nvSpPr>
          <p:cNvPr id="8" name="TextBox 7"/>
          <p:cNvSpPr txBox="1">
            <a:spLocks noChangeArrowheads="1"/>
          </p:cNvSpPr>
          <p:nvPr/>
        </p:nvSpPr>
        <p:spPr bwMode="auto">
          <a:xfrm>
            <a:off x="6782474" y="2208390"/>
            <a:ext cx="9356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latin typeface="Arial" panose="020B0604020202020204" pitchFamily="34" charset="0"/>
              </a:rPr>
              <a:t>GUN OIL</a:t>
            </a:r>
          </a:p>
        </p:txBody>
      </p:sp>
      <p:sp>
        <p:nvSpPr>
          <p:cNvPr id="9" name="TextBox 8"/>
          <p:cNvSpPr txBox="1">
            <a:spLocks noChangeArrowheads="1"/>
          </p:cNvSpPr>
          <p:nvPr/>
        </p:nvSpPr>
        <p:spPr bwMode="auto">
          <a:xfrm>
            <a:off x="8391815" y="5052967"/>
            <a:ext cx="99807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200" b="1" dirty="0">
                <a:latin typeface="Arial" panose="020B0604020202020204" pitchFamily="34" charset="0"/>
              </a:rPr>
              <a:t>BORE BRUSH  &amp; JAGS</a:t>
            </a:r>
          </a:p>
        </p:txBody>
      </p:sp>
      <p:sp>
        <p:nvSpPr>
          <p:cNvPr id="10" name="TextBox 9"/>
          <p:cNvSpPr txBox="1">
            <a:spLocks noChangeArrowheads="1"/>
          </p:cNvSpPr>
          <p:nvPr/>
        </p:nvSpPr>
        <p:spPr bwMode="auto">
          <a:xfrm>
            <a:off x="7816082" y="3960893"/>
            <a:ext cx="9980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latin typeface="Arial" panose="020B0604020202020204" pitchFamily="34" charset="0"/>
              </a:rPr>
              <a:t>PATCHES</a:t>
            </a:r>
          </a:p>
        </p:txBody>
      </p:sp>
      <p:sp>
        <p:nvSpPr>
          <p:cNvPr id="11" name="TextBox 10"/>
          <p:cNvSpPr txBox="1">
            <a:spLocks noChangeArrowheads="1"/>
          </p:cNvSpPr>
          <p:nvPr/>
        </p:nvSpPr>
        <p:spPr bwMode="auto">
          <a:xfrm>
            <a:off x="10534402" y="3093071"/>
            <a:ext cx="737546"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200" b="1" dirty="0">
                <a:latin typeface="Arial" panose="020B0604020202020204" pitchFamily="34" charset="0"/>
              </a:rPr>
              <a:t>SOFT</a:t>
            </a:r>
          </a:p>
          <a:p>
            <a:pPr eaLnBrk="1" hangingPunct="1">
              <a:lnSpc>
                <a:spcPct val="80000"/>
              </a:lnSpc>
              <a:spcBef>
                <a:spcPct val="0"/>
              </a:spcBef>
              <a:buFontTx/>
              <a:buNone/>
            </a:pPr>
            <a:r>
              <a:rPr lang="en-US" altLang="en-US" sz="1200" b="1" dirty="0">
                <a:latin typeface="Arial" panose="020B0604020202020204" pitchFamily="34" charset="0"/>
              </a:rPr>
              <a:t>CLOTH</a:t>
            </a:r>
          </a:p>
        </p:txBody>
      </p:sp>
      <p:sp>
        <p:nvSpPr>
          <p:cNvPr id="12" name="TextBox 11"/>
          <p:cNvSpPr txBox="1">
            <a:spLocks noChangeArrowheads="1"/>
          </p:cNvSpPr>
          <p:nvPr/>
        </p:nvSpPr>
        <p:spPr bwMode="auto">
          <a:xfrm>
            <a:off x="9668562" y="4621167"/>
            <a:ext cx="1684248" cy="5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200" b="1" dirty="0">
                <a:latin typeface="Arial" panose="020B0604020202020204" pitchFamily="34" charset="0"/>
              </a:rPr>
              <a:t>PROTECTIVE GLOVES</a:t>
            </a:r>
          </a:p>
          <a:p>
            <a:pPr eaLnBrk="1" hangingPunct="1">
              <a:lnSpc>
                <a:spcPct val="80000"/>
              </a:lnSpc>
              <a:spcBef>
                <a:spcPct val="0"/>
              </a:spcBef>
              <a:buFontTx/>
              <a:buNone/>
            </a:pPr>
            <a:endParaRPr lang="en-US" altLang="en-US" sz="1400" b="1" dirty="0">
              <a:latin typeface="Arial" panose="020B0604020202020204" pitchFamily="34" charset="0"/>
            </a:endParaRPr>
          </a:p>
        </p:txBody>
      </p:sp>
      <p:sp>
        <p:nvSpPr>
          <p:cNvPr id="13" name="TextBox 12"/>
          <p:cNvSpPr txBox="1">
            <a:spLocks noChangeArrowheads="1"/>
          </p:cNvSpPr>
          <p:nvPr/>
        </p:nvSpPr>
        <p:spPr bwMode="auto">
          <a:xfrm>
            <a:off x="6065110" y="2573183"/>
            <a:ext cx="1185210" cy="5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ct val="0"/>
              </a:spcBef>
              <a:buFontTx/>
              <a:buNone/>
            </a:pPr>
            <a:r>
              <a:rPr lang="en-US" altLang="en-US" sz="1200" b="1" dirty="0">
                <a:latin typeface="Arial" panose="020B0604020202020204" pitchFamily="34" charset="0"/>
              </a:rPr>
              <a:t>EYE </a:t>
            </a:r>
          </a:p>
          <a:p>
            <a:pPr eaLnBrk="1" hangingPunct="1">
              <a:lnSpc>
                <a:spcPct val="80000"/>
              </a:lnSpc>
              <a:spcBef>
                <a:spcPct val="0"/>
              </a:spcBef>
              <a:buFontTx/>
              <a:buNone/>
            </a:pPr>
            <a:r>
              <a:rPr lang="en-US" altLang="en-US" sz="1200" b="1" dirty="0">
                <a:latin typeface="Arial" panose="020B0604020202020204" pitchFamily="34" charset="0"/>
              </a:rPr>
              <a:t>PROTECTION</a:t>
            </a:r>
          </a:p>
          <a:p>
            <a:pPr eaLnBrk="1" hangingPunct="1">
              <a:lnSpc>
                <a:spcPct val="80000"/>
              </a:lnSpc>
              <a:spcBef>
                <a:spcPct val="0"/>
              </a:spcBef>
              <a:buFontTx/>
              <a:buNone/>
            </a:pPr>
            <a:endParaRPr lang="en-US" altLang="en-US" sz="1400" b="1" dirty="0">
              <a:latin typeface="Arial" panose="020B0604020202020204" pitchFamily="34" charset="0"/>
            </a:endParaRPr>
          </a:p>
        </p:txBody>
      </p:sp>
      <p:sp>
        <p:nvSpPr>
          <p:cNvPr id="16" name="Snip and Round Single Corner Rectangle 15"/>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5001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lstStyle/>
          <a:p>
            <a:pPr algn="ctr"/>
            <a:r>
              <a:rPr lang="en-US" dirty="0"/>
              <a:t>Cleaning a Pistol</a:t>
            </a:r>
          </a:p>
        </p:txBody>
      </p:sp>
      <p:sp>
        <p:nvSpPr>
          <p:cNvPr id="22" name="Content Placeholder 21"/>
          <p:cNvSpPr>
            <a:spLocks noGrp="1"/>
          </p:cNvSpPr>
          <p:nvPr>
            <p:ph idx="4294967295"/>
          </p:nvPr>
        </p:nvSpPr>
        <p:spPr>
          <a:xfrm>
            <a:off x="4838700" y="5252469"/>
            <a:ext cx="2514600" cy="665163"/>
          </a:xfrm>
          <a:solidFill>
            <a:schemeClr val="accent1">
              <a:lumMod val="50000"/>
            </a:schemeClr>
          </a:solidFill>
          <a:ln>
            <a:solidFill>
              <a:srgbClr val="0070C0"/>
            </a:solidFill>
          </a:ln>
          <a:effectLst>
            <a:outerShdw blurRad="50800" dist="76200" dir="2700000" algn="tl" rotWithShape="0">
              <a:schemeClr val="tx1">
                <a:lumMod val="75000"/>
                <a:lumOff val="25000"/>
                <a:alpha val="40000"/>
              </a:schemeClr>
            </a:outerShdw>
          </a:effectLst>
        </p:spPr>
        <p:txBody>
          <a:bodyPr anchor="ctr"/>
          <a:lstStyle/>
          <a:p>
            <a:pPr marL="0" lvl="0" indent="0" algn="ctr" rtl="0">
              <a:buNone/>
            </a:pPr>
            <a:r>
              <a:rPr lang="en-US" sz="2000" dirty="0">
                <a:solidFill>
                  <a:schemeClr val="bg1"/>
                </a:solidFill>
              </a:rPr>
              <a:t>Disassembly</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2748" t="1089" r="15956" b="37568"/>
          <a:stretch/>
        </p:blipFill>
        <p:spPr>
          <a:xfrm>
            <a:off x="3391138" y="1407529"/>
            <a:ext cx="5409724" cy="3586526"/>
          </a:xfrm>
          <a:prstGeom prst="rect">
            <a:avLst/>
          </a:prstGeom>
          <a:effectLst>
            <a:outerShdw blurRad="50800" dist="76200" dir="2700000" algn="tl" rotWithShape="0">
              <a:schemeClr val="tx1">
                <a:lumMod val="75000"/>
                <a:lumOff val="25000"/>
                <a:alpha val="40000"/>
              </a:schemeClr>
            </a:outerShdw>
          </a:effectLst>
        </p:spPr>
      </p:pic>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2643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bg/>
                                          </p:spTgt>
                                        </p:tgtEl>
                                        <p:attrNameLst>
                                          <p:attrName>style.visibility</p:attrName>
                                        </p:attrNameLst>
                                      </p:cBhvr>
                                      <p:to>
                                        <p:strVal val="visible"/>
                                      </p:to>
                                    </p:set>
                                    <p:animEffect transition="in" filter="fade">
                                      <p:cBhvr>
                                        <p:cTn id="10" dur="500"/>
                                        <p:tgtEl>
                                          <p:spTgt spid="2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11788" b="43560"/>
          <a:stretch/>
        </p:blipFill>
        <p:spPr>
          <a:xfrm>
            <a:off x="3392424" y="1408176"/>
            <a:ext cx="5409724" cy="3592931"/>
          </a:xfrm>
          <a:prstGeom prst="rect">
            <a:avLst/>
          </a:prstGeom>
          <a:effectLst>
            <a:outerShdw blurRad="50800" dist="76200" dir="2700000" algn="tl" rotWithShape="0">
              <a:schemeClr val="tx1">
                <a:lumMod val="75000"/>
                <a:lumOff val="25000"/>
                <a:alpha val="40000"/>
              </a:schemeClr>
            </a:outerShdw>
          </a:effectLst>
        </p:spPr>
      </p:pic>
      <p:sp>
        <p:nvSpPr>
          <p:cNvPr id="24" name="Content Placeholder 21"/>
          <p:cNvSpPr txBox="1">
            <a:spLocks/>
          </p:cNvSpPr>
          <p:nvPr/>
        </p:nvSpPr>
        <p:spPr>
          <a:xfrm>
            <a:off x="4838700" y="5248656"/>
            <a:ext cx="2514600" cy="664602"/>
          </a:xfrm>
          <a:prstGeom prst="rect">
            <a:avLst/>
          </a:prstGeom>
          <a:solidFill>
            <a:schemeClr val="accent1">
              <a:lumMod val="50000"/>
            </a:schemeClr>
          </a:solidFill>
          <a:ln>
            <a:solidFill>
              <a:srgbClr val="0070C0"/>
            </a:solidFill>
          </a:ln>
          <a:effectLst>
            <a:outerShdw blurRad="50800" dist="76200" dir="2700000" algn="tl" rotWithShape="0">
              <a:schemeClr val="tx1">
                <a:lumMod val="75000"/>
                <a:lumOff val="25000"/>
                <a:alpha val="40000"/>
              </a:scheme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Cleaning other gun surfaces</a:t>
            </a:r>
          </a:p>
        </p:txBody>
      </p:sp>
      <p:sp>
        <p:nvSpPr>
          <p:cNvPr id="8" name="Title 1"/>
          <p:cNvSpPr>
            <a:spLocks noGrp="1"/>
          </p:cNvSpPr>
          <p:nvPr>
            <p:ph type="title"/>
          </p:nvPr>
        </p:nvSpPr>
        <p:spPr>
          <a:xfrm>
            <a:off x="838200" y="1"/>
            <a:ext cx="10515600" cy="914399"/>
          </a:xfrm>
        </p:spPr>
        <p:txBody>
          <a:bodyPr/>
          <a:lstStyle/>
          <a:p>
            <a:pPr algn="ctr"/>
            <a:r>
              <a:rPr lang="en-US" dirty="0"/>
              <a:t>Cleaning a Pistol</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E3300B7C-992D-447D-95B3-82AB3DD4CEB5}"/>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5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424" y="1407530"/>
            <a:ext cx="5409724" cy="3583670"/>
          </a:xfrm>
          <a:prstGeom prst="rect">
            <a:avLst/>
          </a:prstGeom>
          <a:effectLst>
            <a:outerShdw blurRad="50800" dist="76200" dir="2700000" algn="tl" rotWithShape="0">
              <a:schemeClr val="tx1">
                <a:lumMod val="75000"/>
                <a:lumOff val="25000"/>
                <a:alpha val="40000"/>
              </a:schemeClr>
            </a:outerShdw>
          </a:effectLst>
        </p:spPr>
      </p:pic>
      <p:sp>
        <p:nvSpPr>
          <p:cNvPr id="23" name="Content Placeholder 21"/>
          <p:cNvSpPr txBox="1">
            <a:spLocks/>
          </p:cNvSpPr>
          <p:nvPr/>
        </p:nvSpPr>
        <p:spPr>
          <a:xfrm>
            <a:off x="4838700" y="5248656"/>
            <a:ext cx="2514600" cy="664603"/>
          </a:xfrm>
          <a:prstGeom prst="rect">
            <a:avLst/>
          </a:prstGeom>
          <a:solidFill>
            <a:schemeClr val="accent1">
              <a:lumMod val="50000"/>
            </a:schemeClr>
          </a:solidFill>
          <a:ln>
            <a:solidFill>
              <a:srgbClr val="0070C0"/>
            </a:solidFill>
          </a:ln>
          <a:effectLst>
            <a:outerShdw blurRad="50800" dist="76200" dir="2700000" algn="tl" rotWithShape="0">
              <a:schemeClr val="tx1">
                <a:lumMod val="75000"/>
                <a:lumOff val="25000"/>
                <a:alpha val="40000"/>
              </a:scheme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Cleaning barrel/bore</a:t>
            </a:r>
          </a:p>
        </p:txBody>
      </p:sp>
      <p:sp>
        <p:nvSpPr>
          <p:cNvPr id="8" name="Title 1"/>
          <p:cNvSpPr>
            <a:spLocks noGrp="1"/>
          </p:cNvSpPr>
          <p:nvPr>
            <p:ph type="title"/>
          </p:nvPr>
        </p:nvSpPr>
        <p:spPr>
          <a:xfrm>
            <a:off x="838200" y="1"/>
            <a:ext cx="10515600" cy="914399"/>
          </a:xfrm>
        </p:spPr>
        <p:txBody>
          <a:bodyPr/>
          <a:lstStyle/>
          <a:p>
            <a:pPr algn="ctr"/>
            <a:r>
              <a:rPr lang="en-US" dirty="0"/>
              <a:t>Cleaning a Pistol</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1570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424" y="1408176"/>
            <a:ext cx="5429369" cy="3603298"/>
          </a:xfrm>
          <a:prstGeom prst="rect">
            <a:avLst/>
          </a:prstGeom>
          <a:effectLst>
            <a:outerShdw blurRad="50800" dist="76200" dir="2700000" algn="tl" rotWithShape="0">
              <a:schemeClr val="tx1">
                <a:lumMod val="75000"/>
                <a:lumOff val="25000"/>
                <a:alpha val="40000"/>
              </a:schemeClr>
            </a:outerShdw>
          </a:effectLst>
        </p:spPr>
      </p:pic>
      <p:sp>
        <p:nvSpPr>
          <p:cNvPr id="25" name="Content Placeholder 21"/>
          <p:cNvSpPr txBox="1">
            <a:spLocks/>
          </p:cNvSpPr>
          <p:nvPr/>
        </p:nvSpPr>
        <p:spPr>
          <a:xfrm>
            <a:off x="4849808" y="5248656"/>
            <a:ext cx="2514600" cy="664602"/>
          </a:xfrm>
          <a:prstGeom prst="rect">
            <a:avLst/>
          </a:prstGeom>
          <a:solidFill>
            <a:schemeClr val="accent1">
              <a:lumMod val="50000"/>
            </a:schemeClr>
          </a:solidFill>
          <a:ln>
            <a:solidFill>
              <a:srgbClr val="0070C0"/>
            </a:solidFill>
          </a:ln>
          <a:effectLst>
            <a:outerShdw blurRad="50800" dist="76200" dir="2700000" algn="tl" rotWithShape="0">
              <a:schemeClr val="tx1">
                <a:lumMod val="75000"/>
                <a:lumOff val="25000"/>
                <a:alpha val="40000"/>
              </a:schemeClr>
            </a:outerShdw>
          </a:effectLst>
        </p:spPr>
        <p:txBody>
          <a:bodyPr vert="horz" lIns="91440" tIns="45720" rIns="91440" bIns="45720" rtlCol="0" anchor="ctr" anchorCtr="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Cleaning </a:t>
            </a:r>
            <a:br>
              <a:rPr lang="en-US" dirty="0">
                <a:solidFill>
                  <a:schemeClr val="bg1"/>
                </a:solidFill>
              </a:rPr>
            </a:br>
            <a:r>
              <a:rPr lang="en-US" dirty="0">
                <a:solidFill>
                  <a:schemeClr val="bg1"/>
                </a:solidFill>
              </a:rPr>
              <a:t>semi-automatic magazines</a:t>
            </a:r>
          </a:p>
        </p:txBody>
      </p:sp>
      <p:sp>
        <p:nvSpPr>
          <p:cNvPr id="8" name="Title 1"/>
          <p:cNvSpPr>
            <a:spLocks noGrp="1"/>
          </p:cNvSpPr>
          <p:nvPr>
            <p:ph type="title"/>
          </p:nvPr>
        </p:nvSpPr>
        <p:spPr>
          <a:xfrm>
            <a:off x="838200" y="1"/>
            <a:ext cx="10515600" cy="914399"/>
          </a:xfrm>
        </p:spPr>
        <p:txBody>
          <a:bodyPr/>
          <a:lstStyle/>
          <a:p>
            <a:pPr algn="ctr"/>
            <a:r>
              <a:rPr lang="en-US" dirty="0"/>
              <a:t>Cleaning a Pistol</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4397DF63-ACE7-45DC-B3C2-4E6AA6FEE6F5}"/>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1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 b="28087"/>
          <a:stretch/>
        </p:blipFill>
        <p:spPr>
          <a:xfrm>
            <a:off x="3163824" y="2002536"/>
            <a:ext cx="6245352" cy="3368422"/>
          </a:xfrm>
          <a:prstGeom prst="rect">
            <a:avLst/>
          </a:prstGeom>
          <a:ln w="12700">
            <a:solidFill>
              <a:srgbClr val="8C9BA8"/>
            </a:solidFill>
          </a:ln>
          <a:effectLst>
            <a:outerShdw blurRad="50800" dist="76200" dir="2700000" algn="tl" rotWithShape="0">
              <a:prstClr val="black">
                <a:alpha val="40000"/>
              </a:prstClr>
            </a:outerShdw>
          </a:effectLst>
        </p:spPr>
      </p:pic>
      <p:sp>
        <p:nvSpPr>
          <p:cNvPr id="17" name="Freeform 16"/>
          <p:cNvSpPr/>
          <p:nvPr/>
        </p:nvSpPr>
        <p:spPr>
          <a:xfrm>
            <a:off x="5468112" y="5577840"/>
            <a:ext cx="1652448" cy="397110"/>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Finger pad Locks</a:t>
            </a:r>
          </a:p>
        </p:txBody>
      </p:sp>
      <p:sp>
        <p:nvSpPr>
          <p:cNvPr id="8" name="Title 1">
            <a:extLst>
              <a:ext uri="{FF2B5EF4-FFF2-40B4-BE49-F238E27FC236}">
                <a16:creationId xmlns:a16="http://schemas.microsoft.com/office/drawing/2014/main" id="{C4312CEF-DA8B-436A-987A-2FBA63E9B369}"/>
              </a:ext>
            </a:extLst>
          </p:cNvPr>
          <p:cNvSpPr txBox="1">
            <a:spLocks/>
          </p:cNvSpPr>
          <p:nvPr/>
        </p:nvSpPr>
        <p:spPr>
          <a:xfrm>
            <a:off x="1232414" y="0"/>
            <a:ext cx="10117667" cy="875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Locking mechanisms</a:t>
            </a:r>
          </a:p>
        </p:txBody>
      </p:sp>
      <p:sp>
        <p:nvSpPr>
          <p:cNvPr id="9" name="Snip and Round Single Corner Rectangle 8"/>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458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1"/>
          <p:cNvSpPr>
            <a:spLocks noGrp="1"/>
          </p:cNvSpPr>
          <p:nvPr>
            <p:ph idx="4294967295"/>
          </p:nvPr>
        </p:nvSpPr>
        <p:spPr>
          <a:xfrm>
            <a:off x="4846320" y="5248656"/>
            <a:ext cx="2514600" cy="669925"/>
          </a:xfr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txBody>
          <a:bodyPr anchor="ctr"/>
          <a:lstStyle/>
          <a:p>
            <a:pPr marL="0" lvl="0" indent="0" algn="ctr" rtl="0">
              <a:lnSpc>
                <a:spcPct val="100000"/>
              </a:lnSpc>
              <a:buNone/>
            </a:pPr>
            <a:r>
              <a:rPr lang="en-US" sz="2000" dirty="0">
                <a:solidFill>
                  <a:schemeClr val="bg1"/>
                </a:solidFill>
              </a:rPr>
              <a:t>Inspection</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0367" t="13361" r="11282" b="28387"/>
          <a:stretch/>
        </p:blipFill>
        <p:spPr>
          <a:xfrm>
            <a:off x="3392423" y="1408176"/>
            <a:ext cx="5431536" cy="3639447"/>
          </a:xfrm>
          <a:prstGeom prst="rect">
            <a:avLst/>
          </a:prstGeom>
          <a:ln>
            <a:solidFill>
              <a:schemeClr val="accent1">
                <a:lumMod val="50000"/>
              </a:schemeClr>
            </a:solidFill>
          </a:ln>
          <a:effectLst>
            <a:outerShdw blurRad="50800" dist="76200" dir="2700000" algn="tl" rotWithShape="0">
              <a:prstClr val="black">
                <a:alpha val="40000"/>
              </a:prstClr>
            </a:outerShdw>
          </a:effectLst>
        </p:spPr>
      </p:pic>
      <p:sp>
        <p:nvSpPr>
          <p:cNvPr id="8" name="Title 1"/>
          <p:cNvSpPr>
            <a:spLocks noGrp="1"/>
          </p:cNvSpPr>
          <p:nvPr>
            <p:ph type="title"/>
          </p:nvPr>
        </p:nvSpPr>
        <p:spPr>
          <a:xfrm>
            <a:off x="838200" y="1"/>
            <a:ext cx="10515600" cy="914399"/>
          </a:xfrm>
        </p:spPr>
        <p:txBody>
          <a:bodyPr/>
          <a:lstStyle/>
          <a:p>
            <a:pPr algn="ctr"/>
            <a:r>
              <a:rPr lang="en-US" dirty="0"/>
              <a:t>Cleaning a Pistol</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0339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bg/>
                                          </p:spTgt>
                                        </p:tgtEl>
                                        <p:attrNameLst>
                                          <p:attrName>style.visibility</p:attrName>
                                        </p:attrNameLst>
                                      </p:cBhvr>
                                      <p:to>
                                        <p:strVal val="visible"/>
                                      </p:to>
                                    </p:set>
                                    <p:animEffect transition="in" filter="fade">
                                      <p:cBhvr>
                                        <p:cTn id="10" dur="500"/>
                                        <p:tgtEl>
                                          <p:spTgt spid="1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4294967295"/>
          </p:nvPr>
        </p:nvSpPr>
        <p:spPr>
          <a:xfrm>
            <a:off x="4846320" y="5248656"/>
            <a:ext cx="2514600" cy="669925"/>
          </a:xfr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txBody>
          <a:bodyPr anchor="ctr"/>
          <a:lstStyle/>
          <a:p>
            <a:pPr marL="0" lvl="0" indent="0" algn="ctr" rtl="0">
              <a:lnSpc>
                <a:spcPct val="100000"/>
              </a:lnSpc>
              <a:buNone/>
            </a:pPr>
            <a:r>
              <a:rPr lang="en-US" sz="2000" dirty="0">
                <a:solidFill>
                  <a:schemeClr val="bg1"/>
                </a:solidFill>
              </a:rPr>
              <a:t>Lubrication</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4458"/>
          <a:stretch/>
        </p:blipFill>
        <p:spPr>
          <a:xfrm>
            <a:off x="3392424" y="1421054"/>
            <a:ext cx="5431536" cy="3619154"/>
          </a:xfrm>
          <a:prstGeom prst="rect">
            <a:avLst/>
          </a:prstGeom>
          <a:ln>
            <a:solidFill>
              <a:schemeClr val="accent1">
                <a:lumMod val="50000"/>
              </a:schemeClr>
            </a:solidFill>
          </a:ln>
          <a:effectLst>
            <a:outerShdw blurRad="50800" dist="76200" dir="2700000" algn="tl" rotWithShape="0">
              <a:prstClr val="black">
                <a:alpha val="40000"/>
              </a:prstClr>
            </a:outerShdw>
          </a:effectLst>
        </p:spPr>
      </p:pic>
      <p:sp>
        <p:nvSpPr>
          <p:cNvPr id="8" name="Title 1"/>
          <p:cNvSpPr>
            <a:spLocks noGrp="1"/>
          </p:cNvSpPr>
          <p:nvPr>
            <p:ph type="title"/>
          </p:nvPr>
        </p:nvSpPr>
        <p:spPr>
          <a:xfrm>
            <a:off x="838200" y="1"/>
            <a:ext cx="10515600" cy="914399"/>
          </a:xfrm>
        </p:spPr>
        <p:txBody>
          <a:bodyPr/>
          <a:lstStyle/>
          <a:p>
            <a:pPr algn="ctr"/>
            <a:r>
              <a:rPr lang="en-US" dirty="0"/>
              <a:t>Cleaning a Pistol</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5358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500"/>
                                        <p:tgtEl>
                                          <p:spTgt spid="22">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424" y="1408176"/>
            <a:ext cx="5277043" cy="3521852"/>
          </a:xfrm>
          <a:prstGeom prst="rect">
            <a:avLst/>
          </a:prstGeom>
          <a:ln>
            <a:solidFill>
              <a:schemeClr val="accent1">
                <a:lumMod val="50000"/>
              </a:schemeClr>
            </a:solidFill>
          </a:ln>
          <a:effectLst>
            <a:outerShdw blurRad="50800" dist="76200" dir="2700000" algn="tl" rotWithShape="0">
              <a:prstClr val="black">
                <a:alpha val="40000"/>
              </a:prstClr>
            </a:outerShdw>
          </a:effectLst>
        </p:spPr>
      </p:pic>
      <p:sp>
        <p:nvSpPr>
          <p:cNvPr id="6" name="Content Placeholder 21"/>
          <p:cNvSpPr txBox="1">
            <a:spLocks/>
          </p:cNvSpPr>
          <p:nvPr/>
        </p:nvSpPr>
        <p:spPr>
          <a:xfrm>
            <a:off x="4817175" y="5210020"/>
            <a:ext cx="2506134" cy="669535"/>
          </a:xfrm>
          <a:prstGeom prst="rect">
            <a:avLst/>
          </a:pr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chemeClr val="bg1"/>
                </a:solidFill>
              </a:rPr>
              <a:t>Reassembly and function check</a:t>
            </a:r>
          </a:p>
        </p:txBody>
      </p:sp>
      <p:sp>
        <p:nvSpPr>
          <p:cNvPr id="8" name="Title 1"/>
          <p:cNvSpPr>
            <a:spLocks noGrp="1"/>
          </p:cNvSpPr>
          <p:nvPr>
            <p:ph type="title"/>
          </p:nvPr>
        </p:nvSpPr>
        <p:spPr>
          <a:xfrm>
            <a:off x="838200" y="1"/>
            <a:ext cx="10515600" cy="914399"/>
          </a:xfrm>
        </p:spPr>
        <p:txBody>
          <a:bodyPr/>
          <a:lstStyle/>
          <a:p>
            <a:pPr algn="ctr"/>
            <a:r>
              <a:rPr lang="en-US" dirty="0"/>
              <a:t>Cleaning a Pistol</a:t>
            </a:r>
          </a:p>
        </p:txBody>
      </p:sp>
      <p:sp>
        <p:nvSpPr>
          <p:cNvPr id="9" name="Snip and Round Single Corner Rectangle 8"/>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200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1"/>
          <p:cNvSpPr txBox="1">
            <a:spLocks/>
          </p:cNvSpPr>
          <p:nvPr/>
        </p:nvSpPr>
        <p:spPr>
          <a:xfrm>
            <a:off x="4829576" y="5300857"/>
            <a:ext cx="2531527" cy="669535"/>
          </a:xfrm>
          <a:prstGeom prst="rect">
            <a:avLst/>
          </a:pr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chemeClr val="bg1"/>
                </a:solidFill>
              </a:rPr>
              <a:t>Other maintenance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424" y="1408177"/>
            <a:ext cx="5277043" cy="3521852"/>
          </a:xfrm>
          <a:prstGeom prst="rect">
            <a:avLst/>
          </a:prstGeom>
          <a:ln>
            <a:solidFill>
              <a:schemeClr val="accent1">
                <a:lumMod val="50000"/>
              </a:schemeClr>
            </a:solidFill>
          </a:ln>
          <a:effectLst>
            <a:outerShdw blurRad="50800" dist="76200" dir="2700000" algn="tl" rotWithShape="0">
              <a:prstClr val="black">
                <a:alpha val="40000"/>
              </a:prstClr>
            </a:outerShdw>
          </a:effectLst>
        </p:spPr>
      </p:pic>
      <p:sp>
        <p:nvSpPr>
          <p:cNvPr id="8" name="Title 1"/>
          <p:cNvSpPr>
            <a:spLocks noGrp="1"/>
          </p:cNvSpPr>
          <p:nvPr>
            <p:ph type="title"/>
          </p:nvPr>
        </p:nvSpPr>
        <p:spPr>
          <a:xfrm>
            <a:off x="838200" y="1"/>
            <a:ext cx="10515600" cy="914399"/>
          </a:xfrm>
        </p:spPr>
        <p:txBody>
          <a:bodyPr/>
          <a:lstStyle/>
          <a:p>
            <a:pPr algn="ctr"/>
            <a:r>
              <a:rPr lang="en-US" dirty="0"/>
              <a:t>Cleaning a Pistol</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4886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1"/>
          <p:cNvSpPr txBox="1">
            <a:spLocks/>
          </p:cNvSpPr>
          <p:nvPr/>
        </p:nvSpPr>
        <p:spPr>
          <a:xfrm>
            <a:off x="4830236" y="5300857"/>
            <a:ext cx="2531527" cy="669535"/>
          </a:xfrm>
          <a:prstGeom prst="rect">
            <a:avLst/>
          </a:prstGeom>
          <a:solidFill>
            <a:schemeClr val="accent1">
              <a:lumMod val="50000"/>
            </a:schemeClr>
          </a:solidFill>
          <a:ln>
            <a:solidFill>
              <a:schemeClr val="accent1">
                <a:lumMod val="50000"/>
              </a:schemeClr>
            </a:solidFill>
          </a:ln>
          <a:effectLst>
            <a:outerShdw blurRad="50800" dist="762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chemeClr val="bg1"/>
                </a:solidFill>
              </a:rPr>
              <a:t>Gunsmith Check-up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424" y="1408176"/>
            <a:ext cx="5277043" cy="3521854"/>
          </a:xfrm>
          <a:prstGeom prst="rect">
            <a:avLst/>
          </a:prstGeom>
          <a:ln>
            <a:solidFill>
              <a:schemeClr val="accent1">
                <a:lumMod val="50000"/>
              </a:schemeClr>
            </a:solidFill>
          </a:ln>
          <a:effectLst>
            <a:outerShdw blurRad="50800" dist="76200" dir="2700000" algn="tl" rotWithShape="0">
              <a:prstClr val="black">
                <a:alpha val="40000"/>
              </a:prstClr>
            </a:outerShdw>
          </a:effectLst>
        </p:spPr>
      </p:pic>
      <p:sp>
        <p:nvSpPr>
          <p:cNvPr id="8" name="Title 1"/>
          <p:cNvSpPr>
            <a:spLocks noGrp="1"/>
          </p:cNvSpPr>
          <p:nvPr>
            <p:ph type="title"/>
          </p:nvPr>
        </p:nvSpPr>
        <p:spPr>
          <a:xfrm>
            <a:off x="838200" y="1"/>
            <a:ext cx="10515600" cy="914399"/>
          </a:xfrm>
        </p:spPr>
        <p:txBody>
          <a:bodyPr/>
          <a:lstStyle/>
          <a:p>
            <a:pPr algn="ctr"/>
            <a:r>
              <a:rPr lang="en-US" dirty="0"/>
              <a:t>Cleaning a Pistol</a:t>
            </a:r>
          </a:p>
        </p:txBody>
      </p:sp>
      <p:sp>
        <p:nvSpPr>
          <p:cNvPr id="7" name="Snip and Round Single Corner Rectangle 6"/>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7063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940157"/>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1923927" y="1695450"/>
            <a:ext cx="8344145" cy="4481513"/>
          </a:xfrm>
        </p:spPr>
        <p:txBody>
          <a:bodyPr>
            <a:normAutofit/>
          </a:bodyPr>
          <a:lstStyle/>
          <a:p>
            <a:pPr lvl="0"/>
            <a:r>
              <a:rPr lang="en-US" dirty="0"/>
              <a:t>Identify the basic equipment needed to clean/maintain a firearm.</a:t>
            </a:r>
          </a:p>
          <a:p>
            <a:pPr lvl="0"/>
            <a:r>
              <a:rPr lang="en-US" dirty="0"/>
              <a:t>Identify how to properly clean both semi-automatic pistols and revolvers.</a:t>
            </a:r>
          </a:p>
          <a:p>
            <a:pPr lvl="0"/>
            <a:r>
              <a:rPr lang="en-US" dirty="0"/>
              <a:t>Identify what services should be referred to a qualified gunsmith.</a:t>
            </a:r>
          </a:p>
        </p:txBody>
      </p:sp>
      <p:sp>
        <p:nvSpPr>
          <p:cNvPr id="6" name="Snip and Round Single Corner Rectangle 5"/>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8148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0F2A22-4D84-4E22-B204-7D49EDC7E2F2}"/>
              </a:ext>
            </a:extLst>
          </p:cNvPr>
          <p:cNvSpPr>
            <a:spLocks noGrp="1"/>
          </p:cNvSpPr>
          <p:nvPr>
            <p:ph type="title"/>
          </p:nvPr>
        </p:nvSpPr>
        <p:spPr>
          <a:xfrm>
            <a:off x="3037804" y="2593171"/>
            <a:ext cx="6116392" cy="1325563"/>
          </a:xfrm>
          <a:effectLst/>
        </p:spPr>
        <p:txBody>
          <a:bodyPr/>
          <a:lstStyle/>
          <a:p>
            <a:pPr algn="ctr"/>
            <a:r>
              <a:rPr lang="en-US" b="1" dirty="0"/>
              <a:t>What Are Your Questions?</a:t>
            </a:r>
          </a:p>
        </p:txBody>
      </p:sp>
      <p:sp>
        <p:nvSpPr>
          <p:cNvPr id="5" name="Snip and Round Single Corner Rectangle 4"/>
          <p:cNvSpPr/>
          <p:nvPr/>
        </p:nvSpPr>
        <p:spPr>
          <a:xfrm>
            <a:off x="274320" y="563618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pPr algn="ctr"/>
            <a:r>
              <a:rPr lang="en-US" dirty="0"/>
              <a:t>NRA CCW</a:t>
            </a:r>
          </a:p>
        </p:txBody>
      </p:sp>
      <p:sp>
        <p:nvSpPr>
          <p:cNvPr id="3" name="Subtitle 2"/>
          <p:cNvSpPr>
            <a:spLocks noGrp="1"/>
          </p:cNvSpPr>
          <p:nvPr>
            <p:ph type="subTitle" idx="4294967295"/>
          </p:nvPr>
        </p:nvSpPr>
        <p:spPr>
          <a:xfrm>
            <a:off x="1523998" y="2286000"/>
            <a:ext cx="9144000" cy="2218565"/>
          </a:xfrm>
        </p:spPr>
        <p:txBody>
          <a:bodyPr>
            <a:normAutofit/>
          </a:bodyPr>
          <a:lstStyle/>
          <a:p>
            <a:pPr marL="0" indent="0" algn="ctr">
              <a:buNone/>
            </a:pPr>
            <a:r>
              <a:rPr lang="en-US" sz="4000" dirty="0"/>
              <a:t>Lesson 10:</a:t>
            </a:r>
          </a:p>
          <a:p>
            <a:pPr marL="0" indent="0" algn="ctr">
              <a:buNone/>
            </a:pPr>
            <a:br>
              <a:rPr lang="en-US" sz="4000" dirty="0"/>
            </a:br>
            <a:r>
              <a:rPr lang="en-US" sz="4000" dirty="0"/>
              <a:t>Sport Shooting and Training Activities</a:t>
            </a:r>
            <a:endParaRPr lang="en-US" sz="4000" dirty="0">
              <a:latin typeface="Lucida Bright" panose="02040602050505020304" pitchFamily="18" charset="0"/>
            </a:endParaRPr>
          </a:p>
        </p:txBody>
      </p:sp>
      <p:sp>
        <p:nvSpPr>
          <p:cNvPr id="6" name="TextBox 5">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8" name="Snip and Round Single Corner Rectangle 7"/>
          <p:cNvSpPr/>
          <p:nvPr/>
        </p:nvSpPr>
        <p:spPr>
          <a:xfrm>
            <a:off x="274320" y="612513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736" y="25758"/>
            <a:ext cx="8228527" cy="1687131"/>
          </a:xfrm>
        </p:spPr>
        <p:txBody>
          <a:bodyPr>
            <a:normAutofit/>
          </a:bodyPr>
          <a:lstStyle/>
          <a:p>
            <a:pPr algn="ctr"/>
            <a:r>
              <a:rPr lang="en-US" b="1" dirty="0"/>
              <a:t>Lesson 10 – Sport Shooting and Training Activities</a:t>
            </a:r>
          </a:p>
        </p:txBody>
      </p:sp>
      <p:sp>
        <p:nvSpPr>
          <p:cNvPr id="3" name="Content Placeholder 2"/>
          <p:cNvSpPr>
            <a:spLocks noGrp="1"/>
          </p:cNvSpPr>
          <p:nvPr>
            <p:ph idx="4294967295"/>
          </p:nvPr>
        </p:nvSpPr>
        <p:spPr>
          <a:xfrm>
            <a:off x="1813773" y="1712889"/>
            <a:ext cx="8564452" cy="4464074"/>
          </a:xfrm>
        </p:spPr>
        <p:txBody>
          <a:bodyPr/>
          <a:lstStyle/>
          <a:p>
            <a:pPr marL="0" lvl="0" indent="0" algn="ctr">
              <a:buNone/>
            </a:pPr>
            <a:r>
              <a:rPr lang="en-US" sz="3600" dirty="0"/>
              <a:t>Learning Objectives: </a:t>
            </a:r>
          </a:p>
          <a:p>
            <a:pPr marL="0" lvl="0" indent="0">
              <a:buNone/>
            </a:pPr>
            <a:endParaRPr lang="en-US" dirty="0"/>
          </a:p>
          <a:p>
            <a:pPr lvl="0"/>
            <a:r>
              <a:rPr lang="en-US" dirty="0"/>
              <a:t>Identify organizations, associations, clubs, and businesses that may help hone, enhance, and expand personal protection skills.</a:t>
            </a:r>
          </a:p>
          <a:p>
            <a:pPr lvl="0"/>
            <a:r>
              <a:rPr lang="en-US" dirty="0"/>
              <a:t>Explain methods and precautions for dry practice, including drawing from the holster.</a:t>
            </a:r>
          </a:p>
        </p:txBody>
      </p:sp>
      <p:sp>
        <p:nvSpPr>
          <p:cNvPr id="6" name="Snip and Round Single Corner Rectangle 5"/>
          <p:cNvSpPr/>
          <p:nvPr/>
        </p:nvSpPr>
        <p:spPr>
          <a:xfrm>
            <a:off x="274320" y="612513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207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8641"/>
          </a:xfrm>
        </p:spPr>
        <p:txBody>
          <a:bodyPr/>
          <a:lstStyle/>
          <a:p>
            <a:pPr algn="ctr"/>
            <a:r>
              <a:rPr lang="en-US" dirty="0"/>
              <a:t>Shooting Activities</a:t>
            </a:r>
          </a:p>
        </p:txBody>
      </p:sp>
      <p:sp>
        <p:nvSpPr>
          <p:cNvPr id="3" name="Content Placeholder 2"/>
          <p:cNvSpPr>
            <a:spLocks noGrp="1"/>
          </p:cNvSpPr>
          <p:nvPr>
            <p:ph idx="4294967295"/>
          </p:nvPr>
        </p:nvSpPr>
        <p:spPr>
          <a:xfrm>
            <a:off x="1803042" y="1207439"/>
            <a:ext cx="10515600" cy="4351338"/>
          </a:xfrm>
        </p:spPr>
        <p:txBody>
          <a:bodyPr/>
          <a:lstStyle/>
          <a:p>
            <a:r>
              <a:rPr lang="en-US" dirty="0"/>
              <a:t>NRA Marksmanship Qualification Program</a:t>
            </a:r>
          </a:p>
          <a:p>
            <a:pPr lvl="1"/>
            <a:r>
              <a:rPr lang="en-US" dirty="0">
                <a:hlinkClick r:id="rId3"/>
              </a:rPr>
              <a:t>https://mqp.nra.org/</a:t>
            </a:r>
            <a:r>
              <a:rPr lang="en-US" dirty="0"/>
              <a:t> </a:t>
            </a:r>
          </a:p>
          <a:p>
            <a:r>
              <a:rPr lang="en-US" dirty="0"/>
              <a:t>Recreational shooting</a:t>
            </a:r>
          </a:p>
          <a:p>
            <a:pPr lvl="1"/>
            <a:r>
              <a:rPr lang="en-US" dirty="0">
                <a:hlinkClick r:id="rId4"/>
              </a:rPr>
              <a:t>https://explore.nra.org/interests/recreational-shooting/</a:t>
            </a:r>
            <a:r>
              <a:rPr lang="en-US" dirty="0"/>
              <a:t> </a:t>
            </a:r>
          </a:p>
          <a:p>
            <a:r>
              <a:rPr lang="en-US" dirty="0"/>
              <a:t>NRA-affiliated clubs</a:t>
            </a:r>
          </a:p>
          <a:p>
            <a:pPr lvl="1"/>
            <a:r>
              <a:rPr lang="en-US" dirty="0">
                <a:hlinkClick r:id="rId5"/>
              </a:rPr>
              <a:t>https://explore.nra.org/interests/affiliated-clubs-ranges-and-businesses/</a:t>
            </a:r>
            <a:r>
              <a:rPr lang="en-US" dirty="0"/>
              <a:t> </a:t>
            </a:r>
          </a:p>
          <a:p>
            <a:r>
              <a:rPr lang="en-US" dirty="0"/>
              <a:t>Competitive shooting events</a:t>
            </a:r>
          </a:p>
          <a:p>
            <a:pPr lvl="1"/>
            <a:r>
              <a:rPr lang="en-US" dirty="0">
                <a:hlinkClick r:id="rId6"/>
              </a:rPr>
              <a:t>https://explore.nra.org/interests/competitive-shooting/</a:t>
            </a:r>
            <a:r>
              <a:rPr lang="en-US" dirty="0"/>
              <a:t> </a:t>
            </a:r>
          </a:p>
          <a:p>
            <a:endParaRPr lang="en-US" dirty="0"/>
          </a:p>
        </p:txBody>
      </p:sp>
      <p:sp>
        <p:nvSpPr>
          <p:cNvPr id="6" name="Snip and Round Single Corner Rectangle 5"/>
          <p:cNvSpPr/>
          <p:nvPr/>
        </p:nvSpPr>
        <p:spPr>
          <a:xfrm>
            <a:off x="274320" y="612513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315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0593" y="1752277"/>
            <a:ext cx="7122018" cy="2562896"/>
          </a:xfrm>
        </p:spPr>
        <p:txBody>
          <a:bodyPr>
            <a:normAutofit/>
          </a:bodyPr>
          <a:lstStyle/>
          <a:p>
            <a:pPr algn="ctr"/>
            <a:r>
              <a:rPr lang="en-US" sz="7200" dirty="0"/>
              <a:t>NRA CCW</a:t>
            </a:r>
          </a:p>
        </p:txBody>
      </p:sp>
      <p:sp>
        <p:nvSpPr>
          <p:cNvPr id="3" name="Rectangle 2"/>
          <p:cNvSpPr/>
          <p:nvPr/>
        </p:nvSpPr>
        <p:spPr>
          <a:xfrm>
            <a:off x="200025" y="1200150"/>
            <a:ext cx="1457325" cy="53863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1"/>
          <p:cNvSpPr txBox="1">
            <a:spLocks/>
          </p:cNvSpPr>
          <p:nvPr/>
        </p:nvSpPr>
        <p:spPr>
          <a:xfrm>
            <a:off x="1662112" y="1271588"/>
            <a:ext cx="4876800" cy="614362"/>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5400" b="1" dirty="0">
                <a:solidFill>
                  <a:schemeClr val="bg2"/>
                </a:solidFill>
                <a:latin typeface="OCR A Extended" panose="02010509020102010303" pitchFamily="50" charset="0"/>
                <a:cs typeface="Arial" pitchFamily="34" charset="0"/>
              </a:rPr>
              <a:t>NRA CCW</a:t>
            </a:r>
          </a:p>
        </p:txBody>
      </p:sp>
      <p:cxnSp>
        <p:nvCxnSpPr>
          <p:cNvPr id="6" name="Straight Connector 5"/>
          <p:cNvCxnSpPr/>
          <p:nvPr/>
        </p:nvCxnSpPr>
        <p:spPr>
          <a:xfrm>
            <a:off x="1563744" y="1401305"/>
            <a:ext cx="0" cy="56774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8209" y="902596"/>
            <a:ext cx="9367720" cy="4771561"/>
          </a:xfrm>
          <a:prstGeom prst="rect">
            <a:avLst/>
          </a:prstGeom>
        </p:spPr>
      </p:pic>
    </p:spTree>
    <p:extLst>
      <p:ext uri="{BB962C8B-B14F-4D97-AF65-F5344CB8AC3E}">
        <p14:creationId xmlns:p14="http://schemas.microsoft.com/office/powerpoint/2010/main" val="2821142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312CEF-DA8B-436A-987A-2FBA63E9B369}"/>
              </a:ext>
            </a:extLst>
          </p:cNvPr>
          <p:cNvSpPr txBox="1">
            <a:spLocks/>
          </p:cNvSpPr>
          <p:nvPr/>
        </p:nvSpPr>
        <p:spPr>
          <a:xfrm>
            <a:off x="1232414" y="1"/>
            <a:ext cx="1011766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Storage devices</a:t>
            </a:r>
            <a:endParaRPr lang="en-US" sz="4800" dirty="0">
              <a:latin typeface="+mj-lt"/>
            </a:endParaRPr>
          </a:p>
        </p:txBody>
      </p:sp>
      <p:sp>
        <p:nvSpPr>
          <p:cNvPr id="16" name="Freeform 15"/>
          <p:cNvSpPr/>
          <p:nvPr/>
        </p:nvSpPr>
        <p:spPr>
          <a:xfrm>
            <a:off x="5468112" y="5577840"/>
            <a:ext cx="1652448" cy="393192"/>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schemeClr val="bg2">
                <a:lumMod val="25000"/>
                <a:alpha val="40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Quick Access Devices</a:t>
            </a:r>
          </a:p>
        </p:txBody>
      </p:sp>
      <p:pic>
        <p:nvPicPr>
          <p:cNvPr id="14" name="Picture 13"/>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t="11681" b="16436"/>
          <a:stretch/>
        </p:blipFill>
        <p:spPr>
          <a:xfrm>
            <a:off x="3163824" y="2002536"/>
            <a:ext cx="6245352" cy="3355921"/>
          </a:xfrm>
          <a:prstGeom prst="rect">
            <a:avLst/>
          </a:prstGeom>
          <a:ln w="12700">
            <a:solidFill>
              <a:srgbClr val="8C9BA8"/>
            </a:solidFill>
          </a:ln>
          <a:effectLst>
            <a:outerShdw blurRad="50800" dist="76200" dir="2700000" algn="tl" rotWithShape="0">
              <a:schemeClr val="bg2">
                <a:lumMod val="25000"/>
                <a:alpha val="40000"/>
              </a:schemeClr>
            </a:outerShdw>
          </a:effectLst>
        </p:spPr>
      </p:pic>
      <p:sp>
        <p:nvSpPr>
          <p:cNvPr id="7" name="Snip and Round Single Corner Rectangle 6"/>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524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01520"/>
          </a:xfrm>
        </p:spPr>
        <p:txBody>
          <a:bodyPr/>
          <a:lstStyle/>
          <a:p>
            <a:pPr algn="ctr"/>
            <a:r>
              <a:rPr lang="en-US" dirty="0"/>
              <a:t>Additional Training Activities</a:t>
            </a:r>
          </a:p>
        </p:txBody>
      </p:sp>
      <p:sp>
        <p:nvSpPr>
          <p:cNvPr id="3" name="Content Placeholder 2"/>
          <p:cNvSpPr>
            <a:spLocks noGrp="1"/>
          </p:cNvSpPr>
          <p:nvPr>
            <p:ph idx="4294967295"/>
          </p:nvPr>
        </p:nvSpPr>
        <p:spPr>
          <a:xfrm>
            <a:off x="1676400" y="1168801"/>
            <a:ext cx="10515600" cy="4660651"/>
          </a:xfrm>
        </p:spPr>
        <p:txBody>
          <a:bodyPr/>
          <a:lstStyle/>
          <a:p>
            <a:r>
              <a:rPr lang="en-US" dirty="0"/>
              <a:t>NRA training</a:t>
            </a:r>
          </a:p>
          <a:p>
            <a:pPr lvl="1"/>
            <a:r>
              <a:rPr lang="en-US" dirty="0">
                <a:hlinkClick r:id="rId3"/>
              </a:rPr>
              <a:t>https://explore.nra.org/interests/firearms-training/</a:t>
            </a:r>
            <a:r>
              <a:rPr lang="en-US" dirty="0"/>
              <a:t> </a:t>
            </a:r>
          </a:p>
          <a:p>
            <a:r>
              <a:rPr lang="en-US" dirty="0"/>
              <a:t>Commercial training facilities</a:t>
            </a:r>
          </a:p>
          <a:p>
            <a:r>
              <a:rPr lang="en-US" dirty="0"/>
              <a:t>Books, periodicals, and videos</a:t>
            </a:r>
          </a:p>
          <a:p>
            <a:r>
              <a:rPr lang="en-US" dirty="0"/>
              <a:t>Dry-Practice</a:t>
            </a:r>
          </a:p>
          <a:p>
            <a:pPr lvl="1"/>
            <a:r>
              <a:rPr lang="en-US" dirty="0"/>
              <a:t>Conditions of the dry-practice area</a:t>
            </a:r>
          </a:p>
          <a:p>
            <a:pPr lvl="1"/>
            <a:r>
              <a:rPr lang="en-US" dirty="0"/>
              <a:t>Precautions</a:t>
            </a:r>
          </a:p>
          <a:p>
            <a:endParaRPr lang="en-US" dirty="0"/>
          </a:p>
        </p:txBody>
      </p:sp>
      <p:sp>
        <p:nvSpPr>
          <p:cNvPr id="6" name="Snip and Round Single Corner Rectangle 5"/>
          <p:cNvSpPr/>
          <p:nvPr/>
        </p:nvSpPr>
        <p:spPr>
          <a:xfrm>
            <a:off x="274320" y="612513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8991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888641"/>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1640592" y="1695450"/>
            <a:ext cx="8910816" cy="4481513"/>
          </a:xfrm>
        </p:spPr>
        <p:txBody>
          <a:bodyPr>
            <a:normAutofit/>
          </a:bodyPr>
          <a:lstStyle/>
          <a:p>
            <a:pPr lvl="0"/>
            <a:r>
              <a:rPr lang="en-US" dirty="0"/>
              <a:t>Identify organizations, associations, clubs, and businesses that may help hone, enhance, and expand personal protection skills.</a:t>
            </a:r>
          </a:p>
          <a:p>
            <a:pPr lvl="0"/>
            <a:r>
              <a:rPr lang="en-US" dirty="0"/>
              <a:t>Explain methods and precautions for dry practice, including drawing from the holster.</a:t>
            </a:r>
          </a:p>
        </p:txBody>
      </p:sp>
      <p:sp>
        <p:nvSpPr>
          <p:cNvPr id="6" name="Snip and Round Single Corner Rectangle 5"/>
          <p:cNvSpPr/>
          <p:nvPr/>
        </p:nvSpPr>
        <p:spPr>
          <a:xfrm>
            <a:off x="274320" y="612513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0F2A22-4D84-4E22-B204-7D49EDC7E2F2}"/>
              </a:ext>
            </a:extLst>
          </p:cNvPr>
          <p:cNvSpPr>
            <a:spLocks noGrp="1"/>
          </p:cNvSpPr>
          <p:nvPr>
            <p:ph type="title"/>
          </p:nvPr>
        </p:nvSpPr>
        <p:spPr>
          <a:xfrm>
            <a:off x="3037804" y="2593171"/>
            <a:ext cx="6116392" cy="1325563"/>
          </a:xfrm>
          <a:effectLst/>
        </p:spPr>
        <p:txBody>
          <a:bodyPr/>
          <a:lstStyle/>
          <a:p>
            <a:pPr algn="ctr"/>
            <a:r>
              <a:rPr lang="en-US" dirty="0"/>
              <a:t>What Are Your Questions?</a:t>
            </a:r>
          </a:p>
        </p:txBody>
      </p:sp>
      <p:sp>
        <p:nvSpPr>
          <p:cNvPr id="5" name="Snip and Round Single Corner Rectangle 4"/>
          <p:cNvSpPr/>
          <p:nvPr/>
        </p:nvSpPr>
        <p:spPr>
          <a:xfrm>
            <a:off x="274320" y="6125133"/>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a:extLst>
              <a:ext uri="{FF2B5EF4-FFF2-40B4-BE49-F238E27FC236}">
                <a16:creationId xmlns:a16="http://schemas.microsoft.com/office/drawing/2014/main" id="{8C57958E-07D7-4705-B4B2-2A987922994D}"/>
              </a:ext>
            </a:extLst>
          </p:cNvPr>
          <p:cNvSpPr>
            <a:spLocks noGrp="1" noChangeArrowheads="1"/>
          </p:cNvSpPr>
          <p:nvPr>
            <p:ph type="title"/>
          </p:nvPr>
        </p:nvSpPr>
        <p:spPr>
          <a:xfrm>
            <a:off x="1524000" y="1"/>
            <a:ext cx="9144000" cy="765175"/>
          </a:xfrm>
        </p:spPr>
        <p:txBody>
          <a:bodyPr/>
          <a:lstStyle/>
          <a:p>
            <a:pPr eaLnBrk="1" hangingPunct="1">
              <a:defRPr/>
            </a:pPr>
            <a:r>
              <a:rPr lang="en-US" sz="4000" dirty="0"/>
              <a:t> The NRA</a:t>
            </a:r>
            <a:endParaRPr lang="en-US" sz="3600" dirty="0"/>
          </a:p>
        </p:txBody>
      </p:sp>
      <p:sp>
        <p:nvSpPr>
          <p:cNvPr id="8" name="Rectangle 3">
            <a:extLst>
              <a:ext uri="{FF2B5EF4-FFF2-40B4-BE49-F238E27FC236}">
                <a16:creationId xmlns:a16="http://schemas.microsoft.com/office/drawing/2014/main" id="{EC2D43B0-938D-42C0-BD6C-F03C2390F02F}"/>
              </a:ext>
            </a:extLst>
          </p:cNvPr>
          <p:cNvSpPr txBox="1">
            <a:spLocks noChangeArrowheads="1"/>
          </p:cNvSpPr>
          <p:nvPr/>
        </p:nvSpPr>
        <p:spPr bwMode="auto">
          <a:xfrm>
            <a:off x="1524000" y="584200"/>
            <a:ext cx="9144000" cy="611188"/>
          </a:xfrm>
          <a:prstGeom prst="rect">
            <a:avLst/>
          </a:prstGeom>
          <a:noFill/>
          <a:ln w="9525">
            <a:noFill/>
            <a:miter lim="800000"/>
            <a:headEnd/>
            <a:tailEnd/>
          </a:ln>
          <a:effectLst/>
        </p:spPr>
        <p:txBody>
          <a:bodyPr/>
          <a:lstStyle/>
          <a:p>
            <a:pPr marL="342900" indent="-342900" algn="ctr">
              <a:spcBef>
                <a:spcPct val="20000"/>
              </a:spcBef>
              <a:buClr>
                <a:schemeClr val="hlink"/>
              </a:buClr>
              <a:buSzPct val="80000"/>
              <a:defRPr/>
            </a:pPr>
            <a:r>
              <a:rPr lang="en-US" sz="4400" b="1" kern="0" dirty="0">
                <a:effectLst>
                  <a:outerShdw blurRad="38100" dist="38100" dir="2700000" algn="tl">
                    <a:srgbClr val="000000"/>
                  </a:outerShdw>
                </a:effectLst>
              </a:rPr>
              <a:t>NRA MEMBERSHIP</a:t>
            </a:r>
          </a:p>
        </p:txBody>
      </p:sp>
      <p:sp>
        <p:nvSpPr>
          <p:cNvPr id="9" name="Rectangle 3">
            <a:extLst>
              <a:ext uri="{FF2B5EF4-FFF2-40B4-BE49-F238E27FC236}">
                <a16:creationId xmlns:a16="http://schemas.microsoft.com/office/drawing/2014/main" id="{DDA15C43-E1A5-4084-8EB9-1A715CCF95C5}"/>
              </a:ext>
            </a:extLst>
          </p:cNvPr>
          <p:cNvSpPr txBox="1">
            <a:spLocks noChangeArrowheads="1"/>
          </p:cNvSpPr>
          <p:nvPr/>
        </p:nvSpPr>
        <p:spPr bwMode="auto">
          <a:xfrm>
            <a:off x="1524000" y="2034532"/>
            <a:ext cx="4427984" cy="2150552"/>
          </a:xfrm>
          <a:prstGeom prst="rect">
            <a:avLst/>
          </a:prstGeom>
          <a:noFill/>
          <a:ln w="9525">
            <a:noFill/>
            <a:miter lim="800000"/>
            <a:headEnd/>
            <a:tailEnd/>
          </a:ln>
          <a:effectLst/>
        </p:spPr>
        <p:txBody>
          <a:bodyPr/>
          <a:lstStyle/>
          <a:p>
            <a:pPr marL="457200" indent="-457200" algn="ctr">
              <a:lnSpc>
                <a:spcPct val="80000"/>
              </a:lnSpc>
              <a:spcBef>
                <a:spcPct val="20000"/>
              </a:spcBef>
              <a:buClr>
                <a:schemeClr val="hlink"/>
              </a:buClr>
              <a:buSzPct val="80000"/>
              <a:defRPr/>
            </a:pPr>
            <a:r>
              <a:rPr lang="en-US" sz="2800" kern="0" dirty="0">
                <a:effectLst>
                  <a:outerShdw blurRad="38100" dist="38100" dir="2700000" algn="tl">
                    <a:srgbClr val="000000"/>
                  </a:outerShdw>
                </a:effectLst>
              </a:rPr>
              <a:t>One-Year Membership</a:t>
            </a:r>
          </a:p>
          <a:p>
            <a:pPr marL="457200" indent="-457200" algn="ctr">
              <a:lnSpc>
                <a:spcPct val="80000"/>
              </a:lnSpc>
              <a:spcBef>
                <a:spcPct val="20000"/>
              </a:spcBef>
              <a:buClr>
                <a:schemeClr val="hlink"/>
              </a:buClr>
              <a:buSzPct val="80000"/>
              <a:defRPr/>
            </a:pPr>
            <a:endParaRPr lang="en-US" sz="400" kern="0" dirty="0">
              <a:effectLst>
                <a:outerShdw blurRad="38100" dist="38100" dir="2700000" algn="tl">
                  <a:srgbClr val="000000"/>
                </a:outerShdw>
              </a:effectLst>
            </a:endParaRPr>
          </a:p>
          <a:p>
            <a:pPr marL="457200" indent="-457200" algn="ctr">
              <a:lnSpc>
                <a:spcPct val="80000"/>
              </a:lnSpc>
              <a:spcBef>
                <a:spcPct val="20000"/>
              </a:spcBef>
              <a:buClr>
                <a:schemeClr val="hlink"/>
              </a:buClr>
              <a:buSzPct val="80000"/>
              <a:defRPr/>
            </a:pPr>
            <a:r>
              <a:rPr lang="en-US" sz="4000" strike="sngStrike" kern="0" dirty="0">
                <a:solidFill>
                  <a:srgbClr val="FFCC00"/>
                </a:solidFill>
                <a:effectLst>
                  <a:outerShdw blurRad="38100" dist="38100" dir="2700000" algn="tl">
                    <a:srgbClr val="000000"/>
                  </a:outerShdw>
                </a:effectLst>
              </a:rPr>
              <a:t>$45 </a:t>
            </a:r>
            <a:r>
              <a:rPr lang="en-US" sz="4000" kern="0" dirty="0">
                <a:solidFill>
                  <a:srgbClr val="FFCC00"/>
                </a:solidFill>
                <a:effectLst>
                  <a:outerShdw blurRad="38100" dist="38100" dir="2700000" algn="tl">
                    <a:srgbClr val="000000"/>
                  </a:outerShdw>
                </a:effectLst>
              </a:rPr>
              <a:t> $30</a:t>
            </a:r>
          </a:p>
          <a:p>
            <a:pPr marL="457200" indent="-457200">
              <a:lnSpc>
                <a:spcPct val="80000"/>
              </a:lnSpc>
              <a:spcBef>
                <a:spcPct val="20000"/>
              </a:spcBef>
              <a:buClr>
                <a:schemeClr val="hlink"/>
              </a:buClr>
              <a:buSzPct val="80000"/>
              <a:defRPr/>
            </a:pPr>
            <a:endParaRPr lang="en-US" sz="400" kern="0" dirty="0">
              <a:effectLst>
                <a:outerShdw blurRad="38100" dist="38100" dir="2700000" algn="tl">
                  <a:srgbClr val="000000"/>
                </a:outerShdw>
              </a:effectLst>
            </a:endParaRPr>
          </a:p>
          <a:p>
            <a:pPr marL="457200" indent="-457200" algn="ctr">
              <a:lnSpc>
                <a:spcPct val="80000"/>
              </a:lnSpc>
              <a:spcBef>
                <a:spcPct val="20000"/>
              </a:spcBef>
              <a:buClr>
                <a:schemeClr val="hlink"/>
              </a:buClr>
              <a:buSzPct val="80000"/>
              <a:defRPr/>
            </a:pPr>
            <a:r>
              <a:rPr lang="en-US" sz="2800" kern="0" dirty="0">
                <a:effectLst>
                  <a:outerShdw blurRad="38100" dist="38100" dir="2700000" algn="tl">
                    <a:srgbClr val="000000"/>
                  </a:outerShdw>
                </a:effectLst>
              </a:rPr>
              <a:t>Five-Year Membership</a:t>
            </a:r>
          </a:p>
          <a:p>
            <a:pPr marL="457200" indent="-457200" algn="ctr">
              <a:lnSpc>
                <a:spcPct val="80000"/>
              </a:lnSpc>
              <a:spcBef>
                <a:spcPct val="20000"/>
              </a:spcBef>
              <a:buClr>
                <a:schemeClr val="hlink"/>
              </a:buClr>
              <a:buSzPct val="80000"/>
              <a:defRPr/>
            </a:pPr>
            <a:endParaRPr lang="en-US" sz="400" kern="0" dirty="0">
              <a:solidFill>
                <a:srgbClr val="FFCC00"/>
              </a:solidFill>
              <a:effectLst>
                <a:outerShdw blurRad="38100" dist="38100" dir="2700000" algn="tl">
                  <a:srgbClr val="000000"/>
                </a:outerShdw>
              </a:effectLst>
              <a:latin typeface="Tahoma" charset="0"/>
            </a:endParaRPr>
          </a:p>
          <a:p>
            <a:pPr marL="457200" indent="-457200" algn="ctr">
              <a:lnSpc>
                <a:spcPct val="80000"/>
              </a:lnSpc>
              <a:spcBef>
                <a:spcPct val="20000"/>
              </a:spcBef>
              <a:buClr>
                <a:schemeClr val="hlink"/>
              </a:buClr>
              <a:buSzPct val="80000"/>
              <a:defRPr/>
            </a:pPr>
            <a:r>
              <a:rPr lang="en-US" sz="4000" strike="sngStrike" kern="0" dirty="0">
                <a:solidFill>
                  <a:srgbClr val="FFCC00"/>
                </a:solidFill>
                <a:effectLst>
                  <a:outerShdw blurRad="38100" dist="38100" dir="2700000" algn="tl">
                    <a:srgbClr val="000000"/>
                  </a:outerShdw>
                </a:effectLst>
              </a:rPr>
              <a:t>$150 </a:t>
            </a:r>
            <a:r>
              <a:rPr lang="en-US" sz="4000" kern="0" dirty="0">
                <a:solidFill>
                  <a:srgbClr val="FFCC00"/>
                </a:solidFill>
                <a:effectLst>
                  <a:outerShdw blurRad="38100" dist="38100" dir="2700000" algn="tl">
                    <a:srgbClr val="000000"/>
                  </a:outerShdw>
                </a:effectLst>
              </a:rPr>
              <a:t> $100</a:t>
            </a:r>
          </a:p>
        </p:txBody>
      </p:sp>
      <p:sp>
        <p:nvSpPr>
          <p:cNvPr id="3" name="Footer Placeholder 2">
            <a:extLst>
              <a:ext uri="{FF2B5EF4-FFF2-40B4-BE49-F238E27FC236}">
                <a16:creationId xmlns:a16="http://schemas.microsoft.com/office/drawing/2014/main" id="{15ECA8A4-BCCC-44EE-A46D-F3EBE95B04C4}"/>
              </a:ext>
            </a:extLst>
          </p:cNvPr>
          <p:cNvSpPr>
            <a:spLocks noGrp="1"/>
          </p:cNvSpPr>
          <p:nvPr>
            <p:ph type="ftr" sz="quarter" idx="11"/>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lnSpc>
                <a:spcPct val="100000"/>
              </a:lnSpc>
              <a:spcBef>
                <a:spcPct val="0"/>
              </a:spcBef>
              <a:spcAft>
                <a:spcPct val="0"/>
              </a:spcAft>
              <a:buClrTx/>
              <a:buFontTx/>
              <a:buNone/>
              <a:defRPr sz="1200" kern="1200">
                <a:solidFill>
                  <a:schemeClr val="tx1"/>
                </a:solidFill>
                <a:effectLst>
                  <a:outerShdw blurRad="38100" dist="38100" dir="2700000" algn="tl">
                    <a:srgbClr val="000000"/>
                  </a:outerShdw>
                </a:effectLst>
                <a:latin typeface="Tahoma" charset="0"/>
                <a:ea typeface="+mn-ea"/>
                <a:cs typeface="+mn-cs"/>
              </a:defRPr>
            </a:lvl1pPr>
            <a:lvl2pPr marL="4572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5pPr>
            <a:lvl6pPr marL="2286000" algn="l" defTabSz="914400" rtl="0" eaLnBrk="1" latinLnBrk="0" hangingPunct="1">
              <a:defRPr sz="8000" kern="1200">
                <a:solidFill>
                  <a:schemeClr val="tx1"/>
                </a:solidFill>
                <a:latin typeface="Tahoma" panose="020B0604030504040204" pitchFamily="34" charset="0"/>
                <a:ea typeface="+mn-ea"/>
                <a:cs typeface="+mn-cs"/>
              </a:defRPr>
            </a:lvl6pPr>
            <a:lvl7pPr marL="2743200" algn="l" defTabSz="914400" rtl="0" eaLnBrk="1" latinLnBrk="0" hangingPunct="1">
              <a:defRPr sz="8000" kern="1200">
                <a:solidFill>
                  <a:schemeClr val="tx1"/>
                </a:solidFill>
                <a:latin typeface="Tahoma" panose="020B0604030504040204" pitchFamily="34" charset="0"/>
                <a:ea typeface="+mn-ea"/>
                <a:cs typeface="+mn-cs"/>
              </a:defRPr>
            </a:lvl7pPr>
            <a:lvl8pPr marL="3200400" algn="l" defTabSz="914400" rtl="0" eaLnBrk="1" latinLnBrk="0" hangingPunct="1">
              <a:defRPr sz="8000" kern="1200">
                <a:solidFill>
                  <a:schemeClr val="tx1"/>
                </a:solidFill>
                <a:latin typeface="Tahoma" panose="020B0604030504040204" pitchFamily="34" charset="0"/>
                <a:ea typeface="+mn-ea"/>
                <a:cs typeface="+mn-cs"/>
              </a:defRPr>
            </a:lvl8pPr>
            <a:lvl9pPr marL="3657600" algn="l" defTabSz="914400" rtl="0" eaLnBrk="1" latinLnBrk="0" hangingPunct="1">
              <a:defRPr sz="8000" kern="1200">
                <a:solidFill>
                  <a:schemeClr val="tx1"/>
                </a:solidFill>
                <a:latin typeface="Tahoma" panose="020B0604030504040204" pitchFamily="34" charset="0"/>
                <a:ea typeface="+mn-ea"/>
                <a:cs typeface="+mn-cs"/>
              </a:defRPr>
            </a:lvl9pPr>
          </a:lstStyle>
          <a:p>
            <a:pPr>
              <a:defRPr/>
            </a:pPr>
            <a:r>
              <a:rPr lang="en-US"/>
              <a:t>NRA - Personal Protection in the Home</a:t>
            </a:r>
            <a:endParaRPr lang="en-US" dirty="0"/>
          </a:p>
        </p:txBody>
      </p:sp>
      <p:sp>
        <p:nvSpPr>
          <p:cNvPr id="4" name="Slide Number Placeholder 3">
            <a:extLst>
              <a:ext uri="{FF2B5EF4-FFF2-40B4-BE49-F238E27FC236}">
                <a16:creationId xmlns:a16="http://schemas.microsoft.com/office/drawing/2014/main" id="{493A17AB-E65D-4F95-90E5-224447740853}"/>
              </a:ext>
            </a:extLst>
          </p:cNvPr>
          <p:cNvSpPr>
            <a:spLocks noGrp="1"/>
          </p:cNvSpPr>
          <p:nvPr>
            <p:ph type="sldNum" sz="quarter" idx="12"/>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tx1"/>
                </a:solidFill>
                <a:effectLst>
                  <a:outerShdw blurRad="38100" dist="38100" dir="2700000" algn="tl">
                    <a:srgbClr val="000000"/>
                  </a:outerShdw>
                </a:effectLst>
                <a:latin typeface="Tahoma" panose="020B0604030504040204" pitchFamily="34" charset="0"/>
                <a:ea typeface="+mn-ea"/>
                <a:cs typeface="+mn-cs"/>
              </a:defRPr>
            </a:lvl1pPr>
            <a:lvl2pPr marL="4572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5pPr>
            <a:lvl6pPr marL="2286000" algn="l" defTabSz="914400" rtl="0" eaLnBrk="1" latinLnBrk="0" hangingPunct="1">
              <a:defRPr sz="8000" kern="1200">
                <a:solidFill>
                  <a:schemeClr val="tx1"/>
                </a:solidFill>
                <a:latin typeface="Tahoma" panose="020B0604030504040204" pitchFamily="34" charset="0"/>
                <a:ea typeface="+mn-ea"/>
                <a:cs typeface="+mn-cs"/>
              </a:defRPr>
            </a:lvl6pPr>
            <a:lvl7pPr marL="2743200" algn="l" defTabSz="914400" rtl="0" eaLnBrk="1" latinLnBrk="0" hangingPunct="1">
              <a:defRPr sz="8000" kern="1200">
                <a:solidFill>
                  <a:schemeClr val="tx1"/>
                </a:solidFill>
                <a:latin typeface="Tahoma" panose="020B0604030504040204" pitchFamily="34" charset="0"/>
                <a:ea typeface="+mn-ea"/>
                <a:cs typeface="+mn-cs"/>
              </a:defRPr>
            </a:lvl7pPr>
            <a:lvl8pPr marL="3200400" algn="l" defTabSz="914400" rtl="0" eaLnBrk="1" latinLnBrk="0" hangingPunct="1">
              <a:defRPr sz="8000" kern="1200">
                <a:solidFill>
                  <a:schemeClr val="tx1"/>
                </a:solidFill>
                <a:latin typeface="Tahoma" panose="020B0604030504040204" pitchFamily="34" charset="0"/>
                <a:ea typeface="+mn-ea"/>
                <a:cs typeface="+mn-cs"/>
              </a:defRPr>
            </a:lvl8pPr>
            <a:lvl9pPr marL="3657600" algn="l" defTabSz="914400" rtl="0" eaLnBrk="1" latinLnBrk="0" hangingPunct="1">
              <a:defRPr sz="8000" kern="1200">
                <a:solidFill>
                  <a:schemeClr val="tx1"/>
                </a:solidFill>
                <a:latin typeface="Tahoma" panose="020B0604030504040204" pitchFamily="34" charset="0"/>
                <a:ea typeface="+mn-ea"/>
                <a:cs typeface="+mn-cs"/>
              </a:defRPr>
            </a:lvl9pPr>
          </a:lstStyle>
          <a:p>
            <a:pPr>
              <a:defRPr/>
            </a:pPr>
            <a:fld id="{7B4731D8-D3F5-4FD7-BA7A-02689AD7FB14}" type="slidenum">
              <a:rPr lang="en-US" altLang="en-US" smtClean="0"/>
              <a:pPr>
                <a:defRPr/>
              </a:pPr>
              <a:t>203</a:t>
            </a:fld>
            <a:endParaRPr lang="en-US" altLang="en-US" sz="1200"/>
          </a:p>
        </p:txBody>
      </p:sp>
      <p:sp>
        <p:nvSpPr>
          <p:cNvPr id="266247" name="TextBox 4">
            <a:extLst>
              <a:ext uri="{FF2B5EF4-FFF2-40B4-BE49-F238E27FC236}">
                <a16:creationId xmlns:a16="http://schemas.microsoft.com/office/drawing/2014/main" id="{E6982164-879A-43E4-AB0C-7F191E12A2E5}"/>
              </a:ext>
            </a:extLst>
          </p:cNvPr>
          <p:cNvSpPr txBox="1">
            <a:spLocks noChangeArrowheads="1"/>
          </p:cNvSpPr>
          <p:nvPr/>
        </p:nvSpPr>
        <p:spPr bwMode="auto">
          <a:xfrm>
            <a:off x="1524000" y="5092701"/>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0"/>
              </a:spcBef>
              <a:buClrTx/>
              <a:buSzTx/>
              <a:buFontTx/>
              <a:buNone/>
            </a:pPr>
            <a:r>
              <a:rPr lang="en-US" altLang="en-US" sz="2200" dirty="0"/>
              <a:t>Help the NRA defend your 2nd Amendment Rights.  Join now for a discounted price or extend your current membership:  </a:t>
            </a:r>
            <a:r>
              <a:rPr lang="en-US" altLang="en-US" sz="2200" dirty="0">
                <a:hlinkClick r:id="rId2"/>
              </a:rPr>
              <a:t>https://membership.nrahq.org/forms/signup.asp?campaignid</a:t>
            </a:r>
            <a:r>
              <a:rPr lang="en-US" altLang="en-US" sz="2200">
                <a:hlinkClick r:id="rId2"/>
              </a:rPr>
              <a:t>=XI036520</a:t>
            </a:r>
            <a:endParaRPr lang="en-US" altLang="en-US" sz="2200" dirty="0"/>
          </a:p>
        </p:txBody>
      </p:sp>
      <p:sp>
        <p:nvSpPr>
          <p:cNvPr id="5" name="Rectangle 4">
            <a:extLst>
              <a:ext uri="{FF2B5EF4-FFF2-40B4-BE49-F238E27FC236}">
                <a16:creationId xmlns:a16="http://schemas.microsoft.com/office/drawing/2014/main" id="{6F7EB5C1-A743-40C9-978F-A7F0F4F45520}"/>
              </a:ext>
            </a:extLst>
          </p:cNvPr>
          <p:cNvSpPr/>
          <p:nvPr/>
        </p:nvSpPr>
        <p:spPr>
          <a:xfrm>
            <a:off x="1524000" y="1412876"/>
            <a:ext cx="9144000" cy="496161"/>
          </a:xfrm>
          <a:prstGeom prst="rect">
            <a:avLst/>
          </a:prstGeom>
        </p:spPr>
        <p:txBody>
          <a:bodyPr>
            <a:spAutoFit/>
          </a:bodyPr>
          <a:lstStyle/>
          <a:p>
            <a:pPr marL="457200" indent="-457200" algn="ctr">
              <a:lnSpc>
                <a:spcPct val="80000"/>
              </a:lnSpc>
              <a:spcBef>
                <a:spcPct val="20000"/>
              </a:spcBef>
              <a:buClr>
                <a:schemeClr val="hlink"/>
              </a:buClr>
              <a:buSzPct val="80000"/>
              <a:defRPr/>
            </a:pPr>
            <a:r>
              <a:rPr lang="en-US" sz="3200" kern="0" dirty="0">
                <a:effectLst>
                  <a:outerShdw blurRad="38100" dist="38100" dir="2700000" algn="tl">
                    <a:srgbClr val="000000"/>
                  </a:outerShdw>
                </a:effectLst>
              </a:rPr>
              <a:t>Enroll You or Renew Your Membership for only</a:t>
            </a:r>
          </a:p>
        </p:txBody>
      </p:sp>
      <p:sp>
        <p:nvSpPr>
          <p:cNvPr id="6" name="Rectangle 5">
            <a:extLst>
              <a:ext uri="{FF2B5EF4-FFF2-40B4-BE49-F238E27FC236}">
                <a16:creationId xmlns:a16="http://schemas.microsoft.com/office/drawing/2014/main" id="{F5B936A7-0DA2-466F-9FE7-44146B90D48E}"/>
              </a:ext>
            </a:extLst>
          </p:cNvPr>
          <p:cNvSpPr/>
          <p:nvPr/>
        </p:nvSpPr>
        <p:spPr>
          <a:xfrm>
            <a:off x="1379538" y="4508501"/>
            <a:ext cx="9288463" cy="496161"/>
          </a:xfrm>
          <a:prstGeom prst="rect">
            <a:avLst/>
          </a:prstGeom>
        </p:spPr>
        <p:txBody>
          <a:bodyPr>
            <a:spAutoFit/>
          </a:bodyPr>
          <a:lstStyle/>
          <a:p>
            <a:pPr marL="457200" indent="-457200" algn="ctr">
              <a:lnSpc>
                <a:spcPct val="80000"/>
              </a:lnSpc>
              <a:spcBef>
                <a:spcPct val="20000"/>
              </a:spcBef>
              <a:buClr>
                <a:schemeClr val="hlink"/>
              </a:buClr>
              <a:buSzPct val="80000"/>
              <a:defRPr/>
            </a:pPr>
            <a:r>
              <a:rPr lang="en-US" sz="3200" kern="0" dirty="0">
                <a:effectLst>
                  <a:outerShdw blurRad="38100" dist="38100" dir="2700000" algn="tl">
                    <a:srgbClr val="000000"/>
                  </a:outerShdw>
                </a:effectLst>
              </a:rPr>
              <a:t>Save Money, Join or Renew Now!</a:t>
            </a:r>
          </a:p>
        </p:txBody>
      </p:sp>
      <p:sp>
        <p:nvSpPr>
          <p:cNvPr id="11" name="Rectangle 3">
            <a:extLst>
              <a:ext uri="{FF2B5EF4-FFF2-40B4-BE49-F238E27FC236}">
                <a16:creationId xmlns:a16="http://schemas.microsoft.com/office/drawing/2014/main" id="{BD5540DE-9D60-4FDE-89C8-EF7890F0D90D}"/>
              </a:ext>
            </a:extLst>
          </p:cNvPr>
          <p:cNvSpPr txBox="1">
            <a:spLocks noChangeArrowheads="1"/>
          </p:cNvSpPr>
          <p:nvPr/>
        </p:nvSpPr>
        <p:spPr bwMode="auto">
          <a:xfrm>
            <a:off x="5951984" y="1912342"/>
            <a:ext cx="4715508" cy="2308747"/>
          </a:xfrm>
          <a:prstGeom prst="rect">
            <a:avLst/>
          </a:prstGeom>
          <a:noFill/>
          <a:ln w="9525">
            <a:noFill/>
            <a:miter lim="800000"/>
            <a:headEnd/>
            <a:tailEnd/>
          </a:ln>
          <a:effectLst/>
        </p:spPr>
        <p:txBody>
          <a:bodyPr/>
          <a:lstStyle/>
          <a:p>
            <a:pPr marL="457200" indent="-457200">
              <a:lnSpc>
                <a:spcPct val="80000"/>
              </a:lnSpc>
              <a:spcBef>
                <a:spcPct val="20000"/>
              </a:spcBef>
              <a:buClr>
                <a:schemeClr val="hlink"/>
              </a:buClr>
              <a:buSzPct val="80000"/>
              <a:defRPr/>
            </a:pPr>
            <a:endParaRPr lang="en-US" sz="400" kern="0" dirty="0">
              <a:effectLst>
                <a:outerShdw blurRad="38100" dist="38100" dir="2700000" algn="tl">
                  <a:srgbClr val="000000"/>
                </a:outerShdw>
              </a:effectLst>
            </a:endParaRPr>
          </a:p>
          <a:p>
            <a:pPr marL="457200" indent="-457200" algn="ctr">
              <a:lnSpc>
                <a:spcPct val="80000"/>
              </a:lnSpc>
              <a:spcBef>
                <a:spcPct val="20000"/>
              </a:spcBef>
              <a:buClr>
                <a:schemeClr val="hlink"/>
              </a:buClr>
              <a:buSzPct val="80000"/>
              <a:defRPr/>
            </a:pPr>
            <a:r>
              <a:rPr lang="en-US" sz="2800" kern="0" dirty="0">
                <a:effectLst>
                  <a:outerShdw blurRad="38100" dist="38100" dir="2700000" algn="tl">
                    <a:srgbClr val="000000"/>
                  </a:outerShdw>
                </a:effectLst>
              </a:rPr>
              <a:t>Three-Year Membership</a:t>
            </a:r>
          </a:p>
          <a:p>
            <a:pPr marL="457200" indent="-457200" algn="ctr">
              <a:lnSpc>
                <a:spcPct val="80000"/>
              </a:lnSpc>
              <a:spcBef>
                <a:spcPct val="20000"/>
              </a:spcBef>
              <a:buClr>
                <a:schemeClr val="hlink"/>
              </a:buClr>
              <a:buSzPct val="80000"/>
              <a:defRPr/>
            </a:pPr>
            <a:endParaRPr lang="en-US" sz="400" kern="0" dirty="0">
              <a:solidFill>
                <a:srgbClr val="FFCC00"/>
              </a:solidFill>
              <a:effectLst>
                <a:outerShdw blurRad="38100" dist="38100" dir="2700000" algn="tl">
                  <a:srgbClr val="000000"/>
                </a:outerShdw>
              </a:effectLst>
              <a:latin typeface="Tahoma" charset="0"/>
            </a:endParaRPr>
          </a:p>
          <a:p>
            <a:pPr marL="457200" indent="-457200" algn="ctr">
              <a:lnSpc>
                <a:spcPct val="80000"/>
              </a:lnSpc>
              <a:spcBef>
                <a:spcPct val="20000"/>
              </a:spcBef>
              <a:buClr>
                <a:schemeClr val="hlink"/>
              </a:buClr>
              <a:buSzPct val="80000"/>
              <a:defRPr/>
            </a:pPr>
            <a:r>
              <a:rPr lang="en-US" sz="4000" strike="sngStrike" kern="0" dirty="0">
                <a:solidFill>
                  <a:srgbClr val="FFCC00"/>
                </a:solidFill>
                <a:effectLst>
                  <a:outerShdw blurRad="38100" dist="38100" dir="2700000" algn="tl">
                    <a:srgbClr val="000000"/>
                  </a:outerShdw>
                </a:effectLst>
              </a:rPr>
              <a:t>$100 </a:t>
            </a:r>
            <a:r>
              <a:rPr lang="en-US" sz="4000" kern="0" dirty="0">
                <a:solidFill>
                  <a:srgbClr val="FFCC00"/>
                </a:solidFill>
                <a:effectLst>
                  <a:outerShdw blurRad="38100" dist="38100" dir="2700000" algn="tl">
                    <a:srgbClr val="000000"/>
                  </a:outerShdw>
                </a:effectLst>
              </a:rPr>
              <a:t> $85</a:t>
            </a:r>
          </a:p>
          <a:p>
            <a:pPr marL="457200" indent="-457200" algn="ctr">
              <a:lnSpc>
                <a:spcPct val="80000"/>
              </a:lnSpc>
              <a:spcBef>
                <a:spcPct val="20000"/>
              </a:spcBef>
              <a:buClr>
                <a:schemeClr val="hlink"/>
              </a:buClr>
              <a:buSzPct val="80000"/>
              <a:defRPr/>
            </a:pPr>
            <a:endParaRPr lang="en-US" sz="400" kern="0" dirty="0">
              <a:effectLst>
                <a:outerShdw blurRad="38100" dist="38100" dir="2700000" algn="tl">
                  <a:srgbClr val="000000"/>
                </a:outerShdw>
              </a:effectLst>
            </a:endParaRPr>
          </a:p>
          <a:p>
            <a:pPr marL="457200" indent="-457200" algn="ctr">
              <a:lnSpc>
                <a:spcPct val="80000"/>
              </a:lnSpc>
              <a:spcBef>
                <a:spcPct val="20000"/>
              </a:spcBef>
              <a:buClr>
                <a:schemeClr val="hlink"/>
              </a:buClr>
              <a:buSzPct val="80000"/>
              <a:defRPr/>
            </a:pPr>
            <a:r>
              <a:rPr lang="en-US" sz="2800" kern="0" dirty="0">
                <a:effectLst>
                  <a:outerShdw blurRad="38100" dist="38100" dir="2700000" algn="tl">
                    <a:srgbClr val="000000"/>
                  </a:outerShdw>
                </a:effectLst>
              </a:rPr>
              <a:t>Life Membership</a:t>
            </a:r>
          </a:p>
          <a:p>
            <a:pPr marL="457200" indent="-457200" algn="ctr">
              <a:lnSpc>
                <a:spcPct val="80000"/>
              </a:lnSpc>
              <a:spcBef>
                <a:spcPct val="20000"/>
              </a:spcBef>
              <a:buClr>
                <a:schemeClr val="hlink"/>
              </a:buClr>
              <a:buSzPct val="80000"/>
              <a:defRPr/>
            </a:pPr>
            <a:endParaRPr lang="en-US" sz="500" kern="0" dirty="0">
              <a:solidFill>
                <a:srgbClr val="FFCC00"/>
              </a:solidFill>
              <a:effectLst>
                <a:outerShdw blurRad="38100" dist="38100" dir="2700000" algn="tl">
                  <a:srgbClr val="000000"/>
                </a:outerShdw>
              </a:effectLst>
              <a:latin typeface="Tahoma" charset="0"/>
            </a:endParaRPr>
          </a:p>
          <a:p>
            <a:pPr marL="457200" indent="-457200" algn="ctr">
              <a:lnSpc>
                <a:spcPct val="80000"/>
              </a:lnSpc>
              <a:spcBef>
                <a:spcPct val="20000"/>
              </a:spcBef>
              <a:buClr>
                <a:schemeClr val="hlink"/>
              </a:buClr>
              <a:buSzPct val="80000"/>
              <a:defRPr/>
            </a:pPr>
            <a:r>
              <a:rPr lang="en-US" sz="4000" strike="sngStrike" kern="0" dirty="0">
                <a:solidFill>
                  <a:srgbClr val="FFCC00"/>
                </a:solidFill>
                <a:effectLst>
                  <a:outerShdw blurRad="38100" dist="38100" dir="2700000" algn="tl">
                    <a:srgbClr val="000000"/>
                  </a:outerShdw>
                </a:effectLst>
              </a:rPr>
              <a:t>$1500 </a:t>
            </a:r>
            <a:r>
              <a:rPr lang="en-US" sz="4000" kern="0" dirty="0">
                <a:solidFill>
                  <a:srgbClr val="FFCC00"/>
                </a:solidFill>
                <a:effectLst>
                  <a:outerShdw blurRad="38100" dist="38100" dir="2700000" algn="tl">
                    <a:srgbClr val="000000"/>
                  </a:outerShdw>
                </a:effectLst>
              </a:rPr>
              <a:t>  $600 today</a:t>
            </a:r>
            <a:endParaRPr lang="en-US" sz="4000" kern="0" dirty="0">
              <a:effectLst>
                <a:outerShdw blurRad="38100" dist="38100" dir="2700000" algn="tl">
                  <a:srgbClr val="000000"/>
                </a:outerShdw>
              </a:effectLst>
            </a:endParaRPr>
          </a:p>
        </p:txBody>
      </p:sp>
      <p:sp>
        <p:nvSpPr>
          <p:cNvPr id="12" name="Snip and Round Single Corner Rectangle 6">
            <a:extLst>
              <a:ext uri="{FF2B5EF4-FFF2-40B4-BE49-F238E27FC236}">
                <a16:creationId xmlns:a16="http://schemas.microsoft.com/office/drawing/2014/main" id="{C0BE5C91-256A-43C9-B0CF-B9ED88319AAF}"/>
              </a:ext>
            </a:extLst>
          </p:cNvPr>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DE2D889-3FD9-40A4-804C-C93FE0348C08}"/>
              </a:ext>
            </a:extLst>
          </p:cNvPr>
          <p:cNvSpPr>
            <a:spLocks noGrp="1" noChangeArrowheads="1"/>
          </p:cNvSpPr>
          <p:nvPr>
            <p:ph type="ftr" sz="quarter" idx="11"/>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lnSpc>
                <a:spcPct val="100000"/>
              </a:lnSpc>
              <a:spcBef>
                <a:spcPct val="0"/>
              </a:spcBef>
              <a:spcAft>
                <a:spcPct val="0"/>
              </a:spcAft>
              <a:buClrTx/>
              <a:buFontTx/>
              <a:buNone/>
              <a:defRPr sz="1200" kern="1200">
                <a:solidFill>
                  <a:schemeClr val="tx1"/>
                </a:solidFill>
                <a:effectLst>
                  <a:outerShdw blurRad="38100" dist="38100" dir="2700000" algn="tl">
                    <a:srgbClr val="000000"/>
                  </a:outerShdw>
                </a:effectLst>
                <a:latin typeface="Tahoma" charset="0"/>
                <a:ea typeface="+mn-ea"/>
                <a:cs typeface="+mn-cs"/>
              </a:defRPr>
            </a:lvl1pPr>
            <a:lvl2pPr marL="4572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5pPr>
            <a:lvl6pPr marL="2286000" algn="l" defTabSz="914400" rtl="0" eaLnBrk="1" latinLnBrk="0" hangingPunct="1">
              <a:defRPr sz="8000" kern="1200">
                <a:solidFill>
                  <a:schemeClr val="tx1"/>
                </a:solidFill>
                <a:latin typeface="Tahoma" panose="020B0604030504040204" pitchFamily="34" charset="0"/>
                <a:ea typeface="+mn-ea"/>
                <a:cs typeface="+mn-cs"/>
              </a:defRPr>
            </a:lvl6pPr>
            <a:lvl7pPr marL="2743200" algn="l" defTabSz="914400" rtl="0" eaLnBrk="1" latinLnBrk="0" hangingPunct="1">
              <a:defRPr sz="8000" kern="1200">
                <a:solidFill>
                  <a:schemeClr val="tx1"/>
                </a:solidFill>
                <a:latin typeface="Tahoma" panose="020B0604030504040204" pitchFamily="34" charset="0"/>
                <a:ea typeface="+mn-ea"/>
                <a:cs typeface="+mn-cs"/>
              </a:defRPr>
            </a:lvl7pPr>
            <a:lvl8pPr marL="3200400" algn="l" defTabSz="914400" rtl="0" eaLnBrk="1" latinLnBrk="0" hangingPunct="1">
              <a:defRPr sz="8000" kern="1200">
                <a:solidFill>
                  <a:schemeClr val="tx1"/>
                </a:solidFill>
                <a:latin typeface="Tahoma" panose="020B0604030504040204" pitchFamily="34" charset="0"/>
                <a:ea typeface="+mn-ea"/>
                <a:cs typeface="+mn-cs"/>
              </a:defRPr>
            </a:lvl8pPr>
            <a:lvl9pPr marL="3657600" algn="l" defTabSz="914400" rtl="0" eaLnBrk="1" latinLnBrk="0" hangingPunct="1">
              <a:defRPr sz="8000" kern="1200">
                <a:solidFill>
                  <a:schemeClr val="tx1"/>
                </a:solidFill>
                <a:latin typeface="Tahoma" panose="020B0604030504040204" pitchFamily="34" charset="0"/>
                <a:ea typeface="+mn-ea"/>
                <a:cs typeface="+mn-cs"/>
              </a:defRPr>
            </a:lvl9pPr>
          </a:lstStyle>
          <a:p>
            <a:pPr>
              <a:defRPr/>
            </a:pPr>
            <a:r>
              <a:rPr lang="en-US"/>
              <a:t>NRA - Personal Protection in the Home</a:t>
            </a:r>
            <a:endParaRPr lang="en-US" dirty="0"/>
          </a:p>
        </p:txBody>
      </p:sp>
      <p:sp>
        <p:nvSpPr>
          <p:cNvPr id="6" name="Rectangle 8">
            <a:extLst>
              <a:ext uri="{FF2B5EF4-FFF2-40B4-BE49-F238E27FC236}">
                <a16:creationId xmlns:a16="http://schemas.microsoft.com/office/drawing/2014/main" id="{121CD9E1-28DB-4917-8198-5957D674A623}"/>
              </a:ext>
            </a:extLst>
          </p:cNvPr>
          <p:cNvSpPr>
            <a:spLocks noGrp="1" noChangeArrowheads="1"/>
          </p:cNvSpPr>
          <p:nvPr>
            <p:ph type="sldNum" sz="quarter" idx="12"/>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tx1"/>
                </a:solidFill>
                <a:effectLst>
                  <a:outerShdw blurRad="38100" dist="38100" dir="2700000" algn="tl">
                    <a:srgbClr val="000000"/>
                  </a:outerShdw>
                </a:effectLst>
                <a:latin typeface="Tahoma" panose="020B0604030504040204" pitchFamily="34" charset="0"/>
                <a:ea typeface="+mn-ea"/>
                <a:cs typeface="+mn-cs"/>
              </a:defRPr>
            </a:lvl1pPr>
            <a:lvl2pPr marL="4572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8000" kern="1200">
                <a:solidFill>
                  <a:schemeClr val="tx1"/>
                </a:solidFill>
                <a:latin typeface="Tahoma" panose="020B0604030504040204" pitchFamily="34" charset="0"/>
                <a:ea typeface="+mn-ea"/>
                <a:cs typeface="+mn-cs"/>
              </a:defRPr>
            </a:lvl5pPr>
            <a:lvl6pPr marL="2286000" algn="l" defTabSz="914400" rtl="0" eaLnBrk="1" latinLnBrk="0" hangingPunct="1">
              <a:defRPr sz="8000" kern="1200">
                <a:solidFill>
                  <a:schemeClr val="tx1"/>
                </a:solidFill>
                <a:latin typeface="Tahoma" panose="020B0604030504040204" pitchFamily="34" charset="0"/>
                <a:ea typeface="+mn-ea"/>
                <a:cs typeface="+mn-cs"/>
              </a:defRPr>
            </a:lvl6pPr>
            <a:lvl7pPr marL="2743200" algn="l" defTabSz="914400" rtl="0" eaLnBrk="1" latinLnBrk="0" hangingPunct="1">
              <a:defRPr sz="8000" kern="1200">
                <a:solidFill>
                  <a:schemeClr val="tx1"/>
                </a:solidFill>
                <a:latin typeface="Tahoma" panose="020B0604030504040204" pitchFamily="34" charset="0"/>
                <a:ea typeface="+mn-ea"/>
                <a:cs typeface="+mn-cs"/>
              </a:defRPr>
            </a:lvl7pPr>
            <a:lvl8pPr marL="3200400" algn="l" defTabSz="914400" rtl="0" eaLnBrk="1" latinLnBrk="0" hangingPunct="1">
              <a:defRPr sz="8000" kern="1200">
                <a:solidFill>
                  <a:schemeClr val="tx1"/>
                </a:solidFill>
                <a:latin typeface="Tahoma" panose="020B0604030504040204" pitchFamily="34" charset="0"/>
                <a:ea typeface="+mn-ea"/>
                <a:cs typeface="+mn-cs"/>
              </a:defRPr>
            </a:lvl8pPr>
            <a:lvl9pPr marL="3657600" algn="l" defTabSz="914400" rtl="0" eaLnBrk="1" latinLnBrk="0" hangingPunct="1">
              <a:defRPr sz="8000" kern="1200">
                <a:solidFill>
                  <a:schemeClr val="tx1"/>
                </a:solidFill>
                <a:latin typeface="Tahoma" panose="020B0604030504040204" pitchFamily="34" charset="0"/>
                <a:ea typeface="+mn-ea"/>
                <a:cs typeface="+mn-cs"/>
              </a:defRPr>
            </a:lvl9pPr>
          </a:lstStyle>
          <a:p>
            <a:pPr>
              <a:spcBef>
                <a:spcPct val="0"/>
              </a:spcBef>
              <a:buClrTx/>
              <a:buSzTx/>
              <a:buFontTx/>
              <a:buNone/>
              <a:defRPr/>
            </a:pPr>
            <a:fld id="{67C1A218-5F0C-41A7-BBC8-8269F5ACD42C}" type="slidenum">
              <a:rPr lang="en-US" altLang="en-US" smtClean="0"/>
              <a:pPr>
                <a:spcBef>
                  <a:spcPct val="0"/>
                </a:spcBef>
                <a:buClrTx/>
                <a:buSzTx/>
                <a:buFontTx/>
                <a:buNone/>
                <a:defRPr/>
              </a:pPr>
              <a:t>204</a:t>
            </a:fld>
            <a:endParaRPr lang="en-US" altLang="en-US" sz="1200" dirty="0"/>
          </a:p>
        </p:txBody>
      </p:sp>
      <p:sp>
        <p:nvSpPr>
          <p:cNvPr id="480258" name="Rectangle 2">
            <a:extLst>
              <a:ext uri="{FF2B5EF4-FFF2-40B4-BE49-F238E27FC236}">
                <a16:creationId xmlns:a16="http://schemas.microsoft.com/office/drawing/2014/main" id="{55D25EAF-8E29-451A-9ADA-591D228C5920}"/>
              </a:ext>
            </a:extLst>
          </p:cNvPr>
          <p:cNvSpPr>
            <a:spLocks noGrp="1" noChangeArrowheads="1"/>
          </p:cNvSpPr>
          <p:nvPr>
            <p:ph type="ctrTitle"/>
          </p:nvPr>
        </p:nvSpPr>
        <p:spPr>
          <a:xfrm>
            <a:off x="1524000" y="0"/>
            <a:ext cx="9144000" cy="1125538"/>
          </a:xfrm>
        </p:spPr>
        <p:txBody>
          <a:bodyPr>
            <a:normAutofit fontScale="90000"/>
          </a:bodyPr>
          <a:lstStyle/>
          <a:p>
            <a:pPr>
              <a:defRPr/>
            </a:pPr>
            <a:r>
              <a:rPr lang="en-US" sz="1200" dirty="0"/>
              <a:t> </a:t>
            </a:r>
            <a:r>
              <a:rPr lang="en-US" dirty="0"/>
              <a:t>U. S. </a:t>
            </a:r>
            <a:r>
              <a:rPr lang="en-US" dirty="0" err="1"/>
              <a:t>LawShield</a:t>
            </a:r>
            <a:br>
              <a:rPr lang="en-US" dirty="0"/>
            </a:br>
            <a:r>
              <a:rPr lang="en-US" sz="2400" dirty="0"/>
              <a:t>A Pre-Paid Legal Service Membership Company</a:t>
            </a:r>
            <a:endParaRPr lang="en-US" dirty="0"/>
          </a:p>
        </p:txBody>
      </p:sp>
      <p:sp>
        <p:nvSpPr>
          <p:cNvPr id="12" name="Rectangle 3">
            <a:extLst>
              <a:ext uri="{FF2B5EF4-FFF2-40B4-BE49-F238E27FC236}">
                <a16:creationId xmlns:a16="http://schemas.microsoft.com/office/drawing/2014/main" id="{2866646E-F198-498C-BF5D-C73ACEEA6F6F}"/>
              </a:ext>
            </a:extLst>
          </p:cNvPr>
          <p:cNvSpPr txBox="1">
            <a:spLocks noChangeArrowheads="1"/>
          </p:cNvSpPr>
          <p:nvPr/>
        </p:nvSpPr>
        <p:spPr bwMode="auto">
          <a:xfrm>
            <a:off x="1530350" y="5227638"/>
            <a:ext cx="9144000" cy="901700"/>
          </a:xfrm>
          <a:prstGeom prst="rect">
            <a:avLst/>
          </a:prstGeom>
          <a:noFill/>
          <a:ln w="9525">
            <a:noFill/>
            <a:miter lim="800000"/>
            <a:headEnd/>
            <a:tailEnd/>
          </a:ln>
          <a:effectLst/>
        </p:spPr>
        <p:txBody>
          <a:bodyPr/>
          <a:lstStyle/>
          <a:p>
            <a:pPr marL="342900" indent="-342900" algn="ctr">
              <a:lnSpc>
                <a:spcPct val="80000"/>
              </a:lnSpc>
              <a:spcBef>
                <a:spcPct val="20000"/>
              </a:spcBef>
              <a:buClr>
                <a:schemeClr val="hlink"/>
              </a:buClr>
              <a:buSzPct val="80000"/>
              <a:defRPr/>
            </a:pPr>
            <a:r>
              <a:rPr lang="en-US" sz="2800" i="1" dirty="0"/>
              <a:t>If you must act in self-defense, you shouldn’t have </a:t>
            </a:r>
          </a:p>
          <a:p>
            <a:pPr marL="342900" indent="-342900" algn="ctr">
              <a:lnSpc>
                <a:spcPct val="80000"/>
              </a:lnSpc>
              <a:spcBef>
                <a:spcPct val="20000"/>
              </a:spcBef>
              <a:buClr>
                <a:schemeClr val="hlink"/>
              </a:buClr>
              <a:buSzPct val="80000"/>
              <a:defRPr/>
            </a:pPr>
            <a:r>
              <a:rPr lang="en-US" sz="2800" i="1" dirty="0"/>
              <a:t>to worry about paying for an attorney.</a:t>
            </a:r>
          </a:p>
          <a:p>
            <a:pPr marL="342900" indent="-342900" algn="ctr">
              <a:lnSpc>
                <a:spcPct val="80000"/>
              </a:lnSpc>
              <a:spcBef>
                <a:spcPct val="20000"/>
              </a:spcBef>
              <a:buClr>
                <a:schemeClr val="hlink"/>
              </a:buClr>
              <a:buSzPct val="80000"/>
              <a:defRPr/>
            </a:pPr>
            <a:endParaRPr lang="en-US" sz="600" b="1" i="1" kern="0" dirty="0">
              <a:effectLst>
                <a:outerShdw blurRad="38100" dist="38100" dir="2700000" algn="tl">
                  <a:srgbClr val="000000"/>
                </a:outerShdw>
              </a:effectLst>
              <a:latin typeface="Tahoma" charset="0"/>
            </a:endParaRPr>
          </a:p>
          <a:p>
            <a:pPr marL="342900" indent="-342900" algn="ctr">
              <a:lnSpc>
                <a:spcPct val="80000"/>
              </a:lnSpc>
              <a:spcBef>
                <a:spcPct val="20000"/>
              </a:spcBef>
              <a:buClr>
                <a:schemeClr val="hlink"/>
              </a:buClr>
              <a:buSzPct val="80000"/>
              <a:defRPr/>
            </a:pPr>
            <a:endParaRPr lang="en-US" sz="2400" kern="0" dirty="0">
              <a:effectLst>
                <a:outerShdw blurRad="38100" dist="38100" dir="2700000" algn="tl">
                  <a:srgbClr val="000000"/>
                </a:outerShdw>
              </a:effectLst>
            </a:endParaRPr>
          </a:p>
        </p:txBody>
      </p:sp>
      <p:pic>
        <p:nvPicPr>
          <p:cNvPr id="267270" name="Picture 7">
            <a:extLst>
              <a:ext uri="{FF2B5EF4-FFF2-40B4-BE49-F238E27FC236}">
                <a16:creationId xmlns:a16="http://schemas.microsoft.com/office/drawing/2014/main" id="{702634B7-CA5F-4BD4-98D5-D9A0C83FD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264" y="1244601"/>
            <a:ext cx="37750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a:extLst>
              <a:ext uri="{FF2B5EF4-FFF2-40B4-BE49-F238E27FC236}">
                <a16:creationId xmlns:a16="http://schemas.microsoft.com/office/drawing/2014/main" id="{64E2EAA0-A50F-47B0-9E50-5821091D23FF}"/>
              </a:ext>
            </a:extLst>
          </p:cNvPr>
          <p:cNvSpPr/>
          <p:nvPr/>
        </p:nvSpPr>
        <p:spPr>
          <a:xfrm>
            <a:off x="274320" y="4655108"/>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2EEB2F-C219-4F97-B28F-BA795F33316A}"/>
              </a:ext>
            </a:extLst>
          </p:cNvPr>
          <p:cNvSpPr>
            <a:spLocks noGrp="1"/>
          </p:cNvSpPr>
          <p:nvPr>
            <p:ph type="sldNum" sz="quarter" idx="10"/>
          </p:nvPr>
        </p:nvSpPr>
        <p:spPr/>
        <p:txBody>
          <a:bodyPr/>
          <a:lstStyle/>
          <a:p>
            <a:r>
              <a:rPr lang="en-US" altLang="en-US"/>
              <a:t>Slide VII -</a:t>
            </a:r>
            <a:fld id="{6063FF7F-F028-4D87-8BED-DAEF455A5EB9}" type="slidenum">
              <a:rPr lang="en-US" altLang="en-US"/>
              <a:pPr/>
              <a:t>205</a:t>
            </a:fld>
            <a:endParaRPr lang="en-US" altLang="en-US"/>
          </a:p>
        </p:txBody>
      </p:sp>
      <p:sp>
        <p:nvSpPr>
          <p:cNvPr id="37890" name="Rectangle 2">
            <a:extLst>
              <a:ext uri="{FF2B5EF4-FFF2-40B4-BE49-F238E27FC236}">
                <a16:creationId xmlns:a16="http://schemas.microsoft.com/office/drawing/2014/main" id="{85BF948C-D0D8-40F1-8834-4FB36DEAE08E}"/>
              </a:ext>
            </a:extLst>
          </p:cNvPr>
          <p:cNvSpPr>
            <a:spLocks noGrp="1" noChangeArrowheads="1"/>
          </p:cNvSpPr>
          <p:nvPr>
            <p:ph type="title"/>
          </p:nvPr>
        </p:nvSpPr>
        <p:spPr/>
        <p:txBody>
          <a:bodyPr/>
          <a:lstStyle/>
          <a:p>
            <a:r>
              <a:rPr lang="en-US" altLang="en-US" sz="3600"/>
              <a:t>Questions</a:t>
            </a:r>
          </a:p>
        </p:txBody>
      </p:sp>
      <p:sp>
        <p:nvSpPr>
          <p:cNvPr id="37891" name="Rectangle 3">
            <a:extLst>
              <a:ext uri="{FF2B5EF4-FFF2-40B4-BE49-F238E27FC236}">
                <a16:creationId xmlns:a16="http://schemas.microsoft.com/office/drawing/2014/main" id="{75EAD084-3AEC-4A9F-A235-3963BB2B4B33}"/>
              </a:ext>
            </a:extLst>
          </p:cNvPr>
          <p:cNvSpPr>
            <a:spLocks noGrp="1" noChangeArrowheads="1"/>
          </p:cNvSpPr>
          <p:nvPr>
            <p:ph type="body" idx="1"/>
          </p:nvPr>
        </p:nvSpPr>
        <p:spPr/>
        <p:txBody>
          <a:bodyPr/>
          <a:lstStyle/>
          <a:p>
            <a:pPr algn="ctr">
              <a:buFontTx/>
              <a:buNone/>
            </a:pPr>
            <a:endParaRPr lang="en-US" altLang="en-US" sz="3600"/>
          </a:p>
          <a:p>
            <a:pPr algn="ctr">
              <a:buFontTx/>
              <a:buNone/>
            </a:pPr>
            <a:endParaRPr lang="en-US" altLang="en-US" sz="3600"/>
          </a:p>
          <a:p>
            <a:pPr algn="ctr">
              <a:buFontTx/>
              <a:buNone/>
            </a:pPr>
            <a:r>
              <a:rPr lang="en-US" altLang="en-US" sz="3600"/>
              <a:t>DISMISSAL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t="13762" b="22478"/>
          <a:stretch/>
        </p:blipFill>
        <p:spPr>
          <a:xfrm>
            <a:off x="3163824" y="2002535"/>
            <a:ext cx="6245352" cy="3356740"/>
          </a:xfrm>
          <a:prstGeom prst="rect">
            <a:avLst/>
          </a:prstGeom>
          <a:ln w="12700">
            <a:solidFill>
              <a:srgbClr val="8C9BA8"/>
            </a:solidFill>
          </a:ln>
          <a:effectLst>
            <a:outerShdw blurRad="50800" dist="76200" dir="2700000" algn="tl" rotWithShape="0">
              <a:schemeClr val="bg2">
                <a:lumMod val="25000"/>
                <a:alpha val="40000"/>
              </a:schemeClr>
            </a:outerShdw>
          </a:effectLst>
        </p:spPr>
      </p:pic>
      <p:sp>
        <p:nvSpPr>
          <p:cNvPr id="11" name="Freeform 10"/>
          <p:cNvSpPr/>
          <p:nvPr/>
        </p:nvSpPr>
        <p:spPr>
          <a:xfrm>
            <a:off x="5468112" y="5577840"/>
            <a:ext cx="1652448" cy="393192"/>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schemeClr val="bg2">
                <a:lumMod val="25000"/>
                <a:alpha val="40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Pistol Lockbox</a:t>
            </a:r>
          </a:p>
        </p:txBody>
      </p:sp>
      <p:sp>
        <p:nvSpPr>
          <p:cNvPr id="8" name="Title 1">
            <a:extLst>
              <a:ext uri="{FF2B5EF4-FFF2-40B4-BE49-F238E27FC236}">
                <a16:creationId xmlns:a16="http://schemas.microsoft.com/office/drawing/2014/main" id="{C4312CEF-DA8B-436A-987A-2FBA63E9B369}"/>
              </a:ext>
            </a:extLst>
          </p:cNvPr>
          <p:cNvSpPr txBox="1">
            <a:spLocks/>
          </p:cNvSpPr>
          <p:nvPr/>
        </p:nvSpPr>
        <p:spPr>
          <a:xfrm>
            <a:off x="1232414" y="1"/>
            <a:ext cx="1011766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Storage devices</a:t>
            </a:r>
            <a:endParaRPr lang="en-US" sz="4800" dirty="0">
              <a:latin typeface="+mj-lt"/>
            </a:endParaRPr>
          </a:p>
        </p:txBody>
      </p:sp>
      <p:sp>
        <p:nvSpPr>
          <p:cNvPr id="9" name="Snip and Round Single Corner Rectangle 8"/>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DBF55CB4-AB65-49B9-8803-82CE878D4A2C}"/>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62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t="18654" b="759"/>
          <a:stretch/>
        </p:blipFill>
        <p:spPr>
          <a:xfrm>
            <a:off x="3163824" y="2002536"/>
            <a:ext cx="6245352" cy="3360838"/>
          </a:xfrm>
          <a:prstGeom prst="rect">
            <a:avLst/>
          </a:prstGeom>
          <a:ln w="12700">
            <a:solidFill>
              <a:srgbClr val="8C9BA8"/>
            </a:solidFill>
          </a:ln>
          <a:effectLst>
            <a:outerShdw blurRad="50800" dist="76200" dir="2700000" algn="tl" rotWithShape="0">
              <a:schemeClr val="bg2">
                <a:lumMod val="25000"/>
                <a:alpha val="40000"/>
              </a:schemeClr>
            </a:outerShdw>
          </a:effectLst>
        </p:spPr>
      </p:pic>
      <p:sp>
        <p:nvSpPr>
          <p:cNvPr id="12" name="Freeform 11"/>
          <p:cNvSpPr/>
          <p:nvPr/>
        </p:nvSpPr>
        <p:spPr>
          <a:xfrm>
            <a:off x="5468112" y="5577840"/>
            <a:ext cx="1652448" cy="393192"/>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schemeClr val="bg2">
                <a:lumMod val="25000"/>
                <a:alpha val="40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Gun Safes</a:t>
            </a:r>
          </a:p>
        </p:txBody>
      </p:sp>
      <p:sp>
        <p:nvSpPr>
          <p:cNvPr id="7" name="Title 1">
            <a:extLst>
              <a:ext uri="{FF2B5EF4-FFF2-40B4-BE49-F238E27FC236}">
                <a16:creationId xmlns:a16="http://schemas.microsoft.com/office/drawing/2014/main" id="{C4312CEF-DA8B-436A-987A-2FBA63E9B369}"/>
              </a:ext>
            </a:extLst>
          </p:cNvPr>
          <p:cNvSpPr txBox="1">
            <a:spLocks/>
          </p:cNvSpPr>
          <p:nvPr/>
        </p:nvSpPr>
        <p:spPr>
          <a:xfrm>
            <a:off x="1232414" y="1"/>
            <a:ext cx="1011766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Storage devices</a:t>
            </a:r>
            <a:endParaRPr lang="en-US" sz="4800" dirty="0">
              <a:latin typeface="+mj-lt"/>
            </a:endParaRPr>
          </a:p>
        </p:txBody>
      </p:sp>
      <p:sp>
        <p:nvSpPr>
          <p:cNvPr id="9" name="Snip and Round Single Corner Rectangle 8"/>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4A78F030-2848-4DA2-A382-3482A70B57BA}"/>
                  </a:ext>
                </a:extLst>
              </p:cNvPr>
              <p:cNvGraphicFramePr>
                <a:graphicFrameLocks noChangeAspect="1"/>
              </p:cNvGraphicFramePr>
              <p:nvPr>
                <p:extLst>
                  <p:ext uri="{D42A27DB-BD31-4B8C-83A1-F6EECF244321}">
                    <p14:modId xmlns:p14="http://schemas.microsoft.com/office/powerpoint/2010/main" val="1362078471"/>
                  </p:ext>
                </p:extLst>
              </p:nvPr>
            </p:nvGraphicFramePr>
            <p:xfrm>
              <a:off x="-3494424" y="4523642"/>
              <a:ext cx="3048000" cy="1714500"/>
            </p:xfrm>
            <a:graphic>
              <a:graphicData uri="http://schemas.microsoft.com/office/powerpoint/2016/slidezoom">
                <pslz:sldZm>
                  <pslz:sldZmObj sldId="277" cId="3619767880">
                    <pslz:zmPr id="{15C0737E-C6B2-4BE0-AE92-D6433C63A73F}"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4A78F030-2848-4DA2-A382-3482A70B57BA}"/>
                  </a:ext>
                </a:extLst>
              </p:cNvPr>
              <p:cNvPicPr>
                <a:picLocks noGrp="1" noRot="1" noChangeAspect="1" noMove="1" noResize="1" noEditPoints="1" noAdjustHandles="1" noChangeArrowheads="1" noChangeShapeType="1"/>
              </p:cNvPicPr>
              <p:nvPr/>
            </p:nvPicPr>
            <p:blipFill>
              <a:blip r:embed="rId5"/>
              <a:stretch>
                <a:fillRect/>
              </a:stretch>
            </p:blipFill>
            <p:spPr>
              <a:xfrm>
                <a:off x="-3494424" y="4523642"/>
                <a:ext cx="3048000" cy="1714500"/>
              </a:xfrm>
              <a:prstGeom prst="rect">
                <a:avLst/>
              </a:prstGeom>
              <a:ln w="3175">
                <a:solidFill>
                  <a:prstClr val="ltGray"/>
                </a:solidFill>
              </a:ln>
            </p:spPr>
          </p:pic>
        </mc:Fallback>
      </mc:AlternateContent>
      <p:sp>
        <p:nvSpPr>
          <p:cNvPr id="4" name="Star: 5 Points 3">
            <a:extLst>
              <a:ext uri="{FF2B5EF4-FFF2-40B4-BE49-F238E27FC236}">
                <a16:creationId xmlns:a16="http://schemas.microsoft.com/office/drawing/2014/main" id="{E1CDEC44-962F-4520-9490-C30B099326C6}"/>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76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noChangeAspect="1"/>
          </p:cNvPicPr>
          <p:nvPr/>
        </p:nvPicPr>
        <p:blipFill rotWithShape="1">
          <a:blip r:embed="rId3">
            <a:extLst>
              <a:ext uri="{28A0092B-C50C-407E-A947-70E740481C1C}">
                <a14:useLocalDpi xmlns:a14="http://schemas.microsoft.com/office/drawing/2010/main" val="0"/>
              </a:ext>
            </a:extLst>
          </a:blip>
          <a:srcRect l="2064" t="25555" r="1443" b="5214"/>
          <a:stretch/>
        </p:blipFill>
        <p:spPr>
          <a:xfrm>
            <a:off x="3163824" y="2002536"/>
            <a:ext cx="6245352" cy="3356330"/>
          </a:xfrm>
          <a:prstGeom prst="rect">
            <a:avLst/>
          </a:prstGeom>
          <a:ln w="12700">
            <a:solidFill>
              <a:srgbClr val="8C9BA8"/>
            </a:solidFill>
          </a:ln>
          <a:effectLst>
            <a:outerShdw blurRad="50800" dist="76200" dir="2700000" algn="tl" rotWithShape="0">
              <a:schemeClr val="bg2">
                <a:lumMod val="25000"/>
                <a:alpha val="40000"/>
              </a:schemeClr>
            </a:outerShdw>
          </a:effectLst>
        </p:spPr>
      </p:pic>
      <p:sp>
        <p:nvSpPr>
          <p:cNvPr id="13" name="Freeform 12"/>
          <p:cNvSpPr/>
          <p:nvPr/>
        </p:nvSpPr>
        <p:spPr>
          <a:xfrm>
            <a:off x="5468112" y="5577840"/>
            <a:ext cx="1652448" cy="393192"/>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schemeClr val="bg2">
                <a:lumMod val="25000"/>
                <a:alpha val="40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Locking Drawers</a:t>
            </a:r>
          </a:p>
        </p:txBody>
      </p:sp>
      <p:sp>
        <p:nvSpPr>
          <p:cNvPr id="7" name="Title 1">
            <a:extLst>
              <a:ext uri="{FF2B5EF4-FFF2-40B4-BE49-F238E27FC236}">
                <a16:creationId xmlns:a16="http://schemas.microsoft.com/office/drawing/2014/main" id="{C4312CEF-DA8B-436A-987A-2FBA63E9B369}"/>
              </a:ext>
            </a:extLst>
          </p:cNvPr>
          <p:cNvSpPr txBox="1">
            <a:spLocks/>
          </p:cNvSpPr>
          <p:nvPr/>
        </p:nvSpPr>
        <p:spPr>
          <a:xfrm>
            <a:off x="1232414" y="1"/>
            <a:ext cx="1011766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Storage devices</a:t>
            </a:r>
            <a:endParaRPr lang="en-US" sz="4800" dirty="0">
              <a:latin typeface="+mj-lt"/>
            </a:endParaRPr>
          </a:p>
        </p:txBody>
      </p:sp>
      <p:sp>
        <p:nvSpPr>
          <p:cNvPr id="8" name="Snip and Round Single Corner Rectangle 7"/>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F3E56B82-B2D4-49BC-B808-DFE5BEE6FAAE}"/>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7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t="22010" b="14230"/>
          <a:stretch/>
        </p:blipFill>
        <p:spPr>
          <a:xfrm>
            <a:off x="3163824" y="2002536"/>
            <a:ext cx="6245352" cy="3356740"/>
          </a:xfrm>
          <a:prstGeom prst="rect">
            <a:avLst/>
          </a:prstGeom>
          <a:ln w="12700">
            <a:solidFill>
              <a:srgbClr val="8C9BA8"/>
            </a:solidFill>
          </a:ln>
          <a:effectLst>
            <a:outerShdw blurRad="50800" dist="76200" dir="2700000" algn="tl" rotWithShape="0">
              <a:schemeClr val="bg2">
                <a:lumMod val="25000"/>
                <a:alpha val="40000"/>
              </a:schemeClr>
            </a:outerShdw>
          </a:effectLst>
        </p:spPr>
      </p:pic>
      <p:sp>
        <p:nvSpPr>
          <p:cNvPr id="10" name="Freeform 9"/>
          <p:cNvSpPr/>
          <p:nvPr/>
        </p:nvSpPr>
        <p:spPr>
          <a:xfrm>
            <a:off x="5468112" y="5577840"/>
            <a:ext cx="1652448" cy="393192"/>
          </a:xfrm>
          <a:custGeom>
            <a:avLst/>
            <a:gdLst>
              <a:gd name="connsiteX0" fmla="*/ 0 w 1652448"/>
              <a:gd name="connsiteY0" fmla="*/ 0 h 397110"/>
              <a:gd name="connsiteX1" fmla="*/ 1652448 w 1652448"/>
              <a:gd name="connsiteY1" fmla="*/ 0 h 397110"/>
              <a:gd name="connsiteX2" fmla="*/ 1652448 w 1652448"/>
              <a:gd name="connsiteY2" fmla="*/ 397110 h 397110"/>
              <a:gd name="connsiteX3" fmla="*/ 0 w 1652448"/>
              <a:gd name="connsiteY3" fmla="*/ 397110 h 397110"/>
              <a:gd name="connsiteX4" fmla="*/ 0 w 1652448"/>
              <a:gd name="connsiteY4" fmla="*/ 0 h 39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448" h="397110">
                <a:moveTo>
                  <a:pt x="0" y="0"/>
                </a:moveTo>
                <a:lnTo>
                  <a:pt x="1652448" y="0"/>
                </a:lnTo>
                <a:lnTo>
                  <a:pt x="1652448" y="397110"/>
                </a:lnTo>
                <a:lnTo>
                  <a:pt x="0" y="397110"/>
                </a:lnTo>
                <a:lnTo>
                  <a:pt x="0" y="0"/>
                </a:lnTo>
                <a:close/>
              </a:path>
            </a:pathLst>
          </a:custGeom>
          <a:solidFill>
            <a:srgbClr val="424E5F"/>
          </a:solidFill>
          <a:effectLst>
            <a:outerShdw blurRad="50800" dist="76200" dir="2700000" algn="tl" rotWithShape="0">
              <a:schemeClr val="bg2">
                <a:lumMod val="25000"/>
                <a:alpha val="40000"/>
              </a:scheme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n-US" sz="1600" kern="1200" dirty="0"/>
              <a:t>Gun Cases</a:t>
            </a:r>
          </a:p>
        </p:txBody>
      </p:sp>
      <p:sp>
        <p:nvSpPr>
          <p:cNvPr id="8" name="Title 1">
            <a:extLst>
              <a:ext uri="{FF2B5EF4-FFF2-40B4-BE49-F238E27FC236}">
                <a16:creationId xmlns:a16="http://schemas.microsoft.com/office/drawing/2014/main" id="{C4312CEF-DA8B-436A-987A-2FBA63E9B369}"/>
              </a:ext>
            </a:extLst>
          </p:cNvPr>
          <p:cNvSpPr txBox="1">
            <a:spLocks/>
          </p:cNvSpPr>
          <p:nvPr/>
        </p:nvSpPr>
        <p:spPr>
          <a:xfrm>
            <a:off x="1232414" y="1"/>
            <a:ext cx="1011766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Storage devices</a:t>
            </a:r>
            <a:endParaRPr lang="en-US" sz="4800" dirty="0">
              <a:latin typeface="+mj-lt"/>
            </a:endParaRPr>
          </a:p>
        </p:txBody>
      </p:sp>
      <p:sp>
        <p:nvSpPr>
          <p:cNvPr id="9" name="Snip and Round Single Corner Rectangle 8"/>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87EA4031-B5DD-4DF7-94AA-EF2AEFF729AB}"/>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48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A8C5DDD-5FDC-468B-86A6-09EDD9ADED21}"/>
              </a:ext>
            </a:extLst>
          </p:cNvPr>
          <p:cNvSpPr txBox="1">
            <a:spLocks/>
          </p:cNvSpPr>
          <p:nvPr/>
        </p:nvSpPr>
        <p:spPr>
          <a:xfrm>
            <a:off x="2074334" y="1105622"/>
            <a:ext cx="9439380" cy="4411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Storing a gun outside the home</a:t>
            </a:r>
          </a:p>
          <a:p>
            <a:pPr lvl="1"/>
            <a:r>
              <a:rPr lang="en-US" dirty="0"/>
              <a:t>Under what conditions would this be necessary?</a:t>
            </a:r>
          </a:p>
          <a:p>
            <a:pPr lvl="1"/>
            <a:r>
              <a:rPr lang="en-US" dirty="0"/>
              <a:t>Vehicle storage</a:t>
            </a:r>
          </a:p>
          <a:p>
            <a:pPr lvl="1"/>
            <a:r>
              <a:rPr lang="en-US" dirty="0"/>
              <a:t>Travel planning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 t="6224"/>
          <a:stretch/>
        </p:blipFill>
        <p:spPr>
          <a:xfrm>
            <a:off x="3236976" y="3311147"/>
            <a:ext cx="3658581" cy="228231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579" t="9635" r="17838" b="9896"/>
          <a:stretch/>
        </p:blipFill>
        <p:spPr>
          <a:xfrm>
            <a:off x="8250936" y="2155317"/>
            <a:ext cx="2935549" cy="3657600"/>
          </a:xfrm>
          <a:prstGeom prst="rect">
            <a:avLst/>
          </a:prstGeom>
          <a:ln w="12700">
            <a:solidFill>
              <a:srgbClr val="8C9BA8"/>
            </a:solidFill>
          </a:ln>
        </p:spPr>
      </p:pic>
      <p:sp>
        <p:nvSpPr>
          <p:cNvPr id="10" name="Title 1">
            <a:extLst>
              <a:ext uri="{FF2B5EF4-FFF2-40B4-BE49-F238E27FC236}">
                <a16:creationId xmlns:a16="http://schemas.microsoft.com/office/drawing/2014/main" id="{C4312CEF-DA8B-436A-987A-2FBA63E9B369}"/>
              </a:ext>
            </a:extLst>
          </p:cNvPr>
          <p:cNvSpPr txBox="1">
            <a:spLocks/>
          </p:cNvSpPr>
          <p:nvPr/>
        </p:nvSpPr>
        <p:spPr>
          <a:xfrm>
            <a:off x="1232414" y="1"/>
            <a:ext cx="1011766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a:lstStyle>
          <a:p>
            <a:pPr algn="ctr"/>
            <a:r>
              <a:rPr lang="en-US" sz="3600" dirty="0">
                <a:latin typeface="+mj-lt"/>
              </a:rPr>
              <a:t>Safe Firearm Storage: Storage devices</a:t>
            </a:r>
            <a:endParaRPr lang="en-US" sz="4800" dirty="0">
              <a:latin typeface="+mj-lt"/>
            </a:endParaRPr>
          </a:p>
        </p:txBody>
      </p:sp>
      <p:sp>
        <p:nvSpPr>
          <p:cNvPr id="9" name="Snip and Round Single Corner Rectangle 8"/>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2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901520"/>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1701376" y="1387275"/>
            <a:ext cx="10117137" cy="4660900"/>
          </a:xfrm>
        </p:spPr>
        <p:txBody>
          <a:bodyPr>
            <a:normAutofit/>
          </a:bodyPr>
          <a:lstStyle/>
          <a:p>
            <a:r>
              <a:rPr lang="en-US" dirty="0"/>
              <a:t>Identify the main causes of firearm accidents.</a:t>
            </a:r>
          </a:p>
          <a:p>
            <a:pPr lvl="0"/>
            <a:r>
              <a:rPr lang="en-US" dirty="0"/>
              <a:t>How the three fundamental NRA rules for safe gun handling apply when carrying or using a concealed pistol.</a:t>
            </a:r>
          </a:p>
          <a:p>
            <a:pPr lvl="0"/>
            <a:r>
              <a:rPr lang="en-US" dirty="0"/>
              <a:t>How the NRA rules for using or storing a gun apply when carrying or using a concealed firearm.</a:t>
            </a:r>
          </a:p>
          <a:p>
            <a:r>
              <a:rPr lang="en-US" dirty="0"/>
              <a:t>The importance of carrying and using a pistol responsibly and ethically.</a:t>
            </a:r>
          </a:p>
          <a:p>
            <a:r>
              <a:rPr lang="en-US" dirty="0"/>
              <a:t>Special safety considerations that must be observed when carrying or using a concealed pistol.</a:t>
            </a:r>
          </a:p>
          <a:p>
            <a:pPr lvl="0"/>
            <a:r>
              <a:rPr lang="en-US" dirty="0"/>
              <a:t>Techniques for storing a pistol safely.</a:t>
            </a:r>
          </a:p>
        </p:txBody>
      </p:sp>
      <p:sp>
        <p:nvSpPr>
          <p:cNvPr id="6" name="Snip and Round Single Corner Rectangle 5"/>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2A22-4D84-4E22-B204-7D49EDC7E2F2}"/>
              </a:ext>
            </a:extLst>
          </p:cNvPr>
          <p:cNvSpPr>
            <a:spLocks noGrp="1"/>
          </p:cNvSpPr>
          <p:nvPr>
            <p:ph type="title"/>
          </p:nvPr>
        </p:nvSpPr>
        <p:spPr>
          <a:xfrm>
            <a:off x="3037804" y="2593171"/>
            <a:ext cx="6116392" cy="1325563"/>
          </a:xfrm>
          <a:effectLst/>
        </p:spPr>
        <p:txBody>
          <a:bodyPr/>
          <a:lstStyle/>
          <a:p>
            <a:pPr algn="ctr"/>
            <a:r>
              <a:rPr lang="en-US" b="1" dirty="0"/>
              <a:t>What Are Your Questions?</a:t>
            </a:r>
          </a:p>
        </p:txBody>
      </p:sp>
      <p:sp>
        <p:nvSpPr>
          <p:cNvPr id="5" name="Snip and Round Single Corner Rectangle 4"/>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288963" y="2286000"/>
            <a:ext cx="7614074" cy="2999839"/>
          </a:xfrm>
        </p:spPr>
        <p:txBody>
          <a:bodyPr>
            <a:normAutofit/>
          </a:bodyPr>
          <a:lstStyle/>
          <a:p>
            <a:pPr marL="0" indent="0" algn="ctr">
              <a:buNone/>
            </a:pPr>
            <a:r>
              <a:rPr lang="en-US" sz="4000" dirty="0"/>
              <a:t>Lesson 2:</a:t>
            </a:r>
          </a:p>
          <a:p>
            <a:pPr marL="0" indent="0" algn="ctr">
              <a:buNone/>
            </a:pPr>
            <a:endParaRPr lang="en-US" sz="1800" dirty="0"/>
          </a:p>
          <a:p>
            <a:pPr marL="0" indent="0" algn="ctr">
              <a:buNone/>
            </a:pPr>
            <a:r>
              <a:rPr lang="en-US" sz="4000" dirty="0"/>
              <a:t>Pistol Nomenclature and </a:t>
            </a:r>
            <a:br>
              <a:rPr lang="en-US" sz="4000" dirty="0"/>
            </a:br>
            <a:r>
              <a:rPr lang="en-US" sz="4000" dirty="0"/>
              <a:t>Selecting a Pistol for Self-Defense</a:t>
            </a:r>
            <a:endParaRPr lang="en-US" sz="4000" dirty="0">
              <a:latin typeface="Lucida Bright" panose="02040602050505020304" pitchFamily="18" charset="0"/>
            </a:endParaRPr>
          </a:p>
        </p:txBody>
      </p:sp>
      <p:sp>
        <p:nvSpPr>
          <p:cNvPr id="7" name="TextBox 6">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9"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8" name="Snip and Round Single Corner Rectangle 7"/>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435" y="0"/>
            <a:ext cx="8327590" cy="1560395"/>
          </a:xfrm>
        </p:spPr>
        <p:txBody>
          <a:bodyPr>
            <a:normAutofit/>
          </a:bodyPr>
          <a:lstStyle/>
          <a:p>
            <a:pPr algn="ctr"/>
            <a:r>
              <a:rPr lang="en-US" b="1" dirty="0"/>
              <a:t>Lesson 2 – Pistol Nomenclature and Selecting a Pistol for Self-Defense</a:t>
            </a:r>
          </a:p>
        </p:txBody>
      </p:sp>
      <p:sp>
        <p:nvSpPr>
          <p:cNvPr id="3" name="Content Placeholder 2"/>
          <p:cNvSpPr>
            <a:spLocks noGrp="1"/>
          </p:cNvSpPr>
          <p:nvPr>
            <p:ph idx="4294967295"/>
          </p:nvPr>
        </p:nvSpPr>
        <p:spPr>
          <a:xfrm>
            <a:off x="2158364" y="1560395"/>
            <a:ext cx="8395661" cy="3492500"/>
          </a:xfrm>
        </p:spPr>
        <p:txBody>
          <a:bodyPr/>
          <a:lstStyle/>
          <a:p>
            <a:pPr marL="0" indent="0" algn="ctr">
              <a:buNone/>
            </a:pPr>
            <a:r>
              <a:rPr lang="en-US" sz="3600" dirty="0"/>
              <a:t>Learning Objectives:</a:t>
            </a:r>
          </a:p>
          <a:p>
            <a:endParaRPr lang="en-US" dirty="0"/>
          </a:p>
          <a:p>
            <a:r>
              <a:rPr lang="en-US" dirty="0"/>
              <a:t>Identify the two main types of pistols.</a:t>
            </a:r>
          </a:p>
          <a:p>
            <a:pPr lvl="0"/>
            <a:r>
              <a:rPr lang="en-US" dirty="0"/>
              <a:t>Identify the main components of a pistol.</a:t>
            </a:r>
          </a:p>
          <a:p>
            <a:pPr lvl="0"/>
            <a:r>
              <a:rPr lang="en-US" dirty="0"/>
              <a:t>Identify the criteria for selecting a pistol suited to their individual self-defense needs.</a:t>
            </a:r>
          </a:p>
          <a:p>
            <a:pPr marL="0" indent="0">
              <a:buNone/>
            </a:pPr>
            <a:endParaRPr lang="en-US" dirty="0"/>
          </a:p>
        </p:txBody>
      </p:sp>
      <p:sp>
        <p:nvSpPr>
          <p:cNvPr id="7" name="Snip and Round Single Corner Rectangle 6"/>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4D7D47C5-2260-43EB-983B-2278B6A35A8A}"/>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4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136A5-C4F8-418D-AAD3-7C68C024993F}"/>
              </a:ext>
            </a:extLst>
          </p:cNvPr>
          <p:cNvSpPr>
            <a:spLocks noGrp="1"/>
          </p:cNvSpPr>
          <p:nvPr>
            <p:ph type="title"/>
          </p:nvPr>
        </p:nvSpPr>
        <p:spPr>
          <a:xfrm>
            <a:off x="1456531" y="274973"/>
            <a:ext cx="9278937" cy="1325563"/>
          </a:xfrm>
        </p:spPr>
        <p:txBody>
          <a:bodyPr/>
          <a:lstStyle/>
          <a:p>
            <a:pPr algn="ctr"/>
            <a:r>
              <a:rPr lang="en-US" b="1" dirty="0"/>
              <a:t>Introduction</a:t>
            </a:r>
          </a:p>
        </p:txBody>
      </p:sp>
      <p:sp>
        <p:nvSpPr>
          <p:cNvPr id="3" name="Content Placeholder 2">
            <a:extLst>
              <a:ext uri="{FF2B5EF4-FFF2-40B4-BE49-F238E27FC236}">
                <a16:creationId xmlns:a16="http://schemas.microsoft.com/office/drawing/2014/main" id="{6D6FF4F3-5CB4-4A88-929A-644B91DB5873}"/>
              </a:ext>
            </a:extLst>
          </p:cNvPr>
          <p:cNvSpPr>
            <a:spLocks noGrp="1"/>
          </p:cNvSpPr>
          <p:nvPr>
            <p:ph idx="4294967295"/>
          </p:nvPr>
        </p:nvSpPr>
        <p:spPr>
          <a:xfrm>
            <a:off x="2074863" y="1460500"/>
            <a:ext cx="9039605" cy="4881563"/>
          </a:xfrm>
        </p:spPr>
        <p:txBody>
          <a:bodyPr>
            <a:normAutofit/>
          </a:bodyPr>
          <a:lstStyle/>
          <a:p>
            <a:pPr lvl="1">
              <a:lnSpc>
                <a:spcPts val="1700"/>
              </a:lnSpc>
              <a:defRPr/>
            </a:pPr>
            <a:r>
              <a:rPr lang="en-US" dirty="0"/>
              <a:t>Staff Introductions</a:t>
            </a:r>
          </a:p>
          <a:p>
            <a:pPr lvl="1"/>
            <a:r>
              <a:rPr lang="en-US" dirty="0"/>
              <a:t>No Live Ammunition in the Classroom</a:t>
            </a:r>
          </a:p>
          <a:p>
            <a:pPr lvl="1"/>
            <a:r>
              <a:rPr lang="en-US" dirty="0"/>
              <a:t>Firearm Security/Storage in the Classroom</a:t>
            </a:r>
          </a:p>
          <a:p>
            <a:pPr lvl="1"/>
            <a:r>
              <a:rPr lang="en-US" dirty="0"/>
              <a:t>Refreshments/Snacks/Smoking</a:t>
            </a:r>
          </a:p>
          <a:p>
            <a:pPr lvl="1"/>
            <a:r>
              <a:rPr lang="en-US" dirty="0"/>
              <a:t>Cell Phones </a:t>
            </a:r>
          </a:p>
          <a:p>
            <a:pPr lvl="1"/>
            <a:r>
              <a:rPr lang="en-US" dirty="0"/>
              <a:t>Restrooms and Drinking Fountains</a:t>
            </a:r>
          </a:p>
          <a:p>
            <a:pPr lvl="1"/>
            <a:r>
              <a:rPr lang="en-US" dirty="0"/>
              <a:t>Emergency Exits</a:t>
            </a:r>
          </a:p>
          <a:p>
            <a:pPr lvl="1"/>
            <a:r>
              <a:rPr lang="en-US" dirty="0"/>
              <a:t>Course Objective</a:t>
            </a:r>
          </a:p>
          <a:p>
            <a:pPr lvl="1"/>
            <a:r>
              <a:rPr lang="en-US" dirty="0"/>
              <a:t>Course Outline</a:t>
            </a:r>
            <a:endParaRPr lang="en-US" dirty="0">
              <a:effectLst/>
            </a:endParaRPr>
          </a:p>
        </p:txBody>
      </p:sp>
      <p:sp>
        <p:nvSpPr>
          <p:cNvPr id="7" name="TextBox 6">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9" name="Snip and Round Single Corner Rectangle 8"/>
          <p:cNvSpPr/>
          <p:nvPr/>
        </p:nvSpPr>
        <p:spPr>
          <a:xfrm>
            <a:off x="276225" y="124316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4195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C642-C336-499D-AB07-206ED21B8729}"/>
              </a:ext>
            </a:extLst>
          </p:cNvPr>
          <p:cNvSpPr>
            <a:spLocks noGrp="1"/>
          </p:cNvSpPr>
          <p:nvPr>
            <p:ph type="title"/>
          </p:nvPr>
        </p:nvSpPr>
        <p:spPr>
          <a:xfrm>
            <a:off x="838200" y="1"/>
            <a:ext cx="10515600" cy="957262"/>
          </a:xfrm>
        </p:spPr>
        <p:txBody>
          <a:bodyPr/>
          <a:lstStyle/>
          <a:p>
            <a:pPr algn="ctr"/>
            <a:r>
              <a:rPr lang="en-US" altLang="en-US" cap="small" dirty="0">
                <a:latin typeface="Arial" panose="020B0604020202020204" pitchFamily="34" charset="0"/>
                <a:cs typeface="Arial" panose="020B0604020202020204" pitchFamily="34" charset="0"/>
              </a:rPr>
              <a:t>Main Pistol Action Types</a:t>
            </a:r>
            <a:endParaRPr lang="en-US" dirty="0"/>
          </a:p>
        </p:txBody>
      </p:sp>
      <p:sp>
        <p:nvSpPr>
          <p:cNvPr id="8" name="TextBox 7"/>
          <p:cNvSpPr txBox="1"/>
          <p:nvPr/>
        </p:nvSpPr>
        <p:spPr>
          <a:xfrm>
            <a:off x="2280369" y="2321024"/>
            <a:ext cx="3968884" cy="523220"/>
          </a:xfrm>
          <a:prstGeom prst="rect">
            <a:avLst/>
          </a:prstGeom>
          <a:solidFill>
            <a:schemeClr val="accent1">
              <a:lumMod val="50000"/>
            </a:schemeClr>
          </a:solidFill>
          <a:effectLst>
            <a:outerShdw blurRad="50800" dist="127000" dir="2700000" algn="tl" rotWithShape="0">
              <a:prstClr val="black">
                <a:alpha val="40000"/>
              </a:prstClr>
            </a:outerShdw>
          </a:effectLst>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Double-Action Revolver</a:t>
            </a:r>
            <a:endParaRPr lang="en-US"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7459329" y="2321024"/>
            <a:ext cx="3698429" cy="523220"/>
          </a:xfrm>
          <a:prstGeom prst="rect">
            <a:avLst/>
          </a:prstGeom>
          <a:solidFill>
            <a:schemeClr val="accent1">
              <a:lumMod val="50000"/>
            </a:schemeClr>
          </a:solidFill>
          <a:effectLst>
            <a:outerShdw blurRad="50800" dist="127000" dir="2700000" algn="tl" rotWithShape="0">
              <a:prstClr val="black">
                <a:alpha val="40000"/>
              </a:prstClr>
            </a:outerShdw>
          </a:effectLst>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Semi-Automatic Pistol</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666" y="3367227"/>
            <a:ext cx="3175753" cy="2371148"/>
          </a:xfrm>
          <a:prstGeom prst="rect">
            <a:avLst/>
          </a:prstGeom>
          <a:effectLst>
            <a:outerShdw blurRad="50800" dist="76200" dir="2700000" algn="tl"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934" y="3503437"/>
            <a:ext cx="3175753" cy="2188283"/>
          </a:xfrm>
          <a:prstGeom prst="rect">
            <a:avLst/>
          </a:prstGeom>
          <a:effectLst>
            <a:outerShdw blurRad="50800" dist="76200" dir="2700000" algn="tl" rotWithShape="0">
              <a:prstClr val="black">
                <a:alpha val="40000"/>
              </a:prstClr>
            </a:outerShdw>
          </a:effectLst>
        </p:spPr>
      </p:pic>
      <p:sp>
        <p:nvSpPr>
          <p:cNvPr id="13" name="Snip and Round Single Corner Rectangle 12"/>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tar: 5 Points 2">
            <a:extLst>
              <a:ext uri="{FF2B5EF4-FFF2-40B4-BE49-F238E27FC236}">
                <a16:creationId xmlns:a16="http://schemas.microsoft.com/office/drawing/2014/main" id="{2BF1AE54-D944-4704-AC17-A25C018ED92C}"/>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60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A780EEBE-015B-4A78-A2D7-01C5F101949C}"/>
              </a:ext>
            </a:extLst>
          </p:cNvPr>
          <p:cNvGrpSpPr/>
          <p:nvPr/>
        </p:nvGrpSpPr>
        <p:grpSpPr>
          <a:xfrm>
            <a:off x="3620111" y="1641639"/>
            <a:ext cx="6355622" cy="3720673"/>
            <a:chOff x="1072116" y="1319006"/>
            <a:chExt cx="6799671" cy="4096702"/>
          </a:xfrm>
        </p:grpSpPr>
        <p:pic>
          <p:nvPicPr>
            <p:cNvPr id="8" name="Picture 8" descr="REVOLVERPARTS.jpg">
              <a:extLst>
                <a:ext uri="{FF2B5EF4-FFF2-40B4-BE49-F238E27FC236}">
                  <a16:creationId xmlns:a16="http://schemas.microsoft.com/office/drawing/2014/main" id="{1CDCC6C6-D53B-41CA-94AB-53421B1AF1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116" y="1637458"/>
              <a:ext cx="5578475"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B53C31E-313A-4CDC-A08F-66FB43C27E28}"/>
                </a:ext>
              </a:extLst>
            </p:cNvPr>
            <p:cNvSpPr txBox="1">
              <a:spLocks noChangeArrowheads="1"/>
            </p:cNvSpPr>
            <p:nvPr/>
          </p:nvSpPr>
          <p:spPr bwMode="auto">
            <a:xfrm>
              <a:off x="1096286" y="2808694"/>
              <a:ext cx="1447800" cy="33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Barrel</a:t>
              </a:r>
              <a:endParaRPr lang="en-US" altLang="en-US" sz="2200" b="1" dirty="0">
                <a:latin typeface="Arial" panose="020B0604020202020204" pitchFamily="34" charset="0"/>
              </a:endParaRPr>
            </a:p>
          </p:txBody>
        </p:sp>
        <p:cxnSp>
          <p:nvCxnSpPr>
            <p:cNvPr id="10" name="Straight Arrow Connector 9">
              <a:extLst>
                <a:ext uri="{FF2B5EF4-FFF2-40B4-BE49-F238E27FC236}">
                  <a16:creationId xmlns:a16="http://schemas.microsoft.com/office/drawing/2014/main" id="{B51FB35E-49B7-45A9-B907-C3609655F5E9}"/>
                </a:ext>
              </a:extLst>
            </p:cNvPr>
            <p:cNvCxnSpPr>
              <a:cxnSpLocks/>
            </p:cNvCxnSpPr>
            <p:nvPr/>
          </p:nvCxnSpPr>
          <p:spPr>
            <a:xfrm flipV="1">
              <a:off x="1647321" y="2411289"/>
              <a:ext cx="239380" cy="499887"/>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712E750-F9B5-45A6-AF59-FBA628D4BAE0}"/>
                </a:ext>
              </a:extLst>
            </p:cNvPr>
            <p:cNvSpPr txBox="1">
              <a:spLocks noChangeArrowheads="1"/>
            </p:cNvSpPr>
            <p:nvPr/>
          </p:nvSpPr>
          <p:spPr bwMode="auto">
            <a:xfrm>
              <a:off x="2672316" y="3668614"/>
              <a:ext cx="1447800" cy="33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Frame</a:t>
              </a:r>
              <a:endParaRPr lang="en-US" altLang="en-US" sz="2200" b="1" dirty="0">
                <a:latin typeface="Arial" panose="020B0604020202020204" pitchFamily="34" charset="0"/>
              </a:endParaRPr>
            </a:p>
          </p:txBody>
        </p:sp>
        <p:cxnSp>
          <p:nvCxnSpPr>
            <p:cNvPr id="12" name="Straight Arrow Connector 11">
              <a:extLst>
                <a:ext uri="{FF2B5EF4-FFF2-40B4-BE49-F238E27FC236}">
                  <a16:creationId xmlns:a16="http://schemas.microsoft.com/office/drawing/2014/main" id="{35ED2301-AEC0-47C9-B1B2-FFE3B8E40B6C}"/>
                </a:ext>
              </a:extLst>
            </p:cNvPr>
            <p:cNvCxnSpPr>
              <a:cxnSpLocks/>
            </p:cNvCxnSpPr>
            <p:nvPr/>
          </p:nvCxnSpPr>
          <p:spPr>
            <a:xfrm flipV="1">
              <a:off x="3205908" y="3324338"/>
              <a:ext cx="152208" cy="443431"/>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F301D01F-3E0D-4FF7-B9D5-1392CF94F1B9}"/>
                </a:ext>
              </a:extLst>
            </p:cNvPr>
            <p:cNvSpPr txBox="1">
              <a:spLocks noChangeArrowheads="1"/>
            </p:cNvSpPr>
            <p:nvPr/>
          </p:nvSpPr>
          <p:spPr bwMode="auto">
            <a:xfrm>
              <a:off x="5258761" y="1319006"/>
              <a:ext cx="2613026" cy="5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Action</a:t>
              </a:r>
              <a:endParaRPr lang="en-US" altLang="en-US" sz="2200" b="1" dirty="0">
                <a:latin typeface="Arial" panose="020B0604020202020204" pitchFamily="34" charset="0"/>
              </a:endParaRPr>
            </a:p>
            <a:p>
              <a:pPr eaLnBrk="1" hangingPunct="1">
                <a:spcBef>
                  <a:spcPct val="0"/>
                </a:spcBef>
                <a:buFontTx/>
                <a:buNone/>
              </a:pPr>
              <a:r>
                <a:rPr lang="en-US" altLang="en-US" sz="1400" b="1" dirty="0">
                  <a:latin typeface="Arial" panose="020B0604020202020204" pitchFamily="34" charset="0"/>
                </a:rPr>
                <a:t>(Contained within frame)</a:t>
              </a:r>
            </a:p>
          </p:txBody>
        </p:sp>
        <p:cxnSp>
          <p:nvCxnSpPr>
            <p:cNvPr id="14" name="Straight Arrow Connector 13">
              <a:extLst>
                <a:ext uri="{FF2B5EF4-FFF2-40B4-BE49-F238E27FC236}">
                  <a16:creationId xmlns:a16="http://schemas.microsoft.com/office/drawing/2014/main" id="{B6B8D196-7066-44FC-842A-A83ADBAC7A4A}"/>
                </a:ext>
              </a:extLst>
            </p:cNvPr>
            <p:cNvCxnSpPr>
              <a:cxnSpLocks/>
            </p:cNvCxnSpPr>
            <p:nvPr/>
          </p:nvCxnSpPr>
          <p:spPr>
            <a:xfrm flipH="1">
              <a:off x="5227646" y="1932465"/>
              <a:ext cx="848486" cy="643702"/>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B51FB35E-49B7-45A9-B907-C3609655F5E9}"/>
                </a:ext>
              </a:extLst>
            </p:cNvPr>
            <p:cNvCxnSpPr>
              <a:cxnSpLocks/>
            </p:cNvCxnSpPr>
            <p:nvPr/>
          </p:nvCxnSpPr>
          <p:spPr>
            <a:xfrm flipV="1">
              <a:off x="1742286" y="2408667"/>
              <a:ext cx="143616" cy="306764"/>
            </a:xfrm>
            <a:prstGeom prst="straightConnector1">
              <a:avLst/>
            </a:prstGeom>
            <a:ln w="28575">
              <a:solidFill>
                <a:schemeClr val="bg2">
                  <a:lumMod val="75000"/>
                </a:schemeClr>
              </a:solidFill>
              <a:tailEnd type="arrow"/>
            </a:ln>
          </p:spPr>
          <p:style>
            <a:lnRef idx="1">
              <a:schemeClr val="dk1"/>
            </a:lnRef>
            <a:fillRef idx="0">
              <a:schemeClr val="dk1"/>
            </a:fillRef>
            <a:effectRef idx="0">
              <a:schemeClr val="dk1"/>
            </a:effectRef>
            <a:fontRef idx="minor">
              <a:schemeClr val="tx1"/>
            </a:fontRef>
          </p:style>
        </p:cxnSp>
      </p:grpSp>
      <p:sp>
        <p:nvSpPr>
          <p:cNvPr id="2" name="Title 1">
            <a:extLst>
              <a:ext uri="{FF2B5EF4-FFF2-40B4-BE49-F238E27FC236}">
                <a16:creationId xmlns:a16="http://schemas.microsoft.com/office/drawing/2014/main" id="{64B80A2D-6281-4089-A848-64D2AA076998}"/>
              </a:ext>
            </a:extLst>
          </p:cNvPr>
          <p:cNvSpPr>
            <a:spLocks noGrp="1"/>
          </p:cNvSpPr>
          <p:nvPr>
            <p:ph type="title"/>
          </p:nvPr>
        </p:nvSpPr>
        <p:spPr>
          <a:xfrm>
            <a:off x="838200" y="0"/>
            <a:ext cx="10515600" cy="982309"/>
          </a:xfrm>
        </p:spPr>
        <p:txBody>
          <a:bodyPr anchor="ctr"/>
          <a:lstStyle/>
          <a:p>
            <a:pPr algn="ctr"/>
            <a:r>
              <a:rPr lang="en-US" dirty="0"/>
              <a:t>Double Action Revolver</a:t>
            </a:r>
          </a:p>
        </p:txBody>
      </p:sp>
      <p:sp>
        <p:nvSpPr>
          <p:cNvPr id="15" name="Snip and Round Single Corner Rectangle 14"/>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94B653FC-E7F0-413C-8E06-A75361E0A7E0}"/>
              </a:ext>
            </a:extLst>
          </p:cNvPr>
          <p:cNvSpPr txBox="1"/>
          <p:nvPr/>
        </p:nvSpPr>
        <p:spPr>
          <a:xfrm>
            <a:off x="10972800" y="6211669"/>
            <a:ext cx="838200" cy="400110"/>
          </a:xfrm>
          <a:prstGeom prst="rect">
            <a:avLst/>
          </a:prstGeom>
          <a:solidFill>
            <a:schemeClr val="tx1"/>
          </a:solidFill>
        </p:spPr>
        <p:txBody>
          <a:bodyPr wrap="square" rtlCol="0">
            <a:spAutoFit/>
          </a:bodyPr>
          <a:lstStyle/>
          <a:p>
            <a:pPr algn="ctr"/>
            <a:r>
              <a:rPr lang="en-US" sz="2000" b="1" dirty="0">
                <a:solidFill>
                  <a:srgbClr val="FF0000"/>
                </a:solidFill>
              </a:rPr>
              <a:t>29</a:t>
            </a:r>
          </a:p>
        </p:txBody>
      </p:sp>
    </p:spTree>
    <p:extLst>
      <p:ext uri="{BB962C8B-B14F-4D97-AF65-F5344CB8AC3E}">
        <p14:creationId xmlns:p14="http://schemas.microsoft.com/office/powerpoint/2010/main" val="28351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A780EEBE-015B-4A78-A2D7-01C5F101949C}"/>
              </a:ext>
            </a:extLst>
          </p:cNvPr>
          <p:cNvGrpSpPr/>
          <p:nvPr/>
        </p:nvGrpSpPr>
        <p:grpSpPr>
          <a:xfrm>
            <a:off x="1715476" y="1037990"/>
            <a:ext cx="5214176" cy="3826172"/>
            <a:chOff x="1072116" y="1202845"/>
            <a:chExt cx="5578475" cy="4212863"/>
          </a:xfrm>
        </p:grpSpPr>
        <p:pic>
          <p:nvPicPr>
            <p:cNvPr id="8" name="Picture 8" descr="REVOLVERPARTS.jpg">
              <a:extLst>
                <a:ext uri="{FF2B5EF4-FFF2-40B4-BE49-F238E27FC236}">
                  <a16:creationId xmlns:a16="http://schemas.microsoft.com/office/drawing/2014/main" id="{1CDCC6C6-D53B-41CA-94AB-53421B1AF1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116" y="1637458"/>
              <a:ext cx="5578475"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a:extLst>
                <a:ext uri="{FF2B5EF4-FFF2-40B4-BE49-F238E27FC236}">
                  <a16:creationId xmlns:a16="http://schemas.microsoft.com/office/drawing/2014/main" id="{8EB28836-5159-45EA-AA66-E67F552F1960}"/>
                </a:ext>
              </a:extLst>
            </p:cNvPr>
            <p:cNvSpPr txBox="1">
              <a:spLocks noChangeArrowheads="1"/>
            </p:cNvSpPr>
            <p:nvPr/>
          </p:nvSpPr>
          <p:spPr bwMode="auto">
            <a:xfrm>
              <a:off x="1563844" y="3310876"/>
              <a:ext cx="1447800" cy="65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b="1" dirty="0">
                  <a:latin typeface="Arial" panose="020B0604020202020204" pitchFamily="34" charset="0"/>
                </a:rPr>
                <a:t>Ejector </a:t>
              </a:r>
              <a:r>
                <a:rPr lang="en-US" altLang="en-US" sz="1800" b="1" dirty="0">
                  <a:latin typeface="Arial" panose="020B0604020202020204" pitchFamily="34" charset="0"/>
                </a:rPr>
                <a:t>Rod</a:t>
              </a:r>
              <a:endParaRPr lang="en-US" altLang="en-US" sz="2200" b="1" dirty="0">
                <a:latin typeface="Arial" panose="020B0604020202020204" pitchFamily="34" charset="0"/>
              </a:endParaRPr>
            </a:p>
          </p:txBody>
        </p:sp>
        <p:cxnSp>
          <p:nvCxnSpPr>
            <p:cNvPr id="45" name="Straight Arrow Connector 44">
              <a:extLst>
                <a:ext uri="{FF2B5EF4-FFF2-40B4-BE49-F238E27FC236}">
                  <a16:creationId xmlns:a16="http://schemas.microsoft.com/office/drawing/2014/main" id="{E502A02B-58C8-4F83-A534-158443351FB6}"/>
                </a:ext>
              </a:extLst>
            </p:cNvPr>
            <p:cNvCxnSpPr>
              <a:cxnSpLocks/>
            </p:cNvCxnSpPr>
            <p:nvPr/>
          </p:nvCxnSpPr>
          <p:spPr>
            <a:xfrm flipV="1">
              <a:off x="2097437" y="2618864"/>
              <a:ext cx="574879" cy="79116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45582659-49FF-4CC5-A9D8-ED0FFD90C437}"/>
                </a:ext>
              </a:extLst>
            </p:cNvPr>
            <p:cNvSpPr txBox="1">
              <a:spLocks noChangeArrowheads="1"/>
            </p:cNvSpPr>
            <p:nvPr/>
          </p:nvSpPr>
          <p:spPr bwMode="auto">
            <a:xfrm>
              <a:off x="3658020" y="1202845"/>
              <a:ext cx="1447800" cy="33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Rear Site</a:t>
              </a:r>
              <a:endParaRPr lang="en-US" altLang="en-US" sz="2200" b="1" dirty="0">
                <a:latin typeface="Arial" panose="020B0604020202020204" pitchFamily="34" charset="0"/>
              </a:endParaRPr>
            </a:p>
          </p:txBody>
        </p:sp>
        <p:cxnSp>
          <p:nvCxnSpPr>
            <p:cNvPr id="47" name="Straight Arrow Connector 46">
              <a:extLst>
                <a:ext uri="{FF2B5EF4-FFF2-40B4-BE49-F238E27FC236}">
                  <a16:creationId xmlns:a16="http://schemas.microsoft.com/office/drawing/2014/main" id="{97D2FCCB-478F-4AAF-85EB-CC8D44AD53A4}"/>
                </a:ext>
              </a:extLst>
            </p:cNvPr>
            <p:cNvCxnSpPr>
              <a:cxnSpLocks/>
            </p:cNvCxnSpPr>
            <p:nvPr/>
          </p:nvCxnSpPr>
          <p:spPr>
            <a:xfrm>
              <a:off x="4158215" y="1513767"/>
              <a:ext cx="447412" cy="382191"/>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F42CE098-1654-418F-9F18-FE8E5B9F4BE6}"/>
                </a:ext>
              </a:extLst>
            </p:cNvPr>
            <p:cNvSpPr txBox="1">
              <a:spLocks noChangeArrowheads="1"/>
            </p:cNvSpPr>
            <p:nvPr/>
          </p:nvSpPr>
          <p:spPr bwMode="auto">
            <a:xfrm>
              <a:off x="3434314" y="4374574"/>
              <a:ext cx="1447800" cy="33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Trigger</a:t>
              </a:r>
              <a:endParaRPr lang="en-US" altLang="en-US" sz="2200" b="1" dirty="0">
                <a:latin typeface="Arial" panose="020B0604020202020204" pitchFamily="34" charset="0"/>
              </a:endParaRPr>
            </a:p>
          </p:txBody>
        </p:sp>
        <p:cxnSp>
          <p:nvCxnSpPr>
            <p:cNvPr id="49" name="Straight Arrow Connector 48">
              <a:extLst>
                <a:ext uri="{FF2B5EF4-FFF2-40B4-BE49-F238E27FC236}">
                  <a16:creationId xmlns:a16="http://schemas.microsoft.com/office/drawing/2014/main" id="{2BDF80B5-FB86-4EFF-9313-663270FD837C}"/>
                </a:ext>
              </a:extLst>
            </p:cNvPr>
            <p:cNvCxnSpPr>
              <a:cxnSpLocks/>
            </p:cNvCxnSpPr>
            <p:nvPr/>
          </p:nvCxnSpPr>
          <p:spPr>
            <a:xfrm flipV="1">
              <a:off x="4040648" y="3555533"/>
              <a:ext cx="204193" cy="750832"/>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EE106D5F-3CF0-40FA-AB82-822FC6397E26}"/>
              </a:ext>
            </a:extLst>
          </p:cNvPr>
          <p:cNvGrpSpPr/>
          <p:nvPr/>
        </p:nvGrpSpPr>
        <p:grpSpPr>
          <a:xfrm>
            <a:off x="6969023" y="1690688"/>
            <a:ext cx="5135537" cy="4070842"/>
            <a:chOff x="3256547" y="1243012"/>
            <a:chExt cx="5684373" cy="4654551"/>
          </a:xfrm>
        </p:grpSpPr>
        <p:pic>
          <p:nvPicPr>
            <p:cNvPr id="25" name="Picture 8" descr="REVOLVERPARTS.jpg">
              <a:extLst>
                <a:ext uri="{FF2B5EF4-FFF2-40B4-BE49-F238E27FC236}">
                  <a16:creationId xmlns:a16="http://schemas.microsoft.com/office/drawing/2014/main" id="{89CC5FDB-89A0-4112-841A-92CC2D4417ED}"/>
                </a:ext>
              </a:extLst>
            </p:cNvPr>
            <p:cNvPicPr>
              <a:picLocks noChangeAspect="1"/>
            </p:cNvPicPr>
            <p:nvPr/>
          </p:nvPicPr>
          <p:blipFill>
            <a:blip r:embed="rId3">
              <a:extLst>
                <a:ext uri="{28A0092B-C50C-407E-A947-70E740481C1C}">
                  <a14:useLocalDpi xmlns:a14="http://schemas.microsoft.com/office/drawing/2010/main" val="0"/>
                </a:ext>
              </a:extLst>
            </a:blip>
            <a:srcRect l="20525" t="2998" b="4198"/>
            <a:stretch>
              <a:fillRect/>
            </a:stretch>
          </p:blipFill>
          <p:spPr bwMode="auto">
            <a:xfrm>
              <a:off x="3256547" y="2057400"/>
              <a:ext cx="4856163" cy="3840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940E349-8254-4CB1-8336-1102D43ACE92}"/>
                </a:ext>
              </a:extLst>
            </p:cNvPr>
            <p:cNvSpPr txBox="1">
              <a:spLocks noChangeArrowheads="1"/>
            </p:cNvSpPr>
            <p:nvPr/>
          </p:nvSpPr>
          <p:spPr bwMode="auto">
            <a:xfrm>
              <a:off x="3432406" y="4388803"/>
              <a:ext cx="2282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Trigger guard</a:t>
              </a:r>
            </a:p>
          </p:txBody>
        </p:sp>
        <p:cxnSp>
          <p:nvCxnSpPr>
            <p:cNvPr id="27" name="Straight Arrow Connector 26">
              <a:extLst>
                <a:ext uri="{FF2B5EF4-FFF2-40B4-BE49-F238E27FC236}">
                  <a16:creationId xmlns:a16="http://schemas.microsoft.com/office/drawing/2014/main" id="{AB76E8AA-F439-4408-B9AD-215343060198}"/>
                </a:ext>
              </a:extLst>
            </p:cNvPr>
            <p:cNvCxnSpPr/>
            <p:nvPr/>
          </p:nvCxnSpPr>
          <p:spPr>
            <a:xfrm flipV="1">
              <a:off x="4315727" y="4213860"/>
              <a:ext cx="533400" cy="30480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D635DA29-41F9-4BDD-87CD-F99AD6EE772C}"/>
                </a:ext>
              </a:extLst>
            </p:cNvPr>
            <p:cNvCxnSpPr>
              <a:cxnSpLocks/>
            </p:cNvCxnSpPr>
            <p:nvPr/>
          </p:nvCxnSpPr>
          <p:spPr>
            <a:xfrm flipH="1">
              <a:off x="7601918" y="3771381"/>
              <a:ext cx="229006" cy="72027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C78C12C4-B05C-4CC3-99BE-6D044444AF9C}"/>
                </a:ext>
              </a:extLst>
            </p:cNvPr>
            <p:cNvSpPr txBox="1">
              <a:spLocks noChangeArrowheads="1"/>
            </p:cNvSpPr>
            <p:nvPr/>
          </p:nvSpPr>
          <p:spPr bwMode="auto">
            <a:xfrm>
              <a:off x="4399320" y="4850130"/>
              <a:ext cx="1817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Front strap</a:t>
              </a:r>
            </a:p>
          </p:txBody>
        </p:sp>
        <p:cxnSp>
          <p:nvCxnSpPr>
            <p:cNvPr id="35" name="Straight Arrow Connector 34">
              <a:extLst>
                <a:ext uri="{FF2B5EF4-FFF2-40B4-BE49-F238E27FC236}">
                  <a16:creationId xmlns:a16="http://schemas.microsoft.com/office/drawing/2014/main" id="{6B2CFD4D-C97F-4BC1-8555-49CEAA6DCB07}"/>
                </a:ext>
              </a:extLst>
            </p:cNvPr>
            <p:cNvCxnSpPr/>
            <p:nvPr/>
          </p:nvCxnSpPr>
          <p:spPr>
            <a:xfrm flipV="1">
              <a:off x="5713997" y="4674870"/>
              <a:ext cx="685800" cy="30480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708C7AF9-6283-497C-A81B-CDEAB37A06FC}"/>
                </a:ext>
              </a:extLst>
            </p:cNvPr>
            <p:cNvSpPr txBox="1">
              <a:spLocks noChangeArrowheads="1"/>
            </p:cNvSpPr>
            <p:nvPr/>
          </p:nvSpPr>
          <p:spPr bwMode="auto">
            <a:xfrm>
              <a:off x="5871685" y="1243012"/>
              <a:ext cx="1959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rPr>
                <a:t>Hammer &amp; Hammer Spur</a:t>
              </a:r>
            </a:p>
          </p:txBody>
        </p:sp>
        <p:cxnSp>
          <p:nvCxnSpPr>
            <p:cNvPr id="39" name="Straight Arrow Connector 38">
              <a:extLst>
                <a:ext uri="{FF2B5EF4-FFF2-40B4-BE49-F238E27FC236}">
                  <a16:creationId xmlns:a16="http://schemas.microsoft.com/office/drawing/2014/main" id="{D09A31D5-47BD-42A3-AC61-77E320F02CD8}"/>
                </a:ext>
              </a:extLst>
            </p:cNvPr>
            <p:cNvCxnSpPr>
              <a:cxnSpLocks/>
            </p:cNvCxnSpPr>
            <p:nvPr/>
          </p:nvCxnSpPr>
          <p:spPr>
            <a:xfrm flipH="1">
              <a:off x="6436666" y="1871700"/>
              <a:ext cx="281517" cy="71476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08C7AF9-6283-497C-A81B-CDEAB37A06FC}"/>
                </a:ext>
              </a:extLst>
            </p:cNvPr>
            <p:cNvSpPr txBox="1">
              <a:spLocks noChangeArrowheads="1"/>
            </p:cNvSpPr>
            <p:nvPr/>
          </p:nvSpPr>
          <p:spPr bwMode="auto">
            <a:xfrm>
              <a:off x="3401406" y="1687034"/>
              <a:ext cx="1220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Cylinder</a:t>
              </a:r>
            </a:p>
          </p:txBody>
        </p:sp>
        <p:cxnSp>
          <p:nvCxnSpPr>
            <p:cNvPr id="43" name="Straight Arrow Connector 42">
              <a:extLst>
                <a:ext uri="{FF2B5EF4-FFF2-40B4-BE49-F238E27FC236}">
                  <a16:creationId xmlns:a16="http://schemas.microsoft.com/office/drawing/2014/main" id="{D09A31D5-47BD-42A3-AC61-77E320F02CD8}"/>
                </a:ext>
              </a:extLst>
            </p:cNvPr>
            <p:cNvCxnSpPr>
              <a:cxnSpLocks/>
            </p:cNvCxnSpPr>
            <p:nvPr/>
          </p:nvCxnSpPr>
          <p:spPr>
            <a:xfrm>
              <a:off x="4315727" y="2010623"/>
              <a:ext cx="821232" cy="685102"/>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FB28E9E6-3F12-43D5-AF2C-A1961118D380}"/>
                </a:ext>
              </a:extLst>
            </p:cNvPr>
            <p:cNvSpPr txBox="1">
              <a:spLocks noChangeArrowheads="1"/>
            </p:cNvSpPr>
            <p:nvPr/>
          </p:nvSpPr>
          <p:spPr bwMode="auto">
            <a:xfrm>
              <a:off x="7212105" y="3431719"/>
              <a:ext cx="1728815"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Backstrap</a:t>
              </a:r>
            </a:p>
          </p:txBody>
        </p:sp>
        <p:cxnSp>
          <p:nvCxnSpPr>
            <p:cNvPr id="37" name="Straight Arrow Connector 36">
              <a:extLst>
                <a:ext uri="{FF2B5EF4-FFF2-40B4-BE49-F238E27FC236}">
                  <a16:creationId xmlns:a16="http://schemas.microsoft.com/office/drawing/2014/main" id="{D09A31D5-47BD-42A3-AC61-77E320F02CD8}"/>
                </a:ext>
              </a:extLst>
            </p:cNvPr>
            <p:cNvCxnSpPr>
              <a:cxnSpLocks/>
            </p:cNvCxnSpPr>
            <p:nvPr/>
          </p:nvCxnSpPr>
          <p:spPr>
            <a:xfrm flipH="1">
              <a:off x="6295657" y="2617275"/>
              <a:ext cx="1145260" cy="49309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grpSp>
      <p:sp>
        <p:nvSpPr>
          <p:cNvPr id="2" name="Title 1">
            <a:extLst>
              <a:ext uri="{FF2B5EF4-FFF2-40B4-BE49-F238E27FC236}">
                <a16:creationId xmlns:a16="http://schemas.microsoft.com/office/drawing/2014/main" id="{64B80A2D-6281-4089-A848-64D2AA076998}"/>
              </a:ext>
            </a:extLst>
          </p:cNvPr>
          <p:cNvSpPr>
            <a:spLocks noGrp="1"/>
          </p:cNvSpPr>
          <p:nvPr>
            <p:ph type="title"/>
          </p:nvPr>
        </p:nvSpPr>
        <p:spPr>
          <a:xfrm>
            <a:off x="838200" y="0"/>
            <a:ext cx="10515600" cy="982309"/>
          </a:xfrm>
        </p:spPr>
        <p:txBody>
          <a:bodyPr anchor="ctr"/>
          <a:lstStyle/>
          <a:p>
            <a:pPr algn="ctr"/>
            <a:r>
              <a:rPr lang="en-US" dirty="0"/>
              <a:t>Double Action Revolver</a:t>
            </a:r>
          </a:p>
        </p:txBody>
      </p:sp>
      <p:sp>
        <p:nvSpPr>
          <p:cNvPr id="3" name="TextBox 2"/>
          <p:cNvSpPr txBox="1"/>
          <p:nvPr/>
        </p:nvSpPr>
        <p:spPr>
          <a:xfrm>
            <a:off x="10753287" y="2443498"/>
            <a:ext cx="1361586"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Cylinder Release Latch</a:t>
            </a:r>
            <a:endParaRPr lang="en-US" sz="2000" b="1"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F899946-D937-44A3-B1FA-A8FF99529EBD}"/>
              </a:ext>
            </a:extLst>
          </p:cNvPr>
          <p:cNvSpPr txBox="1">
            <a:spLocks noChangeArrowheads="1"/>
          </p:cNvSpPr>
          <p:nvPr/>
        </p:nvSpPr>
        <p:spPr bwMode="auto">
          <a:xfrm>
            <a:off x="2151828" y="815457"/>
            <a:ext cx="14682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Front Sight</a:t>
            </a:r>
          </a:p>
        </p:txBody>
      </p:sp>
      <p:cxnSp>
        <p:nvCxnSpPr>
          <p:cNvPr id="42" name="Straight Arrow Connector 41">
            <a:extLst>
              <a:ext uri="{FF2B5EF4-FFF2-40B4-BE49-F238E27FC236}">
                <a16:creationId xmlns:a16="http://schemas.microsoft.com/office/drawing/2014/main" id="{634C8E17-AE0C-47BF-9FA7-63000372AC55}"/>
              </a:ext>
            </a:extLst>
          </p:cNvPr>
          <p:cNvCxnSpPr>
            <a:cxnSpLocks/>
          </p:cNvCxnSpPr>
          <p:nvPr/>
        </p:nvCxnSpPr>
        <p:spPr>
          <a:xfrm flipH="1">
            <a:off x="2301489" y="1129736"/>
            <a:ext cx="589533" cy="406404"/>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C522B439-B8E1-4C9A-B0D8-3A285A91C9E5}"/>
              </a:ext>
            </a:extLst>
          </p:cNvPr>
          <p:cNvSpPr txBox="1">
            <a:spLocks noChangeArrowheads="1"/>
          </p:cNvSpPr>
          <p:nvPr/>
        </p:nvSpPr>
        <p:spPr bwMode="auto">
          <a:xfrm>
            <a:off x="4175741" y="4416675"/>
            <a:ext cx="1488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Grip panels</a:t>
            </a:r>
          </a:p>
        </p:txBody>
      </p:sp>
      <p:cxnSp>
        <p:nvCxnSpPr>
          <p:cNvPr id="52" name="Straight Arrow Connector 51">
            <a:extLst>
              <a:ext uri="{FF2B5EF4-FFF2-40B4-BE49-F238E27FC236}">
                <a16:creationId xmlns:a16="http://schemas.microsoft.com/office/drawing/2014/main" id="{092BBEB4-C264-47EA-B785-5BB73B8A28A2}"/>
              </a:ext>
            </a:extLst>
          </p:cNvPr>
          <p:cNvCxnSpPr>
            <a:cxnSpLocks/>
          </p:cNvCxnSpPr>
          <p:nvPr/>
        </p:nvCxnSpPr>
        <p:spPr>
          <a:xfrm flipV="1">
            <a:off x="5069781" y="4104566"/>
            <a:ext cx="1072595" cy="36389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1" name="Snip and Round Single Corner Rectangle 30"/>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3DC5CB01-0B50-491E-BF55-6627712BF0BE}"/>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83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0EF14F-E676-4B44-8700-B30037075B7C}"/>
              </a:ext>
            </a:extLst>
          </p:cNvPr>
          <p:cNvGrpSpPr/>
          <p:nvPr/>
        </p:nvGrpSpPr>
        <p:grpSpPr>
          <a:xfrm>
            <a:off x="1547226" y="943107"/>
            <a:ext cx="8865070" cy="3481775"/>
            <a:chOff x="1616798" y="2221972"/>
            <a:chExt cx="9172388" cy="3813703"/>
          </a:xfrm>
        </p:grpSpPr>
        <p:sp>
          <p:nvSpPr>
            <p:cNvPr id="14" name="Subtitle 1">
              <a:extLst>
                <a:ext uri="{FF2B5EF4-FFF2-40B4-BE49-F238E27FC236}">
                  <a16:creationId xmlns:a16="http://schemas.microsoft.com/office/drawing/2014/main" id="{673C2871-48AF-4F02-85A1-3BEE175C6F1A}"/>
                </a:ext>
              </a:extLst>
            </p:cNvPr>
            <p:cNvSpPr txBox="1">
              <a:spLocks/>
            </p:cNvSpPr>
            <p:nvPr/>
          </p:nvSpPr>
          <p:spPr>
            <a:xfrm>
              <a:off x="3733800" y="2590800"/>
              <a:ext cx="4419600" cy="3200400"/>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buFont typeface="Arial" panose="020B0604020202020204" pitchFamily="34" charset="0"/>
                <a:buChar char="•"/>
                <a:defRPr/>
              </a:pPr>
              <a:endParaRPr lang="en-US" sz="5100"/>
            </a:p>
            <a:p>
              <a:pPr>
                <a:buFont typeface="Arial" panose="020B0604020202020204" pitchFamily="34" charset="0"/>
                <a:buChar char="•"/>
                <a:defRPr/>
              </a:pPr>
              <a:endParaRPr lang="en-US" sz="5100"/>
            </a:p>
            <a:p>
              <a:pPr>
                <a:buFont typeface="Arial" panose="020B0604020202020204" pitchFamily="34" charset="0"/>
                <a:buChar char="•"/>
                <a:defRPr/>
              </a:pPr>
              <a:endParaRPr lang="en-US" sz="5100"/>
            </a:p>
            <a:p>
              <a:pPr>
                <a:buFont typeface="Arial" panose="020B0604020202020204" pitchFamily="34" charset="0"/>
                <a:buChar char="•"/>
                <a:defRPr/>
              </a:pPr>
              <a:endParaRPr lang="en-US" sz="5100"/>
            </a:p>
            <a:p>
              <a:pPr>
                <a:buFont typeface="Arial" panose="020B0604020202020204" pitchFamily="34" charset="0"/>
                <a:buChar char="•"/>
                <a:defRPr/>
              </a:pPr>
              <a:endParaRPr lang="en-US" sz="5100"/>
            </a:p>
            <a:p>
              <a:pPr>
                <a:defRPr/>
              </a:pPr>
              <a:endParaRPr lang="en-US" sz="2400"/>
            </a:p>
            <a:p>
              <a:pPr>
                <a:buFont typeface="Arial" panose="020B0604020202020204" pitchFamily="34" charset="0"/>
                <a:buChar char="•"/>
                <a:defRPr/>
              </a:pPr>
              <a:endParaRPr lang="en-US" sz="2400"/>
            </a:p>
            <a:p>
              <a:pPr>
                <a:buFont typeface="Arial" panose="020B0604020202020204" pitchFamily="34" charset="0"/>
                <a:buChar char="•"/>
                <a:defRPr/>
              </a:pPr>
              <a:endParaRPr lang="en-US" sz="2400"/>
            </a:p>
            <a:p>
              <a:pPr>
                <a:buFont typeface="Arial" panose="020B0604020202020204" pitchFamily="34" charset="0"/>
                <a:buChar char="•"/>
                <a:defRPr/>
              </a:pPr>
              <a:endParaRPr lang="en-US" sz="2400"/>
            </a:p>
            <a:p>
              <a:pPr>
                <a:defRPr/>
              </a:pPr>
              <a:endParaRPr lang="en-US" sz="2400"/>
            </a:p>
            <a:p>
              <a:pPr>
                <a:defRPr/>
              </a:pPr>
              <a:endParaRPr lang="en-US" sz="2400"/>
            </a:p>
            <a:p>
              <a:pPr>
                <a:defRPr/>
              </a:pPr>
              <a:r>
                <a:rPr lang="en-US" sz="1600"/>
                <a:t> </a:t>
              </a:r>
            </a:p>
            <a:p>
              <a:pPr>
                <a:defRPr/>
              </a:pPr>
              <a:endParaRPr lang="en-US" sz="1600"/>
            </a:p>
            <a:p>
              <a:pPr>
                <a:buFont typeface="Arial" panose="020B0604020202020204" pitchFamily="34" charset="0"/>
                <a:buChar char="•"/>
                <a:defRPr/>
              </a:pPr>
              <a:endParaRPr lang="en-US" sz="2400" dirty="0"/>
            </a:p>
          </p:txBody>
        </p:sp>
        <p:pic>
          <p:nvPicPr>
            <p:cNvPr id="15" name="Picture 8" descr="SEMIAUTO1.jpg">
              <a:extLst>
                <a:ext uri="{FF2B5EF4-FFF2-40B4-BE49-F238E27FC236}">
                  <a16:creationId xmlns:a16="http://schemas.microsoft.com/office/drawing/2014/main" id="{3CDB26C8-F58D-4A4B-A170-3A491CD42C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0"/>
              <a:ext cx="55737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767340D-8D03-4341-B2C3-B20EE8305139}"/>
                </a:ext>
              </a:extLst>
            </p:cNvPr>
            <p:cNvSpPr txBox="1">
              <a:spLocks noChangeArrowheads="1"/>
            </p:cNvSpPr>
            <p:nvPr/>
          </p:nvSpPr>
          <p:spPr bwMode="auto">
            <a:xfrm>
              <a:off x="1616798" y="3685323"/>
              <a:ext cx="1143531" cy="50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Barrel</a:t>
              </a:r>
            </a:p>
          </p:txBody>
        </p:sp>
        <p:sp>
          <p:nvSpPr>
            <p:cNvPr id="17" name="TextBox 16">
              <a:extLst>
                <a:ext uri="{FF2B5EF4-FFF2-40B4-BE49-F238E27FC236}">
                  <a16:creationId xmlns:a16="http://schemas.microsoft.com/office/drawing/2014/main" id="{20022DEB-0C44-4A5A-8B20-D488B53F520A}"/>
                </a:ext>
              </a:extLst>
            </p:cNvPr>
            <p:cNvSpPr txBox="1">
              <a:spLocks noChangeArrowheads="1"/>
            </p:cNvSpPr>
            <p:nvPr/>
          </p:nvSpPr>
          <p:spPr bwMode="auto">
            <a:xfrm>
              <a:off x="3960769" y="4385542"/>
              <a:ext cx="1208073" cy="50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Frame</a:t>
              </a:r>
            </a:p>
          </p:txBody>
        </p:sp>
        <p:cxnSp>
          <p:nvCxnSpPr>
            <p:cNvPr id="19" name="Straight Arrow Connector 18">
              <a:extLst>
                <a:ext uri="{FF2B5EF4-FFF2-40B4-BE49-F238E27FC236}">
                  <a16:creationId xmlns:a16="http://schemas.microsoft.com/office/drawing/2014/main" id="{B8E84CF6-B7BC-47C3-BF13-26CDA1BD1A53}"/>
                </a:ext>
              </a:extLst>
            </p:cNvPr>
            <p:cNvCxnSpPr>
              <a:cxnSpLocks/>
            </p:cNvCxnSpPr>
            <p:nvPr/>
          </p:nvCxnSpPr>
          <p:spPr>
            <a:xfrm flipV="1">
              <a:off x="5041259" y="4315646"/>
              <a:ext cx="611566" cy="2102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60026AC-18E4-401F-9D5E-EB0C1D9B9C48}"/>
                </a:ext>
              </a:extLst>
            </p:cNvPr>
            <p:cNvCxnSpPr>
              <a:cxnSpLocks/>
            </p:cNvCxnSpPr>
            <p:nvPr/>
          </p:nvCxnSpPr>
          <p:spPr>
            <a:xfrm flipH="1" flipV="1">
              <a:off x="4248134" y="3637191"/>
              <a:ext cx="282690" cy="7756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C1FBAA8-BD2B-42C8-94A2-0F0523B5B2B0}"/>
                </a:ext>
              </a:extLst>
            </p:cNvPr>
            <p:cNvCxnSpPr>
              <a:cxnSpLocks/>
            </p:cNvCxnSpPr>
            <p:nvPr/>
          </p:nvCxnSpPr>
          <p:spPr>
            <a:xfrm flipV="1">
              <a:off x="1987724" y="3172859"/>
              <a:ext cx="161822" cy="464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F240E57-7B76-4409-A457-7F7A9AC07CA2}"/>
                </a:ext>
              </a:extLst>
            </p:cNvPr>
            <p:cNvCxnSpPr>
              <a:cxnSpLocks/>
            </p:cNvCxnSpPr>
            <p:nvPr/>
          </p:nvCxnSpPr>
          <p:spPr>
            <a:xfrm flipH="1">
              <a:off x="6928325" y="2988661"/>
              <a:ext cx="502187" cy="2258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BD4034C-0002-4D7E-85E4-95563890332F}"/>
                </a:ext>
              </a:extLst>
            </p:cNvPr>
            <p:cNvSpPr txBox="1">
              <a:spLocks noChangeArrowheads="1"/>
            </p:cNvSpPr>
            <p:nvPr/>
          </p:nvSpPr>
          <p:spPr bwMode="auto">
            <a:xfrm>
              <a:off x="7337234" y="2221972"/>
              <a:ext cx="34519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Action</a:t>
              </a:r>
            </a:p>
            <a:p>
              <a:pPr eaLnBrk="1" hangingPunct="1">
                <a:spcBef>
                  <a:spcPct val="0"/>
                </a:spcBef>
                <a:buFontTx/>
                <a:buNone/>
              </a:pPr>
              <a:r>
                <a:rPr lang="en-US" altLang="en-US" sz="1600" dirty="0">
                  <a:latin typeface="Arial" panose="020B0604020202020204" pitchFamily="34" charset="0"/>
                </a:rPr>
                <a:t>(</a:t>
              </a:r>
              <a:r>
                <a:rPr lang="en-US" altLang="en-US" sz="1600" b="1" dirty="0">
                  <a:latin typeface="Arial" panose="020B0604020202020204" pitchFamily="34" charset="0"/>
                </a:rPr>
                <a:t>Slide and parts within frame)</a:t>
              </a:r>
            </a:p>
          </p:txBody>
        </p:sp>
      </p:grpSp>
      <p:grpSp>
        <p:nvGrpSpPr>
          <p:cNvPr id="32" name="Group 31">
            <a:extLst>
              <a:ext uri="{FF2B5EF4-FFF2-40B4-BE49-F238E27FC236}">
                <a16:creationId xmlns:a16="http://schemas.microsoft.com/office/drawing/2014/main" id="{5F5DB3B7-0202-4B39-B020-E48A24CDCA60}"/>
              </a:ext>
            </a:extLst>
          </p:cNvPr>
          <p:cNvGrpSpPr/>
          <p:nvPr/>
        </p:nvGrpSpPr>
        <p:grpSpPr>
          <a:xfrm>
            <a:off x="7288129" y="2254785"/>
            <a:ext cx="4849418" cy="3375285"/>
            <a:chOff x="2412771" y="2133600"/>
            <a:chExt cx="5035387" cy="3840163"/>
          </a:xfrm>
        </p:grpSpPr>
        <p:pic>
          <p:nvPicPr>
            <p:cNvPr id="23" name="Picture 8" descr="SEMIAUTO1.jpg">
              <a:extLst>
                <a:ext uri="{FF2B5EF4-FFF2-40B4-BE49-F238E27FC236}">
                  <a16:creationId xmlns:a16="http://schemas.microsoft.com/office/drawing/2014/main" id="{4A2E5EA3-6B32-4A2E-885F-BC57B8C8AFBD}"/>
                </a:ext>
              </a:extLst>
            </p:cNvPr>
            <p:cNvPicPr>
              <a:picLocks noChangeAspect="1"/>
            </p:cNvPicPr>
            <p:nvPr/>
          </p:nvPicPr>
          <p:blipFill>
            <a:blip r:embed="rId3">
              <a:extLst>
                <a:ext uri="{28A0092B-C50C-407E-A947-70E740481C1C}">
                  <a14:useLocalDpi xmlns:a14="http://schemas.microsoft.com/office/drawing/2010/main" val="0"/>
                </a:ext>
              </a:extLst>
            </a:blip>
            <a:srcRect l="24509"/>
            <a:stretch>
              <a:fillRect/>
            </a:stretch>
          </p:blipFill>
          <p:spPr bwMode="auto">
            <a:xfrm>
              <a:off x="2438400" y="2133600"/>
              <a:ext cx="4306888" cy="384016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DA969B6-DC22-4A90-B2C4-411AAE7BD0ED}"/>
                </a:ext>
              </a:extLst>
            </p:cNvPr>
            <p:cNvSpPr txBox="1">
              <a:spLocks noChangeArrowheads="1"/>
            </p:cNvSpPr>
            <p:nvPr/>
          </p:nvSpPr>
          <p:spPr bwMode="auto">
            <a:xfrm>
              <a:off x="6093673" y="3645895"/>
              <a:ext cx="1354485" cy="3851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Backstrap</a:t>
              </a:r>
            </a:p>
          </p:txBody>
        </p:sp>
        <p:sp>
          <p:nvSpPr>
            <p:cNvPr id="25" name="TextBox 24">
              <a:extLst>
                <a:ext uri="{FF2B5EF4-FFF2-40B4-BE49-F238E27FC236}">
                  <a16:creationId xmlns:a16="http://schemas.microsoft.com/office/drawing/2014/main" id="{C7371F52-C8AC-4F9E-B0EC-19BB755004D2}"/>
                </a:ext>
              </a:extLst>
            </p:cNvPr>
            <p:cNvSpPr txBox="1">
              <a:spLocks noChangeArrowheads="1"/>
            </p:cNvSpPr>
            <p:nvPr/>
          </p:nvSpPr>
          <p:spPr bwMode="auto">
            <a:xfrm>
              <a:off x="2412771" y="4231703"/>
              <a:ext cx="1570822" cy="289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600" b="1" dirty="0">
                  <a:latin typeface="Arial" panose="020B0604020202020204" pitchFamily="34" charset="0"/>
                </a:rPr>
                <a:t>Trigger guard</a:t>
              </a:r>
            </a:p>
          </p:txBody>
        </p:sp>
        <p:sp>
          <p:nvSpPr>
            <p:cNvPr id="26" name="TextBox 25">
              <a:extLst>
                <a:ext uri="{FF2B5EF4-FFF2-40B4-BE49-F238E27FC236}">
                  <a16:creationId xmlns:a16="http://schemas.microsoft.com/office/drawing/2014/main" id="{4CE8602C-8FC8-43A9-99C1-EDE9558603F3}"/>
                </a:ext>
              </a:extLst>
            </p:cNvPr>
            <p:cNvSpPr txBox="1">
              <a:spLocks noChangeArrowheads="1"/>
            </p:cNvSpPr>
            <p:nvPr/>
          </p:nvSpPr>
          <p:spPr bwMode="auto">
            <a:xfrm>
              <a:off x="2839244" y="4730950"/>
              <a:ext cx="1752600" cy="338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Front strap</a:t>
              </a:r>
            </a:p>
          </p:txBody>
        </p:sp>
        <p:sp>
          <p:nvSpPr>
            <p:cNvPr id="27" name="TextBox 26">
              <a:extLst>
                <a:ext uri="{FF2B5EF4-FFF2-40B4-BE49-F238E27FC236}">
                  <a16:creationId xmlns:a16="http://schemas.microsoft.com/office/drawing/2014/main" id="{BDEC5797-7D21-470C-B85F-9498BB9B58E0}"/>
                </a:ext>
              </a:extLst>
            </p:cNvPr>
            <p:cNvSpPr txBox="1">
              <a:spLocks noChangeArrowheads="1"/>
            </p:cNvSpPr>
            <p:nvPr/>
          </p:nvSpPr>
          <p:spPr bwMode="auto">
            <a:xfrm>
              <a:off x="3510604" y="5310262"/>
              <a:ext cx="1314784"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Grip panels</a:t>
              </a:r>
            </a:p>
          </p:txBody>
        </p:sp>
        <p:cxnSp>
          <p:nvCxnSpPr>
            <p:cNvPr id="28" name="Straight Arrow Connector 27">
              <a:extLst>
                <a:ext uri="{FF2B5EF4-FFF2-40B4-BE49-F238E27FC236}">
                  <a16:creationId xmlns:a16="http://schemas.microsoft.com/office/drawing/2014/main" id="{3EE542B8-FB93-4549-8817-D08FA33FC726}"/>
                </a:ext>
              </a:extLst>
            </p:cNvPr>
            <p:cNvCxnSpPr>
              <a:cxnSpLocks/>
            </p:cNvCxnSpPr>
            <p:nvPr/>
          </p:nvCxnSpPr>
          <p:spPr>
            <a:xfrm flipV="1">
              <a:off x="4825388" y="4594034"/>
              <a:ext cx="727113" cy="7381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4F2CFE8-42DD-4A17-95F5-AE2241BE0B73}"/>
                </a:ext>
              </a:extLst>
            </p:cNvPr>
            <p:cNvCxnSpPr>
              <a:cxnSpLocks/>
            </p:cNvCxnSpPr>
            <p:nvPr/>
          </p:nvCxnSpPr>
          <p:spPr>
            <a:xfrm flipH="1">
              <a:off x="6357495" y="4083295"/>
              <a:ext cx="297457" cy="6279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A8F7A9-E252-4D81-9BFD-C9EDF316812D}"/>
                </a:ext>
              </a:extLst>
            </p:cNvPr>
            <p:cNvCxnSpPr/>
            <p:nvPr/>
          </p:nvCxnSpPr>
          <p:spPr>
            <a:xfrm flipV="1">
              <a:off x="3309651" y="4005549"/>
              <a:ext cx="3810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60EF0DD-5961-4F3F-9B30-183207A461E3}"/>
                </a:ext>
              </a:extLst>
            </p:cNvPr>
            <p:cNvCxnSpPr>
              <a:cxnSpLocks/>
            </p:cNvCxnSpPr>
            <p:nvPr/>
          </p:nvCxnSpPr>
          <p:spPr>
            <a:xfrm flipV="1">
              <a:off x="4157032" y="4729909"/>
              <a:ext cx="800225" cy="1478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4B80A2D-6281-4089-A848-64D2AA076998}"/>
              </a:ext>
            </a:extLst>
          </p:cNvPr>
          <p:cNvSpPr>
            <a:spLocks noGrp="1"/>
          </p:cNvSpPr>
          <p:nvPr>
            <p:ph type="title"/>
          </p:nvPr>
        </p:nvSpPr>
        <p:spPr>
          <a:xfrm>
            <a:off x="838200" y="9507"/>
            <a:ext cx="10515600" cy="992055"/>
          </a:xfrm>
        </p:spPr>
        <p:txBody>
          <a:bodyPr anchor="ctr"/>
          <a:lstStyle/>
          <a:p>
            <a:pPr algn="ctr"/>
            <a:r>
              <a:rPr lang="en-US" dirty="0"/>
              <a:t>Semi-Automatic Pistol</a:t>
            </a:r>
          </a:p>
        </p:txBody>
      </p:sp>
      <p:sp>
        <p:nvSpPr>
          <p:cNvPr id="46" name="TextBox 45">
            <a:extLst>
              <a:ext uri="{FF2B5EF4-FFF2-40B4-BE49-F238E27FC236}">
                <a16:creationId xmlns:a16="http://schemas.microsoft.com/office/drawing/2014/main" id="{ACD87003-518C-437C-AE47-C5F191AF8C78}"/>
              </a:ext>
            </a:extLst>
          </p:cNvPr>
          <p:cNvSpPr txBox="1">
            <a:spLocks noChangeArrowheads="1"/>
          </p:cNvSpPr>
          <p:nvPr/>
        </p:nvSpPr>
        <p:spPr bwMode="auto">
          <a:xfrm>
            <a:off x="10905115" y="1715077"/>
            <a:ext cx="969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Rear </a:t>
            </a:r>
            <a:br>
              <a:rPr lang="en-US" altLang="en-US" sz="1600" b="1" dirty="0">
                <a:latin typeface="Arial" panose="020B0604020202020204" pitchFamily="34" charset="0"/>
              </a:rPr>
            </a:br>
            <a:r>
              <a:rPr lang="en-US" altLang="en-US" sz="1600" b="1" dirty="0">
                <a:latin typeface="Arial" panose="020B0604020202020204" pitchFamily="34" charset="0"/>
              </a:rPr>
              <a:t>Sight</a:t>
            </a:r>
          </a:p>
        </p:txBody>
      </p:sp>
      <p:cxnSp>
        <p:nvCxnSpPr>
          <p:cNvPr id="47" name="Straight Arrow Connector 46">
            <a:extLst>
              <a:ext uri="{FF2B5EF4-FFF2-40B4-BE49-F238E27FC236}">
                <a16:creationId xmlns:a16="http://schemas.microsoft.com/office/drawing/2014/main" id="{C7F500CD-05A7-4A38-BE45-FB287B4C54EA}"/>
              </a:ext>
            </a:extLst>
          </p:cNvPr>
          <p:cNvCxnSpPr>
            <a:cxnSpLocks/>
          </p:cNvCxnSpPr>
          <p:nvPr/>
        </p:nvCxnSpPr>
        <p:spPr>
          <a:xfrm flipH="1">
            <a:off x="10532197" y="2107950"/>
            <a:ext cx="427504" cy="361366"/>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53346AA3-C994-4E64-A6E8-AE9599CE2CAB}"/>
              </a:ext>
            </a:extLst>
          </p:cNvPr>
          <p:cNvSpPr txBox="1">
            <a:spLocks noChangeArrowheads="1"/>
          </p:cNvSpPr>
          <p:nvPr/>
        </p:nvSpPr>
        <p:spPr bwMode="auto">
          <a:xfrm>
            <a:off x="11133549" y="2594803"/>
            <a:ext cx="1058451" cy="29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600" b="1" dirty="0">
                <a:latin typeface="Arial" panose="020B0604020202020204" pitchFamily="34" charset="0"/>
              </a:rPr>
              <a:t>Safety</a:t>
            </a:r>
          </a:p>
        </p:txBody>
      </p:sp>
      <p:cxnSp>
        <p:nvCxnSpPr>
          <p:cNvPr id="34" name="Straight Arrow Connector 33">
            <a:extLst>
              <a:ext uri="{FF2B5EF4-FFF2-40B4-BE49-F238E27FC236}">
                <a16:creationId xmlns:a16="http://schemas.microsoft.com/office/drawing/2014/main" id="{11BD6736-616E-40E7-971F-DF1B053C7E6B}"/>
              </a:ext>
            </a:extLst>
          </p:cNvPr>
          <p:cNvCxnSpPr>
            <a:cxnSpLocks/>
          </p:cNvCxnSpPr>
          <p:nvPr/>
        </p:nvCxnSpPr>
        <p:spPr>
          <a:xfrm flipH="1">
            <a:off x="10660987" y="2898756"/>
            <a:ext cx="857662" cy="358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Snip and Round Single Corner Rectangle 35"/>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TextBox 34">
            <a:extLst>
              <a:ext uri="{FF2B5EF4-FFF2-40B4-BE49-F238E27FC236}">
                <a16:creationId xmlns:a16="http://schemas.microsoft.com/office/drawing/2014/main" id="{C1C39D70-1FE8-4B68-BBAA-0A0AC7C8ED0A}"/>
              </a:ext>
            </a:extLst>
          </p:cNvPr>
          <p:cNvSpPr txBox="1"/>
          <p:nvPr/>
        </p:nvSpPr>
        <p:spPr>
          <a:xfrm>
            <a:off x="10972800" y="6211669"/>
            <a:ext cx="838200" cy="400110"/>
          </a:xfrm>
          <a:prstGeom prst="rect">
            <a:avLst/>
          </a:prstGeom>
          <a:solidFill>
            <a:schemeClr val="tx1"/>
          </a:solidFill>
        </p:spPr>
        <p:txBody>
          <a:bodyPr wrap="square" rtlCol="0">
            <a:spAutoFit/>
          </a:bodyPr>
          <a:lstStyle/>
          <a:p>
            <a:pPr algn="ctr"/>
            <a:r>
              <a:rPr lang="en-US" sz="2000" b="1" dirty="0">
                <a:solidFill>
                  <a:srgbClr val="FF0000"/>
                </a:solidFill>
              </a:rPr>
              <a:t>31</a:t>
            </a:r>
          </a:p>
        </p:txBody>
      </p:sp>
      <p:sp>
        <p:nvSpPr>
          <p:cNvPr id="4" name="Star: 5 Points 3">
            <a:extLst>
              <a:ext uri="{FF2B5EF4-FFF2-40B4-BE49-F238E27FC236}">
                <a16:creationId xmlns:a16="http://schemas.microsoft.com/office/drawing/2014/main" id="{00ADABDC-DB46-4833-8149-C96B1FBFC3DF}"/>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8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0" descr="riflingdrwg.tif">
            <a:extLst>
              <a:ext uri="{FF2B5EF4-FFF2-40B4-BE49-F238E27FC236}">
                <a16:creationId xmlns:a16="http://schemas.microsoft.com/office/drawing/2014/main" id="{45BD01FE-12F4-4313-861E-EFAD24340C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7381" y="4655528"/>
            <a:ext cx="4733325" cy="134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8CC8FC29-8BFF-43C1-BB35-D833096EC306}"/>
              </a:ext>
            </a:extLst>
          </p:cNvPr>
          <p:cNvGrpSpPr/>
          <p:nvPr/>
        </p:nvGrpSpPr>
        <p:grpSpPr>
          <a:xfrm>
            <a:off x="1773896" y="961814"/>
            <a:ext cx="7129909" cy="3506514"/>
            <a:chOff x="1082842" y="1441800"/>
            <a:chExt cx="7283736" cy="3651568"/>
          </a:xfrm>
        </p:grpSpPr>
        <p:sp>
          <p:nvSpPr>
            <p:cNvPr id="4" name="Subtitle 1">
              <a:extLst>
                <a:ext uri="{FF2B5EF4-FFF2-40B4-BE49-F238E27FC236}">
                  <a16:creationId xmlns:a16="http://schemas.microsoft.com/office/drawing/2014/main" id="{B4C578F7-429C-4A99-AC05-3E1AB9D4B92E}"/>
                </a:ext>
              </a:extLst>
            </p:cNvPr>
            <p:cNvSpPr txBox="1">
              <a:spLocks/>
            </p:cNvSpPr>
            <p:nvPr/>
          </p:nvSpPr>
          <p:spPr>
            <a:xfrm>
              <a:off x="3140242" y="1816768"/>
              <a:ext cx="4495800" cy="327660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None/>
                <a:defRPr/>
              </a:pPr>
              <a:endParaRPr lang="en-US" sz="5100" b="1"/>
            </a:p>
            <a:p>
              <a:pPr>
                <a:defRPr/>
              </a:pPr>
              <a:endParaRPr lang="en-US" sz="5100"/>
            </a:p>
            <a:p>
              <a:pPr>
                <a:defRPr/>
              </a:pPr>
              <a:endParaRPr lang="en-US" sz="5100"/>
            </a:p>
            <a:p>
              <a:pPr>
                <a:defRPr/>
              </a:pPr>
              <a:endParaRPr lang="en-US" sz="5100"/>
            </a:p>
            <a:p>
              <a:pPr>
                <a:defRPr/>
              </a:pPr>
              <a:endParaRPr lang="en-US" sz="5100"/>
            </a:p>
            <a:p>
              <a:pPr>
                <a:defRPr/>
              </a:pPr>
              <a:endParaRPr lang="en-US" sz="5100"/>
            </a:p>
            <a:p>
              <a:pPr>
                <a:defRPr/>
              </a:pPr>
              <a:endParaRPr lang="en-US" sz="2400"/>
            </a:p>
            <a:p>
              <a:pPr>
                <a:defRPr/>
              </a:pPr>
              <a:endParaRPr lang="en-US" sz="2400"/>
            </a:p>
            <a:p>
              <a:pPr>
                <a:defRPr/>
              </a:pPr>
              <a:endParaRPr lang="en-US" sz="2400"/>
            </a:p>
            <a:p>
              <a:pPr>
                <a:defRPr/>
              </a:pPr>
              <a:endParaRPr lang="en-US" sz="2400"/>
            </a:p>
            <a:p>
              <a:pPr>
                <a:defRPr/>
              </a:pPr>
              <a:endParaRPr lang="en-US" sz="2400"/>
            </a:p>
            <a:p>
              <a:pPr>
                <a:defRPr/>
              </a:pPr>
              <a:endParaRPr lang="en-US" sz="2400"/>
            </a:p>
            <a:p>
              <a:pPr>
                <a:defRPr/>
              </a:pPr>
              <a:r>
                <a:rPr lang="en-US" sz="1600"/>
                <a:t> </a:t>
              </a:r>
            </a:p>
            <a:p>
              <a:pPr>
                <a:defRPr/>
              </a:pPr>
              <a:endParaRPr lang="en-US" sz="1600"/>
            </a:p>
            <a:p>
              <a:pPr>
                <a:defRPr/>
              </a:pPr>
              <a:endParaRPr lang="en-US" sz="2400" dirty="0"/>
            </a:p>
          </p:txBody>
        </p:sp>
        <p:pic>
          <p:nvPicPr>
            <p:cNvPr id="5" name="Picture 15" descr="revcutawaymod2copy.tif">
              <a:extLst>
                <a:ext uri="{FF2B5EF4-FFF2-40B4-BE49-F238E27FC236}">
                  <a16:creationId xmlns:a16="http://schemas.microsoft.com/office/drawing/2014/main" id="{27AD140B-26CB-47BB-931A-AB4CFFAEDE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78" b="5566"/>
            <a:stretch/>
          </p:blipFill>
          <p:spPr bwMode="auto">
            <a:xfrm>
              <a:off x="1844842" y="2024483"/>
              <a:ext cx="6446838" cy="291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DDBB742-9DEE-47B0-BCA4-0BA84F13CB85}"/>
                </a:ext>
              </a:extLst>
            </p:cNvPr>
            <p:cNvSpPr txBox="1">
              <a:spLocks noChangeArrowheads="1"/>
            </p:cNvSpPr>
            <p:nvPr/>
          </p:nvSpPr>
          <p:spPr bwMode="auto">
            <a:xfrm>
              <a:off x="1082842" y="3275681"/>
              <a:ext cx="1447800" cy="39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Muzzle</a:t>
              </a:r>
            </a:p>
          </p:txBody>
        </p:sp>
        <p:sp>
          <p:nvSpPr>
            <p:cNvPr id="7" name="TextBox 6">
              <a:extLst>
                <a:ext uri="{FF2B5EF4-FFF2-40B4-BE49-F238E27FC236}">
                  <a16:creationId xmlns:a16="http://schemas.microsoft.com/office/drawing/2014/main" id="{E38A1922-EFC8-4D78-813F-3F611AAA2EED}"/>
                </a:ext>
              </a:extLst>
            </p:cNvPr>
            <p:cNvSpPr txBox="1">
              <a:spLocks noChangeArrowheads="1"/>
            </p:cNvSpPr>
            <p:nvPr/>
          </p:nvSpPr>
          <p:spPr bwMode="auto">
            <a:xfrm>
              <a:off x="2454442" y="1677140"/>
              <a:ext cx="2782132" cy="39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Rifling </a:t>
              </a:r>
              <a:r>
                <a:rPr lang="en-US" altLang="en-US" sz="1500" b="1" dirty="0">
                  <a:latin typeface="Arial" panose="020B0604020202020204" pitchFamily="34" charset="0"/>
                </a:rPr>
                <a:t>(lands &amp; grooves)</a:t>
              </a:r>
            </a:p>
          </p:txBody>
        </p:sp>
        <p:sp>
          <p:nvSpPr>
            <p:cNvPr id="8" name="TextBox 7">
              <a:extLst>
                <a:ext uri="{FF2B5EF4-FFF2-40B4-BE49-F238E27FC236}">
                  <a16:creationId xmlns:a16="http://schemas.microsoft.com/office/drawing/2014/main" id="{D30345A8-2581-4EC1-BDE9-9B2CFE28C751}"/>
                </a:ext>
              </a:extLst>
            </p:cNvPr>
            <p:cNvSpPr txBox="1">
              <a:spLocks noChangeArrowheads="1"/>
            </p:cNvSpPr>
            <p:nvPr/>
          </p:nvSpPr>
          <p:spPr bwMode="auto">
            <a:xfrm>
              <a:off x="5413078" y="1441800"/>
              <a:ext cx="2953500" cy="64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Chamber  </a:t>
              </a:r>
            </a:p>
            <a:p>
              <a:pPr eaLnBrk="1" hangingPunct="1">
                <a:spcBef>
                  <a:spcPct val="0"/>
                </a:spcBef>
                <a:buFontTx/>
                <a:buNone/>
              </a:pPr>
              <a:r>
                <a:rPr lang="en-US" altLang="en-US" sz="1500" b="1" dirty="0">
                  <a:latin typeface="Arial" panose="020B0604020202020204" pitchFamily="34" charset="0"/>
                </a:rPr>
                <a:t>(in cylinder, with  cartridge) </a:t>
              </a:r>
            </a:p>
          </p:txBody>
        </p:sp>
        <p:cxnSp>
          <p:nvCxnSpPr>
            <p:cNvPr id="9" name="Straight Arrow Connector 8">
              <a:extLst>
                <a:ext uri="{FF2B5EF4-FFF2-40B4-BE49-F238E27FC236}">
                  <a16:creationId xmlns:a16="http://schemas.microsoft.com/office/drawing/2014/main" id="{60D03837-BC21-4016-B8F1-65B12BC200E5}"/>
                </a:ext>
              </a:extLst>
            </p:cNvPr>
            <p:cNvCxnSpPr/>
            <p:nvPr/>
          </p:nvCxnSpPr>
          <p:spPr>
            <a:xfrm rot="5400000" flipH="1" flipV="1">
              <a:off x="1463842" y="2807368"/>
              <a:ext cx="5334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369561B-18FF-4734-9A99-5ED450A269FE}"/>
                </a:ext>
              </a:extLst>
            </p:cNvPr>
            <p:cNvCxnSpPr/>
            <p:nvPr/>
          </p:nvCxnSpPr>
          <p:spPr>
            <a:xfrm rot="16200000" flipH="1">
              <a:off x="2835442" y="2197768"/>
              <a:ext cx="7620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AEB78E7-610B-4AA1-968F-7332BE804AD1}"/>
                </a:ext>
              </a:extLst>
            </p:cNvPr>
            <p:cNvCxnSpPr/>
            <p:nvPr/>
          </p:nvCxnSpPr>
          <p:spPr>
            <a:xfrm rot="5400000">
              <a:off x="5197642" y="2197768"/>
              <a:ext cx="6858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609BF83-6CDF-4859-AA10-54BF0B28B7DB}"/>
              </a:ext>
            </a:extLst>
          </p:cNvPr>
          <p:cNvSpPr>
            <a:spLocks noGrp="1"/>
          </p:cNvSpPr>
          <p:nvPr>
            <p:ph type="title"/>
          </p:nvPr>
        </p:nvSpPr>
        <p:spPr>
          <a:xfrm>
            <a:off x="838200" y="1"/>
            <a:ext cx="10515600" cy="993903"/>
          </a:xfrm>
        </p:spPr>
        <p:txBody>
          <a:bodyPr/>
          <a:lstStyle/>
          <a:p>
            <a:pPr algn="ctr"/>
            <a:r>
              <a:rPr lang="en-US" dirty="0"/>
              <a:t>Parts of a Barrel</a:t>
            </a:r>
          </a:p>
        </p:txBody>
      </p:sp>
      <p:sp>
        <p:nvSpPr>
          <p:cNvPr id="14" name="Subtitle 1">
            <a:extLst>
              <a:ext uri="{FF2B5EF4-FFF2-40B4-BE49-F238E27FC236}">
                <a16:creationId xmlns:a16="http://schemas.microsoft.com/office/drawing/2014/main" id="{6FFA86B1-AE86-4820-8FD6-6211BAFF60B5}"/>
              </a:ext>
            </a:extLst>
          </p:cNvPr>
          <p:cNvSpPr txBox="1">
            <a:spLocks/>
          </p:cNvSpPr>
          <p:nvPr/>
        </p:nvSpPr>
        <p:spPr>
          <a:xfrm>
            <a:off x="9484680" y="3438356"/>
            <a:ext cx="2295336" cy="253075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5100" b="1" dirty="0"/>
          </a:p>
          <a:p>
            <a:pPr>
              <a:defRPr/>
            </a:pPr>
            <a:endParaRPr lang="en-US" sz="5100" dirty="0"/>
          </a:p>
          <a:p>
            <a:pPr>
              <a:defRPr/>
            </a:pPr>
            <a:endParaRPr lang="en-US" sz="5100" dirty="0"/>
          </a:p>
          <a:p>
            <a:pPr>
              <a:defRPr/>
            </a:pPr>
            <a:endParaRPr lang="en-US" sz="5100" dirty="0"/>
          </a:p>
          <a:p>
            <a:pPr>
              <a:defRPr/>
            </a:pPr>
            <a:endParaRPr lang="en-US" sz="5100" dirty="0"/>
          </a:p>
          <a:p>
            <a:pPr>
              <a:defRPr/>
            </a:pPr>
            <a:endParaRPr lang="en-US" sz="5100" dirty="0"/>
          </a:p>
          <a:p>
            <a:pPr>
              <a:defRPr/>
            </a:pPr>
            <a:endParaRPr lang="en-US" sz="2400" dirty="0"/>
          </a:p>
          <a:p>
            <a:pPr>
              <a:defRPr/>
            </a:pPr>
            <a:endParaRPr lang="en-US" sz="2400" dirty="0"/>
          </a:p>
          <a:p>
            <a:pPr>
              <a:defRPr/>
            </a:pPr>
            <a:endParaRPr lang="en-US" sz="2400" dirty="0"/>
          </a:p>
          <a:p>
            <a:pPr>
              <a:defRPr/>
            </a:pPr>
            <a:endParaRPr lang="en-US" sz="2400" dirty="0"/>
          </a:p>
          <a:p>
            <a:pPr>
              <a:defRPr/>
            </a:pPr>
            <a:endParaRPr lang="en-US" sz="2400" dirty="0"/>
          </a:p>
          <a:p>
            <a:pPr>
              <a:defRPr/>
            </a:pPr>
            <a:endParaRPr lang="en-US" sz="2400" dirty="0"/>
          </a:p>
          <a:p>
            <a:pPr>
              <a:defRPr/>
            </a:pPr>
            <a:r>
              <a:rPr lang="en-US" sz="1600" dirty="0"/>
              <a:t> </a:t>
            </a:r>
          </a:p>
          <a:p>
            <a:pPr>
              <a:defRPr/>
            </a:pPr>
            <a:endParaRPr lang="en-US" sz="1600" dirty="0"/>
          </a:p>
          <a:p>
            <a:pPr>
              <a:defRPr/>
            </a:pPr>
            <a:endParaRPr lang="en-US" sz="2400" dirty="0"/>
          </a:p>
        </p:txBody>
      </p:sp>
      <p:sp>
        <p:nvSpPr>
          <p:cNvPr id="15" name="TextBox 21">
            <a:extLst>
              <a:ext uri="{FF2B5EF4-FFF2-40B4-BE49-F238E27FC236}">
                <a16:creationId xmlns:a16="http://schemas.microsoft.com/office/drawing/2014/main" id="{43F8EB03-E812-4337-8355-C3D62A9099AC}"/>
              </a:ext>
            </a:extLst>
          </p:cNvPr>
          <p:cNvSpPr txBox="1">
            <a:spLocks noChangeArrowheads="1"/>
          </p:cNvSpPr>
          <p:nvPr/>
        </p:nvSpPr>
        <p:spPr bwMode="auto">
          <a:xfrm>
            <a:off x="9059859" y="1468233"/>
            <a:ext cx="278359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i="1" dirty="0">
                <a:latin typeface="Arial" panose="020B0604020202020204" pitchFamily="34" charset="0"/>
              </a:rPr>
              <a:t>Rifling</a:t>
            </a:r>
          </a:p>
          <a:p>
            <a:pPr eaLnBrk="1" hangingPunct="1">
              <a:spcBef>
                <a:spcPct val="0"/>
              </a:spcBef>
              <a:buFontTx/>
              <a:buNone/>
            </a:pPr>
            <a:r>
              <a:rPr lang="en-US" altLang="en-US" sz="1600" dirty="0">
                <a:latin typeface="Arial" panose="020B0604020202020204" pitchFamily="34" charset="0"/>
              </a:rPr>
              <a:t>Spiraling </a:t>
            </a:r>
            <a:r>
              <a:rPr lang="en-US" altLang="en-US" sz="1600" i="1" dirty="0">
                <a:latin typeface="Arial" panose="020B0604020202020204" pitchFamily="34" charset="0"/>
              </a:rPr>
              <a:t>lands</a:t>
            </a:r>
            <a:r>
              <a:rPr lang="en-US" altLang="en-US" sz="1600" dirty="0">
                <a:latin typeface="Arial" panose="020B0604020202020204" pitchFamily="34" charset="0"/>
              </a:rPr>
              <a:t> and </a:t>
            </a:r>
            <a:r>
              <a:rPr lang="en-US" altLang="en-US" sz="1600" i="1" dirty="0">
                <a:latin typeface="Arial" panose="020B0604020202020204" pitchFamily="34" charset="0"/>
              </a:rPr>
              <a:t>grooves</a:t>
            </a:r>
            <a:r>
              <a:rPr lang="en-US" altLang="en-US" sz="1600" dirty="0">
                <a:latin typeface="Arial" panose="020B0604020202020204" pitchFamily="34" charset="0"/>
              </a:rPr>
              <a:t> that engrave the bullet and give it spin as it travels through the bore.</a:t>
            </a:r>
          </a:p>
        </p:txBody>
      </p:sp>
      <p:sp>
        <p:nvSpPr>
          <p:cNvPr id="17" name="TextBox 16">
            <a:extLst>
              <a:ext uri="{FF2B5EF4-FFF2-40B4-BE49-F238E27FC236}">
                <a16:creationId xmlns:a16="http://schemas.microsoft.com/office/drawing/2014/main" id="{72228CDD-D82C-4459-9648-A39CCBC3EFB0}"/>
              </a:ext>
            </a:extLst>
          </p:cNvPr>
          <p:cNvSpPr txBox="1">
            <a:spLocks noChangeArrowheads="1"/>
          </p:cNvSpPr>
          <p:nvPr/>
        </p:nvSpPr>
        <p:spPr bwMode="auto">
          <a:xfrm>
            <a:off x="8553703" y="4594289"/>
            <a:ext cx="706257" cy="27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Land</a:t>
            </a:r>
          </a:p>
        </p:txBody>
      </p:sp>
      <p:sp>
        <p:nvSpPr>
          <p:cNvPr id="18" name="TextBox 17">
            <a:extLst>
              <a:ext uri="{FF2B5EF4-FFF2-40B4-BE49-F238E27FC236}">
                <a16:creationId xmlns:a16="http://schemas.microsoft.com/office/drawing/2014/main" id="{78632703-D04D-45BF-B58C-82D952D1FDDD}"/>
              </a:ext>
            </a:extLst>
          </p:cNvPr>
          <p:cNvSpPr txBox="1">
            <a:spLocks noChangeArrowheads="1"/>
          </p:cNvSpPr>
          <p:nvPr/>
        </p:nvSpPr>
        <p:spPr bwMode="auto">
          <a:xfrm>
            <a:off x="7507369" y="4593495"/>
            <a:ext cx="941676" cy="27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Groove</a:t>
            </a:r>
          </a:p>
        </p:txBody>
      </p:sp>
      <p:cxnSp>
        <p:nvCxnSpPr>
          <p:cNvPr id="19" name="Straight Arrow Connector 18">
            <a:extLst>
              <a:ext uri="{FF2B5EF4-FFF2-40B4-BE49-F238E27FC236}">
                <a16:creationId xmlns:a16="http://schemas.microsoft.com/office/drawing/2014/main" id="{D9A649DB-160F-434A-9C20-EA222B7E7238}"/>
              </a:ext>
            </a:extLst>
          </p:cNvPr>
          <p:cNvCxnSpPr/>
          <p:nvPr/>
        </p:nvCxnSpPr>
        <p:spPr>
          <a:xfrm flipH="1">
            <a:off x="8547355" y="4900613"/>
            <a:ext cx="153733" cy="40231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5E328F7-7317-4FCA-80B6-221F99DE29EE}"/>
              </a:ext>
            </a:extLst>
          </p:cNvPr>
          <p:cNvCxnSpPr/>
          <p:nvPr/>
        </p:nvCxnSpPr>
        <p:spPr>
          <a:xfrm>
            <a:off x="8155781" y="4900613"/>
            <a:ext cx="113431" cy="40231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990132" y="2614149"/>
            <a:ext cx="2959887" cy="20823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a:spLocks noChangeArrowheads="1"/>
          </p:cNvSpPr>
          <p:nvPr/>
        </p:nvSpPr>
        <p:spPr bwMode="auto">
          <a:xfrm>
            <a:off x="10211100" y="3543558"/>
            <a:ext cx="6893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50" b="1" dirty="0">
                <a:latin typeface="Arial" panose="020B0604020202020204" pitchFamily="34" charset="0"/>
              </a:rPr>
              <a:t>Groove</a:t>
            </a:r>
          </a:p>
        </p:txBody>
      </p:sp>
      <p:cxnSp>
        <p:nvCxnSpPr>
          <p:cNvPr id="36" name="Straight Arrow Connector 35"/>
          <p:cNvCxnSpPr>
            <a:stCxn id="35" idx="2"/>
          </p:cNvCxnSpPr>
          <p:nvPr/>
        </p:nvCxnSpPr>
        <p:spPr>
          <a:xfrm flipH="1">
            <a:off x="10506075" y="3805168"/>
            <a:ext cx="49691" cy="393235"/>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7" name="TextBox 36"/>
          <p:cNvSpPr txBox="1">
            <a:spLocks noChangeArrowheads="1"/>
          </p:cNvSpPr>
          <p:nvPr/>
        </p:nvSpPr>
        <p:spPr bwMode="auto">
          <a:xfrm>
            <a:off x="9804860" y="3438356"/>
            <a:ext cx="5337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dirty="0">
                <a:latin typeface="Arial" panose="020B0604020202020204" pitchFamily="34" charset="0"/>
              </a:rPr>
              <a:t>Land</a:t>
            </a:r>
          </a:p>
        </p:txBody>
      </p:sp>
      <p:cxnSp>
        <p:nvCxnSpPr>
          <p:cNvPr id="38" name="Straight Arrow Connector 37"/>
          <p:cNvCxnSpPr>
            <a:stCxn id="37" idx="2"/>
          </p:cNvCxnSpPr>
          <p:nvPr/>
        </p:nvCxnSpPr>
        <p:spPr>
          <a:xfrm flipH="1">
            <a:off x="10004904" y="3699966"/>
            <a:ext cx="66844" cy="289629"/>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6" name="Snip and Round Single Corner Rectangle 25"/>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A10CEF75-79D5-4DBF-A2C4-E5B6888D5DE2}"/>
              </a:ext>
            </a:extLst>
          </p:cNvPr>
          <p:cNvSpPr txBox="1"/>
          <p:nvPr/>
        </p:nvSpPr>
        <p:spPr>
          <a:xfrm>
            <a:off x="10972800" y="6211669"/>
            <a:ext cx="838200" cy="400110"/>
          </a:xfrm>
          <a:prstGeom prst="rect">
            <a:avLst/>
          </a:prstGeom>
          <a:solidFill>
            <a:schemeClr val="tx1"/>
          </a:solidFill>
        </p:spPr>
        <p:txBody>
          <a:bodyPr wrap="square" rtlCol="0">
            <a:spAutoFit/>
          </a:bodyPr>
          <a:lstStyle/>
          <a:p>
            <a:pPr algn="ctr"/>
            <a:r>
              <a:rPr lang="en-US" sz="2000" b="1" dirty="0">
                <a:solidFill>
                  <a:srgbClr val="FF0000"/>
                </a:solidFill>
              </a:rPr>
              <a:t>31</a:t>
            </a:r>
          </a:p>
        </p:txBody>
      </p:sp>
      <p:sp>
        <p:nvSpPr>
          <p:cNvPr id="3" name="Star: 5 Points 2">
            <a:extLst>
              <a:ext uri="{FF2B5EF4-FFF2-40B4-BE49-F238E27FC236}">
                <a16:creationId xmlns:a16="http://schemas.microsoft.com/office/drawing/2014/main" id="{CE069316-267D-46E1-A579-CEDAA3D26760}"/>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5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89D5-282E-44B7-B937-23A52503F45F}"/>
              </a:ext>
            </a:extLst>
          </p:cNvPr>
          <p:cNvSpPr>
            <a:spLocks noGrp="1"/>
          </p:cNvSpPr>
          <p:nvPr>
            <p:ph type="title"/>
          </p:nvPr>
        </p:nvSpPr>
        <p:spPr>
          <a:xfrm>
            <a:off x="838200" y="19497"/>
            <a:ext cx="10515600" cy="903717"/>
          </a:xfrm>
        </p:spPr>
        <p:txBody>
          <a:bodyPr>
            <a:normAutofit/>
          </a:bodyPr>
          <a:lstStyle/>
          <a:p>
            <a:pPr algn="ctr"/>
            <a:r>
              <a:rPr lang="en-US" dirty="0"/>
              <a:t>Semi-Automatic Pistol Action Parts</a:t>
            </a:r>
          </a:p>
        </p:txBody>
      </p:sp>
      <p:pic>
        <p:nvPicPr>
          <p:cNvPr id="4" name="Picture 9" descr="pistol2.jpg">
            <a:extLst>
              <a:ext uri="{FF2B5EF4-FFF2-40B4-BE49-F238E27FC236}">
                <a16:creationId xmlns:a16="http://schemas.microsoft.com/office/drawing/2014/main" id="{5F30B7B8-258E-41AD-AC61-EF46495C8671}"/>
              </a:ext>
            </a:extLst>
          </p:cNvPr>
          <p:cNvPicPr>
            <a:picLocks noChangeAspect="1"/>
          </p:cNvPicPr>
          <p:nvPr/>
        </p:nvPicPr>
        <p:blipFill>
          <a:blip r:embed="rId3">
            <a:extLst>
              <a:ext uri="{28A0092B-C50C-407E-A947-70E740481C1C}">
                <a14:useLocalDpi xmlns:a14="http://schemas.microsoft.com/office/drawing/2010/main" val="0"/>
              </a:ext>
            </a:extLst>
          </a:blip>
          <a:srcRect l="4042" t="3259" r="5087" b="4147"/>
          <a:stretch>
            <a:fillRect/>
          </a:stretch>
        </p:blipFill>
        <p:spPr bwMode="auto">
          <a:xfrm>
            <a:off x="3001963" y="1246108"/>
            <a:ext cx="6219574" cy="464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D5824EC-6833-4F27-929A-60114D449AC7}"/>
              </a:ext>
            </a:extLst>
          </p:cNvPr>
          <p:cNvSpPr txBox="1">
            <a:spLocks noChangeArrowheads="1"/>
          </p:cNvSpPr>
          <p:nvPr/>
        </p:nvSpPr>
        <p:spPr bwMode="auto">
          <a:xfrm>
            <a:off x="3874877" y="3292855"/>
            <a:ext cx="14148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Trigger</a:t>
            </a:r>
          </a:p>
        </p:txBody>
      </p:sp>
      <p:sp>
        <p:nvSpPr>
          <p:cNvPr id="6" name="TextBox 5">
            <a:extLst>
              <a:ext uri="{FF2B5EF4-FFF2-40B4-BE49-F238E27FC236}">
                <a16:creationId xmlns:a16="http://schemas.microsoft.com/office/drawing/2014/main" id="{22BEEA25-F26D-49B5-A537-A246A8BCDEB6}"/>
              </a:ext>
            </a:extLst>
          </p:cNvPr>
          <p:cNvSpPr txBox="1">
            <a:spLocks noChangeArrowheads="1"/>
          </p:cNvSpPr>
          <p:nvPr/>
        </p:nvSpPr>
        <p:spPr bwMode="auto">
          <a:xfrm>
            <a:off x="8044762" y="1209652"/>
            <a:ext cx="14148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Hammer</a:t>
            </a:r>
          </a:p>
        </p:txBody>
      </p:sp>
      <p:sp>
        <p:nvSpPr>
          <p:cNvPr id="7" name="TextBox 6">
            <a:extLst>
              <a:ext uri="{FF2B5EF4-FFF2-40B4-BE49-F238E27FC236}">
                <a16:creationId xmlns:a16="http://schemas.microsoft.com/office/drawing/2014/main" id="{F3EDE36F-96CA-4F2A-88D5-33A13F0BEC3B}"/>
              </a:ext>
            </a:extLst>
          </p:cNvPr>
          <p:cNvSpPr txBox="1">
            <a:spLocks noChangeArrowheads="1"/>
          </p:cNvSpPr>
          <p:nvPr/>
        </p:nvSpPr>
        <p:spPr bwMode="auto">
          <a:xfrm>
            <a:off x="3218456" y="923214"/>
            <a:ext cx="13205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Slide</a:t>
            </a:r>
          </a:p>
        </p:txBody>
      </p:sp>
      <p:sp>
        <p:nvSpPr>
          <p:cNvPr id="8" name="TextBox 7">
            <a:extLst>
              <a:ext uri="{FF2B5EF4-FFF2-40B4-BE49-F238E27FC236}">
                <a16:creationId xmlns:a16="http://schemas.microsoft.com/office/drawing/2014/main" id="{F96D3908-600C-416E-B124-AE76D34E1E8D}"/>
              </a:ext>
            </a:extLst>
          </p:cNvPr>
          <p:cNvSpPr txBox="1">
            <a:spLocks noChangeArrowheads="1"/>
          </p:cNvSpPr>
          <p:nvPr/>
        </p:nvSpPr>
        <p:spPr bwMode="auto">
          <a:xfrm>
            <a:off x="8688330" y="1623110"/>
            <a:ext cx="1792181"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600" b="1" dirty="0">
                <a:latin typeface="Arial" panose="020B0604020202020204" pitchFamily="34" charset="0"/>
              </a:rPr>
              <a:t>Hammer spur</a:t>
            </a:r>
          </a:p>
        </p:txBody>
      </p:sp>
      <p:sp>
        <p:nvSpPr>
          <p:cNvPr id="9" name="TextBox 8">
            <a:extLst>
              <a:ext uri="{FF2B5EF4-FFF2-40B4-BE49-F238E27FC236}">
                <a16:creationId xmlns:a16="http://schemas.microsoft.com/office/drawing/2014/main" id="{678356E4-C3A3-4E98-82B4-FF580AB8D78F}"/>
              </a:ext>
            </a:extLst>
          </p:cNvPr>
          <p:cNvSpPr txBox="1">
            <a:spLocks noChangeArrowheads="1"/>
          </p:cNvSpPr>
          <p:nvPr/>
        </p:nvSpPr>
        <p:spPr bwMode="auto">
          <a:xfrm>
            <a:off x="4493657" y="4055677"/>
            <a:ext cx="2263807"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600" b="1" dirty="0">
                <a:latin typeface="Arial" panose="020B0604020202020204" pitchFamily="34" charset="0"/>
              </a:rPr>
              <a:t>Magazine release</a:t>
            </a:r>
          </a:p>
        </p:txBody>
      </p:sp>
      <p:sp>
        <p:nvSpPr>
          <p:cNvPr id="10" name="TextBox 9">
            <a:extLst>
              <a:ext uri="{FF2B5EF4-FFF2-40B4-BE49-F238E27FC236}">
                <a16:creationId xmlns:a16="http://schemas.microsoft.com/office/drawing/2014/main" id="{D0B98202-17E0-44FE-B791-48944248A39A}"/>
              </a:ext>
            </a:extLst>
          </p:cNvPr>
          <p:cNvSpPr txBox="1">
            <a:spLocks noChangeArrowheads="1"/>
          </p:cNvSpPr>
          <p:nvPr/>
        </p:nvSpPr>
        <p:spPr bwMode="auto">
          <a:xfrm>
            <a:off x="5390614" y="5115131"/>
            <a:ext cx="1980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Magazine</a:t>
            </a:r>
          </a:p>
        </p:txBody>
      </p:sp>
      <p:sp>
        <p:nvSpPr>
          <p:cNvPr id="11" name="TextBox 10">
            <a:extLst>
              <a:ext uri="{FF2B5EF4-FFF2-40B4-BE49-F238E27FC236}">
                <a16:creationId xmlns:a16="http://schemas.microsoft.com/office/drawing/2014/main" id="{53346AA3-C994-4E64-A6E8-AE9599CE2CAB}"/>
              </a:ext>
            </a:extLst>
          </p:cNvPr>
          <p:cNvSpPr txBox="1">
            <a:spLocks noChangeArrowheads="1"/>
          </p:cNvSpPr>
          <p:nvPr/>
        </p:nvSpPr>
        <p:spPr bwMode="auto">
          <a:xfrm>
            <a:off x="8447794" y="2115791"/>
            <a:ext cx="1792181"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600" b="1" dirty="0">
                <a:latin typeface="Arial" panose="020B0604020202020204" pitchFamily="34" charset="0"/>
              </a:rPr>
              <a:t>Safety</a:t>
            </a:r>
          </a:p>
        </p:txBody>
      </p:sp>
      <p:sp>
        <p:nvSpPr>
          <p:cNvPr id="12" name="TextBox 11">
            <a:extLst>
              <a:ext uri="{FF2B5EF4-FFF2-40B4-BE49-F238E27FC236}">
                <a16:creationId xmlns:a16="http://schemas.microsoft.com/office/drawing/2014/main" id="{A68281F5-1B54-4C86-978F-23956F17FE68}"/>
              </a:ext>
            </a:extLst>
          </p:cNvPr>
          <p:cNvSpPr txBox="1">
            <a:spLocks noChangeArrowheads="1"/>
          </p:cNvSpPr>
          <p:nvPr/>
        </p:nvSpPr>
        <p:spPr bwMode="auto">
          <a:xfrm>
            <a:off x="6259110" y="1297787"/>
            <a:ext cx="1980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Slide stop</a:t>
            </a:r>
          </a:p>
        </p:txBody>
      </p:sp>
      <p:cxnSp>
        <p:nvCxnSpPr>
          <p:cNvPr id="13" name="Straight Arrow Connector 12">
            <a:extLst>
              <a:ext uri="{FF2B5EF4-FFF2-40B4-BE49-F238E27FC236}">
                <a16:creationId xmlns:a16="http://schemas.microsoft.com/office/drawing/2014/main" id="{8FA22932-EF2F-443C-AD31-F1CFF24DC41E}"/>
              </a:ext>
            </a:extLst>
          </p:cNvPr>
          <p:cNvCxnSpPr>
            <a:cxnSpLocks/>
          </p:cNvCxnSpPr>
          <p:nvPr/>
        </p:nvCxnSpPr>
        <p:spPr>
          <a:xfrm>
            <a:off x="3741757" y="1173218"/>
            <a:ext cx="488478" cy="5634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47CA16-79F6-4BA3-BACD-4FACBA7A4AD5}"/>
              </a:ext>
            </a:extLst>
          </p:cNvPr>
          <p:cNvCxnSpPr>
            <a:cxnSpLocks/>
          </p:cNvCxnSpPr>
          <p:nvPr/>
        </p:nvCxnSpPr>
        <p:spPr>
          <a:xfrm>
            <a:off x="6849431" y="1572777"/>
            <a:ext cx="266923" cy="8911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6819BCB-788C-435F-9429-6F489ACD9053}"/>
              </a:ext>
            </a:extLst>
          </p:cNvPr>
          <p:cNvCxnSpPr>
            <a:cxnSpLocks/>
          </p:cNvCxnSpPr>
          <p:nvPr/>
        </p:nvCxnSpPr>
        <p:spPr>
          <a:xfrm flipV="1">
            <a:off x="4709405" y="3335476"/>
            <a:ext cx="1357829" cy="1320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A68258-4202-4631-A6E6-41FED718E61A}"/>
              </a:ext>
            </a:extLst>
          </p:cNvPr>
          <p:cNvCxnSpPr>
            <a:cxnSpLocks/>
          </p:cNvCxnSpPr>
          <p:nvPr/>
        </p:nvCxnSpPr>
        <p:spPr>
          <a:xfrm flipV="1">
            <a:off x="6274718" y="3467678"/>
            <a:ext cx="431494" cy="6641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2412885-4EC1-4140-BCF7-D2AFEC9045E5}"/>
              </a:ext>
            </a:extLst>
          </p:cNvPr>
          <p:cNvCxnSpPr>
            <a:cxnSpLocks/>
          </p:cNvCxnSpPr>
          <p:nvPr/>
        </p:nvCxnSpPr>
        <p:spPr>
          <a:xfrm>
            <a:off x="6444562" y="5299665"/>
            <a:ext cx="660277" cy="943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4580EE-9018-4C4D-AE38-95B17D30DBCC}"/>
              </a:ext>
            </a:extLst>
          </p:cNvPr>
          <p:cNvCxnSpPr>
            <a:cxnSpLocks/>
          </p:cNvCxnSpPr>
          <p:nvPr/>
        </p:nvCxnSpPr>
        <p:spPr>
          <a:xfrm flipH="1">
            <a:off x="8169275" y="1517692"/>
            <a:ext cx="222518" cy="4378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95E7A2D-6BF8-419B-9620-E1951031B28F}"/>
              </a:ext>
            </a:extLst>
          </p:cNvPr>
          <p:cNvCxnSpPr>
            <a:cxnSpLocks/>
            <a:stCxn id="8" idx="1"/>
          </p:cNvCxnSpPr>
          <p:nvPr/>
        </p:nvCxnSpPr>
        <p:spPr>
          <a:xfrm flipH="1">
            <a:off x="8413828" y="1767765"/>
            <a:ext cx="274502" cy="2236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BD6736-616E-40E7-971F-DF1B053C7E6B}"/>
              </a:ext>
            </a:extLst>
          </p:cNvPr>
          <p:cNvCxnSpPr>
            <a:cxnSpLocks/>
          </p:cNvCxnSpPr>
          <p:nvPr/>
        </p:nvCxnSpPr>
        <p:spPr>
          <a:xfrm flipH="1">
            <a:off x="7686713" y="2377008"/>
            <a:ext cx="782198" cy="1211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2A5A186-608F-427F-A042-59AD6707AFFB}"/>
              </a:ext>
            </a:extLst>
          </p:cNvPr>
          <p:cNvSpPr txBox="1">
            <a:spLocks noChangeArrowheads="1"/>
          </p:cNvSpPr>
          <p:nvPr/>
        </p:nvSpPr>
        <p:spPr bwMode="auto">
          <a:xfrm>
            <a:off x="4428475" y="1165586"/>
            <a:ext cx="1886506"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600" b="1" dirty="0">
                <a:latin typeface="Arial" panose="020B0604020202020204" pitchFamily="34" charset="0"/>
              </a:rPr>
              <a:t>Takedown lever</a:t>
            </a:r>
          </a:p>
        </p:txBody>
      </p:sp>
      <p:cxnSp>
        <p:nvCxnSpPr>
          <p:cNvPr id="22" name="Straight Arrow Connector 21">
            <a:extLst>
              <a:ext uri="{FF2B5EF4-FFF2-40B4-BE49-F238E27FC236}">
                <a16:creationId xmlns:a16="http://schemas.microsoft.com/office/drawing/2014/main" id="{E47226C6-D8C6-4928-A87B-E2044345F3A0}"/>
              </a:ext>
            </a:extLst>
          </p:cNvPr>
          <p:cNvCxnSpPr>
            <a:cxnSpLocks/>
          </p:cNvCxnSpPr>
          <p:nvPr/>
        </p:nvCxnSpPr>
        <p:spPr>
          <a:xfrm>
            <a:off x="5330939" y="1415301"/>
            <a:ext cx="282976" cy="10375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Snip and Round Single Corner Rectangle 23"/>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8B05DE2D-0505-42C8-ADA9-C72CD789E8F1}"/>
              </a:ext>
            </a:extLst>
          </p:cNvPr>
          <p:cNvSpPr txBox="1"/>
          <p:nvPr/>
        </p:nvSpPr>
        <p:spPr>
          <a:xfrm>
            <a:off x="10972800" y="6211669"/>
            <a:ext cx="838200" cy="400110"/>
          </a:xfrm>
          <a:prstGeom prst="rect">
            <a:avLst/>
          </a:prstGeom>
          <a:solidFill>
            <a:schemeClr val="tx1"/>
          </a:solidFill>
        </p:spPr>
        <p:txBody>
          <a:bodyPr wrap="square" rtlCol="0">
            <a:spAutoFit/>
          </a:bodyPr>
          <a:lstStyle/>
          <a:p>
            <a:pPr algn="ctr"/>
            <a:r>
              <a:rPr lang="en-US" sz="2000" b="1" dirty="0">
                <a:solidFill>
                  <a:srgbClr val="FF0000"/>
                </a:solidFill>
              </a:rPr>
              <a:t>31,34</a:t>
            </a:r>
          </a:p>
        </p:txBody>
      </p:sp>
      <p:sp>
        <p:nvSpPr>
          <p:cNvPr id="3" name="Star: 5 Points 2">
            <a:extLst>
              <a:ext uri="{FF2B5EF4-FFF2-40B4-BE49-F238E27FC236}">
                <a16:creationId xmlns:a16="http://schemas.microsoft.com/office/drawing/2014/main" id="{EF4F2271-24C9-4962-8947-B023191B9F99}"/>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71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lock 19 png"/>
          <p:cNvPicPr>
            <a:picLocks noChangeAspect="1" noChangeArrowheads="1"/>
          </p:cNvPicPr>
          <p:nvPr/>
        </p:nvPicPr>
        <p:blipFill rotWithShape="1">
          <a:blip r:embed="rId3">
            <a:extLst>
              <a:ext uri="{28A0092B-C50C-407E-A947-70E740481C1C}">
                <a14:useLocalDpi xmlns:a14="http://schemas.microsoft.com/office/drawing/2010/main" val="0"/>
              </a:ext>
            </a:extLst>
          </a:blip>
          <a:srcRect b="6622"/>
          <a:stretch/>
        </p:blipFill>
        <p:spPr bwMode="auto">
          <a:xfrm>
            <a:off x="2832640" y="1417998"/>
            <a:ext cx="6570247" cy="4352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5824EC-6833-4F27-929A-60114D449AC7}"/>
              </a:ext>
            </a:extLst>
          </p:cNvPr>
          <p:cNvSpPr txBox="1">
            <a:spLocks noChangeArrowheads="1"/>
          </p:cNvSpPr>
          <p:nvPr/>
        </p:nvSpPr>
        <p:spPr bwMode="auto">
          <a:xfrm>
            <a:off x="3891823" y="3103131"/>
            <a:ext cx="14148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Trigger</a:t>
            </a:r>
          </a:p>
        </p:txBody>
      </p:sp>
      <p:sp>
        <p:nvSpPr>
          <p:cNvPr id="7" name="TextBox 6">
            <a:extLst>
              <a:ext uri="{FF2B5EF4-FFF2-40B4-BE49-F238E27FC236}">
                <a16:creationId xmlns:a16="http://schemas.microsoft.com/office/drawing/2014/main" id="{F3EDE36F-96CA-4F2A-88D5-33A13F0BEC3B}"/>
              </a:ext>
            </a:extLst>
          </p:cNvPr>
          <p:cNvSpPr txBox="1">
            <a:spLocks noChangeArrowheads="1"/>
          </p:cNvSpPr>
          <p:nvPr/>
        </p:nvSpPr>
        <p:spPr bwMode="auto">
          <a:xfrm>
            <a:off x="4186659" y="961838"/>
            <a:ext cx="738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Slide</a:t>
            </a:r>
          </a:p>
        </p:txBody>
      </p:sp>
      <p:sp>
        <p:nvSpPr>
          <p:cNvPr id="9" name="TextBox 8">
            <a:extLst>
              <a:ext uri="{FF2B5EF4-FFF2-40B4-BE49-F238E27FC236}">
                <a16:creationId xmlns:a16="http://schemas.microsoft.com/office/drawing/2014/main" id="{678356E4-C3A3-4E98-82B4-FF580AB8D78F}"/>
              </a:ext>
            </a:extLst>
          </p:cNvPr>
          <p:cNvSpPr txBox="1">
            <a:spLocks noChangeArrowheads="1"/>
          </p:cNvSpPr>
          <p:nvPr/>
        </p:nvSpPr>
        <p:spPr bwMode="auto">
          <a:xfrm>
            <a:off x="4420674" y="4404828"/>
            <a:ext cx="2263807"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600" b="1" dirty="0">
                <a:latin typeface="Arial" panose="020B0604020202020204" pitchFamily="34" charset="0"/>
              </a:rPr>
              <a:t>Magazine release</a:t>
            </a:r>
          </a:p>
        </p:txBody>
      </p:sp>
      <p:sp>
        <p:nvSpPr>
          <p:cNvPr id="10" name="TextBox 9">
            <a:extLst>
              <a:ext uri="{FF2B5EF4-FFF2-40B4-BE49-F238E27FC236}">
                <a16:creationId xmlns:a16="http://schemas.microsoft.com/office/drawing/2014/main" id="{D0B98202-17E0-44FE-B791-48944248A39A}"/>
              </a:ext>
            </a:extLst>
          </p:cNvPr>
          <p:cNvSpPr txBox="1">
            <a:spLocks noChangeArrowheads="1"/>
          </p:cNvSpPr>
          <p:nvPr/>
        </p:nvSpPr>
        <p:spPr bwMode="auto">
          <a:xfrm>
            <a:off x="9372969" y="4902549"/>
            <a:ext cx="1980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Magazine</a:t>
            </a:r>
          </a:p>
        </p:txBody>
      </p:sp>
      <p:sp>
        <p:nvSpPr>
          <p:cNvPr id="12" name="TextBox 11">
            <a:extLst>
              <a:ext uri="{FF2B5EF4-FFF2-40B4-BE49-F238E27FC236}">
                <a16:creationId xmlns:a16="http://schemas.microsoft.com/office/drawing/2014/main" id="{A68281F5-1B54-4C86-978F-23956F17FE68}"/>
              </a:ext>
            </a:extLst>
          </p:cNvPr>
          <p:cNvSpPr txBox="1">
            <a:spLocks noChangeArrowheads="1"/>
          </p:cNvSpPr>
          <p:nvPr/>
        </p:nvSpPr>
        <p:spPr bwMode="auto">
          <a:xfrm>
            <a:off x="6813677" y="1170583"/>
            <a:ext cx="12562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Slide Stop</a:t>
            </a:r>
          </a:p>
        </p:txBody>
      </p:sp>
      <p:cxnSp>
        <p:nvCxnSpPr>
          <p:cNvPr id="13" name="Straight Arrow Connector 12">
            <a:extLst>
              <a:ext uri="{FF2B5EF4-FFF2-40B4-BE49-F238E27FC236}">
                <a16:creationId xmlns:a16="http://schemas.microsoft.com/office/drawing/2014/main" id="{8FA22932-EF2F-443C-AD31-F1CFF24DC41E}"/>
              </a:ext>
            </a:extLst>
          </p:cNvPr>
          <p:cNvCxnSpPr>
            <a:cxnSpLocks/>
          </p:cNvCxnSpPr>
          <p:nvPr/>
        </p:nvCxnSpPr>
        <p:spPr>
          <a:xfrm>
            <a:off x="4555773" y="1300392"/>
            <a:ext cx="188994" cy="6030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47CA16-79F6-4BA3-BACD-4FACBA7A4AD5}"/>
              </a:ext>
            </a:extLst>
          </p:cNvPr>
          <p:cNvCxnSpPr>
            <a:cxnSpLocks/>
          </p:cNvCxnSpPr>
          <p:nvPr/>
        </p:nvCxnSpPr>
        <p:spPr>
          <a:xfrm flipH="1">
            <a:off x="6915558" y="1471423"/>
            <a:ext cx="496099" cy="10000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6819BCB-788C-435F-9429-6F489ACD9053}"/>
              </a:ext>
            </a:extLst>
          </p:cNvPr>
          <p:cNvCxnSpPr>
            <a:cxnSpLocks/>
          </p:cNvCxnSpPr>
          <p:nvPr/>
        </p:nvCxnSpPr>
        <p:spPr>
          <a:xfrm flipV="1">
            <a:off x="4681605" y="3188247"/>
            <a:ext cx="1303791" cy="125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DA68258-4202-4631-A6E6-41FED718E61A}"/>
              </a:ext>
            </a:extLst>
          </p:cNvPr>
          <p:cNvCxnSpPr>
            <a:cxnSpLocks/>
          </p:cNvCxnSpPr>
          <p:nvPr/>
        </p:nvCxnSpPr>
        <p:spPr>
          <a:xfrm flipV="1">
            <a:off x="6224412" y="3811063"/>
            <a:ext cx="431494" cy="6641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2412885-4EC1-4140-BCF7-D2AFEC9045E5}"/>
              </a:ext>
            </a:extLst>
          </p:cNvPr>
          <p:cNvCxnSpPr>
            <a:cxnSpLocks/>
          </p:cNvCxnSpPr>
          <p:nvPr/>
        </p:nvCxnSpPr>
        <p:spPr>
          <a:xfrm flipH="1">
            <a:off x="8587672" y="5211548"/>
            <a:ext cx="859283" cy="216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2A5A186-608F-427F-A042-59AD6707AFFB}"/>
              </a:ext>
            </a:extLst>
          </p:cNvPr>
          <p:cNvSpPr txBox="1">
            <a:spLocks noChangeArrowheads="1"/>
          </p:cNvSpPr>
          <p:nvPr/>
        </p:nvSpPr>
        <p:spPr bwMode="auto">
          <a:xfrm>
            <a:off x="5184707" y="1108929"/>
            <a:ext cx="1255452"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ct val="0"/>
              </a:spcBef>
              <a:buFontTx/>
              <a:buNone/>
            </a:pPr>
            <a:r>
              <a:rPr lang="en-US" altLang="en-US" sz="1600" b="1" dirty="0">
                <a:latin typeface="Arial" panose="020B0604020202020204" pitchFamily="34" charset="0"/>
              </a:rPr>
              <a:t>Slide Lock</a:t>
            </a:r>
          </a:p>
        </p:txBody>
      </p:sp>
      <p:cxnSp>
        <p:nvCxnSpPr>
          <p:cNvPr id="22" name="Straight Arrow Connector 21">
            <a:extLst>
              <a:ext uri="{FF2B5EF4-FFF2-40B4-BE49-F238E27FC236}">
                <a16:creationId xmlns:a16="http://schemas.microsoft.com/office/drawing/2014/main" id="{E47226C6-D8C6-4928-A87B-E2044345F3A0}"/>
              </a:ext>
            </a:extLst>
          </p:cNvPr>
          <p:cNvCxnSpPr>
            <a:cxnSpLocks/>
          </p:cNvCxnSpPr>
          <p:nvPr/>
        </p:nvCxnSpPr>
        <p:spPr>
          <a:xfrm flipH="1">
            <a:off x="5647455" y="1425040"/>
            <a:ext cx="164978" cy="11397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D5824EC-6833-4F27-929A-60114D449AC7}"/>
              </a:ext>
            </a:extLst>
          </p:cNvPr>
          <p:cNvSpPr txBox="1">
            <a:spLocks noChangeArrowheads="1"/>
          </p:cNvSpPr>
          <p:nvPr/>
        </p:nvSpPr>
        <p:spPr bwMode="auto">
          <a:xfrm>
            <a:off x="3108892" y="3565425"/>
            <a:ext cx="15727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Trigger Safety</a:t>
            </a:r>
          </a:p>
        </p:txBody>
      </p:sp>
      <p:cxnSp>
        <p:nvCxnSpPr>
          <p:cNvPr id="28" name="Straight Arrow Connector 27">
            <a:extLst>
              <a:ext uri="{FF2B5EF4-FFF2-40B4-BE49-F238E27FC236}">
                <a16:creationId xmlns:a16="http://schemas.microsoft.com/office/drawing/2014/main" id="{A6819BCB-788C-435F-9429-6F489ACD9053}"/>
              </a:ext>
            </a:extLst>
          </p:cNvPr>
          <p:cNvCxnSpPr>
            <a:cxnSpLocks/>
          </p:cNvCxnSpPr>
          <p:nvPr/>
        </p:nvCxnSpPr>
        <p:spPr>
          <a:xfrm flipV="1">
            <a:off x="4555772" y="3526801"/>
            <a:ext cx="1187253" cy="125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D54789D5-282E-44B7-B937-23A52503F45F}"/>
              </a:ext>
            </a:extLst>
          </p:cNvPr>
          <p:cNvSpPr txBox="1">
            <a:spLocks/>
          </p:cNvSpPr>
          <p:nvPr/>
        </p:nvSpPr>
        <p:spPr>
          <a:xfrm>
            <a:off x="838200" y="19497"/>
            <a:ext cx="10515600" cy="903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Semi-Automatic Pistol Action Parts</a:t>
            </a:r>
            <a:endParaRPr lang="en-US" dirty="0"/>
          </a:p>
        </p:txBody>
      </p:sp>
      <p:sp>
        <p:nvSpPr>
          <p:cNvPr id="20" name="Snip and Round Single Corner Rectangle 19"/>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F3EDE36F-96CA-4F2A-88D5-33A13F0BEC3B}"/>
              </a:ext>
            </a:extLst>
          </p:cNvPr>
          <p:cNvSpPr txBox="1">
            <a:spLocks noChangeArrowheads="1"/>
          </p:cNvSpPr>
          <p:nvPr/>
        </p:nvSpPr>
        <p:spPr bwMode="auto">
          <a:xfrm>
            <a:off x="2526289" y="961838"/>
            <a:ext cx="13254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Front Sight</a:t>
            </a:r>
          </a:p>
        </p:txBody>
      </p:sp>
      <p:cxnSp>
        <p:nvCxnSpPr>
          <p:cNvPr id="25" name="Straight Arrow Connector 24">
            <a:extLst>
              <a:ext uri="{FF2B5EF4-FFF2-40B4-BE49-F238E27FC236}">
                <a16:creationId xmlns:a16="http://schemas.microsoft.com/office/drawing/2014/main" id="{8FA22932-EF2F-443C-AD31-F1CFF24DC41E}"/>
              </a:ext>
            </a:extLst>
          </p:cNvPr>
          <p:cNvCxnSpPr>
            <a:cxnSpLocks/>
          </p:cNvCxnSpPr>
          <p:nvPr/>
        </p:nvCxnSpPr>
        <p:spPr>
          <a:xfrm>
            <a:off x="3358151" y="1266701"/>
            <a:ext cx="196378" cy="49478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68281F5-1B54-4C86-978F-23956F17FE68}"/>
              </a:ext>
            </a:extLst>
          </p:cNvPr>
          <p:cNvSpPr txBox="1">
            <a:spLocks noChangeArrowheads="1"/>
          </p:cNvSpPr>
          <p:nvPr/>
        </p:nvSpPr>
        <p:spPr bwMode="auto">
          <a:xfrm>
            <a:off x="8333380" y="942973"/>
            <a:ext cx="12562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Rear Sight</a:t>
            </a:r>
          </a:p>
        </p:txBody>
      </p:sp>
      <p:cxnSp>
        <p:nvCxnSpPr>
          <p:cNvPr id="30" name="Straight Arrow Connector 29">
            <a:extLst>
              <a:ext uri="{FF2B5EF4-FFF2-40B4-BE49-F238E27FC236}">
                <a16:creationId xmlns:a16="http://schemas.microsoft.com/office/drawing/2014/main" id="{A047CA16-79F6-4BA3-BACD-4FACBA7A4AD5}"/>
              </a:ext>
            </a:extLst>
          </p:cNvPr>
          <p:cNvCxnSpPr>
            <a:cxnSpLocks/>
          </p:cNvCxnSpPr>
          <p:nvPr/>
        </p:nvCxnSpPr>
        <p:spPr>
          <a:xfrm flipH="1">
            <a:off x="8267700" y="1275776"/>
            <a:ext cx="638446" cy="4857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Star: 5 Points 1">
            <a:extLst>
              <a:ext uri="{FF2B5EF4-FFF2-40B4-BE49-F238E27FC236}">
                <a16:creationId xmlns:a16="http://schemas.microsoft.com/office/drawing/2014/main" id="{881205D7-9295-4AF3-8394-8D7754F9E54F}"/>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1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4">
                                            <p:txEl>
                                              <p:pRg st="0" end="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9">
                                            <p:txEl>
                                              <p:pRg st="0" end="0"/>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9523E-020F-473C-851E-2F50AB9EA53D}"/>
              </a:ext>
            </a:extLst>
          </p:cNvPr>
          <p:cNvSpPr>
            <a:spLocks noGrp="1"/>
          </p:cNvSpPr>
          <p:nvPr>
            <p:ph type="title"/>
          </p:nvPr>
        </p:nvSpPr>
        <p:spPr>
          <a:xfrm>
            <a:off x="838200" y="1"/>
            <a:ext cx="10515600" cy="965199"/>
          </a:xfrm>
        </p:spPr>
        <p:txBody>
          <a:bodyPr/>
          <a:lstStyle/>
          <a:p>
            <a:pPr algn="ctr"/>
            <a:r>
              <a:rPr lang="en-US" dirty="0"/>
              <a:t>Factors for Selecting a Pistol</a:t>
            </a:r>
          </a:p>
        </p:txBody>
      </p:sp>
      <p:sp>
        <p:nvSpPr>
          <p:cNvPr id="3" name="Content Placeholder 2">
            <a:extLst>
              <a:ext uri="{FF2B5EF4-FFF2-40B4-BE49-F238E27FC236}">
                <a16:creationId xmlns:a16="http://schemas.microsoft.com/office/drawing/2014/main" id="{567BA464-4F3C-49BA-9CBE-FB23B560D2F7}"/>
              </a:ext>
            </a:extLst>
          </p:cNvPr>
          <p:cNvSpPr>
            <a:spLocks noGrp="1"/>
          </p:cNvSpPr>
          <p:nvPr>
            <p:ph idx="4294967295"/>
          </p:nvPr>
        </p:nvSpPr>
        <p:spPr>
          <a:xfrm>
            <a:off x="2112963" y="1613694"/>
            <a:ext cx="8910637" cy="4094162"/>
          </a:xfrm>
        </p:spPr>
        <p:txBody>
          <a:bodyPr>
            <a:normAutofit/>
          </a:bodyPr>
          <a:lstStyle/>
          <a:p>
            <a:r>
              <a:rPr lang="en-US" dirty="0"/>
              <a:t>Revolver or Semi-automatic</a:t>
            </a:r>
          </a:p>
          <a:p>
            <a:r>
              <a:rPr lang="en-US" dirty="0"/>
              <a:t>Fit</a:t>
            </a:r>
          </a:p>
          <a:p>
            <a:pPr lvl="1"/>
            <a:r>
              <a:rPr lang="en-US" dirty="0"/>
              <a:t>Size</a:t>
            </a:r>
          </a:p>
          <a:p>
            <a:pPr lvl="1"/>
            <a:r>
              <a:rPr lang="en-US" dirty="0"/>
              <a:t>Weight</a:t>
            </a:r>
          </a:p>
          <a:p>
            <a:pPr lvl="1"/>
            <a:r>
              <a:rPr lang="en-US" dirty="0"/>
              <a:t>Caliber</a:t>
            </a:r>
          </a:p>
          <a:p>
            <a:pPr lvl="2"/>
            <a:r>
              <a:rPr lang="en-US" dirty="0"/>
              <a:t>largest you can shoot confidently &amp; effectively</a:t>
            </a:r>
          </a:p>
          <a:p>
            <a:r>
              <a:rPr lang="en-US" dirty="0"/>
              <a:t>Functional Reliability</a:t>
            </a:r>
          </a:p>
        </p:txBody>
      </p:sp>
      <p:sp>
        <p:nvSpPr>
          <p:cNvPr id="6" name="Snip and Round Single Corner Rectangle 5"/>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568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7B51B4F-C71E-4BD7-9202-0AB2BD4E74C6}"/>
              </a:ext>
            </a:extLst>
          </p:cNvPr>
          <p:cNvSpPr txBox="1">
            <a:spLocks/>
          </p:cNvSpPr>
          <p:nvPr/>
        </p:nvSpPr>
        <p:spPr>
          <a:xfrm>
            <a:off x="2015066" y="1408228"/>
            <a:ext cx="8161868" cy="4505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Other Factors to Consider</a:t>
            </a:r>
          </a:p>
          <a:p>
            <a:pPr lvl="1"/>
            <a:r>
              <a:rPr lang="en-US" dirty="0"/>
              <a:t>Sights </a:t>
            </a:r>
          </a:p>
          <a:p>
            <a:pPr lvl="1"/>
            <a:r>
              <a:rPr lang="en-US" dirty="0"/>
              <a:t>Action type – Double Action Revolver vs. Semi-Auto</a:t>
            </a:r>
          </a:p>
          <a:p>
            <a:pPr lvl="1"/>
            <a:r>
              <a:rPr lang="en-US" dirty="0"/>
              <a:t>Ammunition Capacity</a:t>
            </a:r>
          </a:p>
          <a:p>
            <a:pPr lvl="1"/>
            <a:r>
              <a:rPr lang="en-US" dirty="0"/>
              <a:t>Finish/materials</a:t>
            </a:r>
          </a:p>
          <a:p>
            <a:pPr lvl="1"/>
            <a:r>
              <a:rPr lang="en-US" dirty="0"/>
              <a:t>Manufacturer’s reputation</a:t>
            </a:r>
          </a:p>
          <a:p>
            <a:pPr lvl="1"/>
            <a:r>
              <a:rPr lang="en-US" dirty="0"/>
              <a:t>Availability of parts, service and aftermarket accessories</a:t>
            </a:r>
          </a:p>
          <a:p>
            <a:pPr lvl="1"/>
            <a:r>
              <a:rPr lang="en-US" dirty="0"/>
              <a:t>New vs. Used</a:t>
            </a:r>
          </a:p>
          <a:p>
            <a:pPr lvl="1"/>
            <a:r>
              <a:rPr lang="en-US" dirty="0"/>
              <a:t>Modifications and enhancements</a:t>
            </a:r>
          </a:p>
        </p:txBody>
      </p:sp>
      <p:sp>
        <p:nvSpPr>
          <p:cNvPr id="7" name="Title 1">
            <a:extLst>
              <a:ext uri="{FF2B5EF4-FFF2-40B4-BE49-F238E27FC236}">
                <a16:creationId xmlns:a16="http://schemas.microsoft.com/office/drawing/2014/main" id="{2359523E-020F-473C-851E-2F50AB9EA53D}"/>
              </a:ext>
            </a:extLst>
          </p:cNvPr>
          <p:cNvSpPr>
            <a:spLocks noGrp="1"/>
          </p:cNvSpPr>
          <p:nvPr>
            <p:ph type="title"/>
          </p:nvPr>
        </p:nvSpPr>
        <p:spPr>
          <a:xfrm>
            <a:off x="838200" y="1"/>
            <a:ext cx="10515600" cy="965199"/>
          </a:xfrm>
        </p:spPr>
        <p:txBody>
          <a:bodyPr/>
          <a:lstStyle/>
          <a:p>
            <a:pPr algn="ctr"/>
            <a:r>
              <a:rPr lang="en-US" dirty="0"/>
              <a:t>Factors for Selecting a Pistol</a:t>
            </a:r>
          </a:p>
        </p:txBody>
      </p:sp>
      <p:sp>
        <p:nvSpPr>
          <p:cNvPr id="8" name="Snip and Round Single Corner Rectangle 7"/>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4483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1054099"/>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2303463" y="1735137"/>
            <a:ext cx="8542337" cy="3940175"/>
          </a:xfrm>
        </p:spPr>
        <p:txBody>
          <a:bodyPr>
            <a:normAutofit/>
          </a:bodyPr>
          <a:lstStyle/>
          <a:p>
            <a:r>
              <a:rPr lang="en-US" dirty="0"/>
              <a:t>Identify the two main types of pistols.</a:t>
            </a:r>
          </a:p>
          <a:p>
            <a:pPr lvl="0"/>
            <a:r>
              <a:rPr lang="en-US" dirty="0"/>
              <a:t>Identify the main components of a pistol.</a:t>
            </a:r>
          </a:p>
          <a:p>
            <a:pPr lvl="0"/>
            <a:r>
              <a:rPr lang="en-US" dirty="0"/>
              <a:t>Identify the criteria for selecting a pistol suited to their individual self-defense needs.</a:t>
            </a:r>
          </a:p>
        </p:txBody>
      </p:sp>
      <p:sp>
        <p:nvSpPr>
          <p:cNvPr id="6" name="Snip and Round Single Corner Rectangle 5"/>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0031" y="500062"/>
            <a:ext cx="9151937" cy="1325563"/>
          </a:xfrm>
        </p:spPr>
        <p:txBody>
          <a:bodyPr>
            <a:normAutofit/>
          </a:bodyPr>
          <a:lstStyle/>
          <a:p>
            <a:pPr algn="ctr"/>
            <a:r>
              <a:rPr lang="en-US" sz="5400" b="1" dirty="0"/>
              <a:t>Course Goal</a:t>
            </a:r>
            <a:endParaRPr lang="en-US" sz="5400" b="1" dirty="0">
              <a:latin typeface="Lucida Bright" panose="02040602050505020304" pitchFamily="18" charset="0"/>
            </a:endParaRPr>
          </a:p>
        </p:txBody>
      </p:sp>
      <p:sp>
        <p:nvSpPr>
          <p:cNvPr id="12" name="Content Placeholder 11"/>
          <p:cNvSpPr>
            <a:spLocks noGrp="1"/>
          </p:cNvSpPr>
          <p:nvPr>
            <p:ph idx="4294967295"/>
          </p:nvPr>
        </p:nvSpPr>
        <p:spPr>
          <a:xfrm>
            <a:off x="2201863" y="1825625"/>
            <a:ext cx="8613282" cy="3390319"/>
          </a:xfrm>
        </p:spPr>
        <p:txBody>
          <a:bodyPr>
            <a:noAutofit/>
          </a:bodyPr>
          <a:lstStyle/>
          <a:p>
            <a:pPr marL="0" indent="0" algn="ctr">
              <a:lnSpc>
                <a:spcPct val="150000"/>
              </a:lnSpc>
              <a:buNone/>
            </a:pPr>
            <a:r>
              <a:rPr lang="en-US" sz="4000" dirty="0"/>
              <a:t>To teach the basic knowledge, skills, and attitude necessary to carry a concealed pistol for personal protection.</a:t>
            </a:r>
          </a:p>
        </p:txBody>
      </p:sp>
      <p:sp>
        <p:nvSpPr>
          <p:cNvPr id="6" name="Snip and Round Single Corner Rectangle 5"/>
          <p:cNvSpPr/>
          <p:nvPr/>
        </p:nvSpPr>
        <p:spPr>
          <a:xfrm>
            <a:off x="276225" y="124316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01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2A22-4D84-4E22-B204-7D49EDC7E2F2}"/>
              </a:ext>
            </a:extLst>
          </p:cNvPr>
          <p:cNvSpPr>
            <a:spLocks noGrp="1"/>
          </p:cNvSpPr>
          <p:nvPr>
            <p:ph type="title"/>
          </p:nvPr>
        </p:nvSpPr>
        <p:spPr>
          <a:xfrm>
            <a:off x="2901950" y="2524125"/>
            <a:ext cx="6388100" cy="1325563"/>
          </a:xfrm>
          <a:effectLst/>
        </p:spPr>
        <p:txBody>
          <a:bodyPr/>
          <a:lstStyle/>
          <a:p>
            <a:pPr algn="ctr"/>
            <a:r>
              <a:rPr lang="en-US" b="1" dirty="0"/>
              <a:t>What Are Your Questions?</a:t>
            </a:r>
          </a:p>
        </p:txBody>
      </p:sp>
      <p:sp>
        <p:nvSpPr>
          <p:cNvPr id="5" name="Snip and Round Single Corner Rectangle 4"/>
          <p:cNvSpPr/>
          <p:nvPr/>
        </p:nvSpPr>
        <p:spPr>
          <a:xfrm>
            <a:off x="274320" y="221987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3998" y="2286000"/>
            <a:ext cx="9144000" cy="2094453"/>
          </a:xfrm>
        </p:spPr>
        <p:txBody>
          <a:bodyPr>
            <a:normAutofit fontScale="92500" lnSpcReduction="10000"/>
          </a:bodyPr>
          <a:lstStyle/>
          <a:p>
            <a:pPr marL="0" indent="0" algn="ctr">
              <a:buNone/>
            </a:pPr>
            <a:r>
              <a:rPr lang="en-US" sz="4300" dirty="0"/>
              <a:t>Lesson 3:</a:t>
            </a:r>
          </a:p>
          <a:p>
            <a:pPr marL="0" indent="0" algn="ctr">
              <a:buNone/>
            </a:pPr>
            <a:br>
              <a:rPr lang="en-US" sz="4000" dirty="0"/>
            </a:br>
            <a:r>
              <a:rPr lang="en-US" sz="4000" dirty="0"/>
              <a:t>Ammunition Knowledge and </a:t>
            </a:r>
            <a:br>
              <a:rPr lang="en-US" sz="4000" dirty="0"/>
            </a:br>
            <a:r>
              <a:rPr lang="en-US" sz="4000" dirty="0"/>
              <a:t>Defensive Ammunition Selection</a:t>
            </a:r>
            <a:endParaRPr lang="en-US" sz="4000" dirty="0">
              <a:latin typeface="Lucida Bright" panose="02040602050505020304" pitchFamily="18" charset="0"/>
            </a:endParaRPr>
          </a:p>
        </p:txBody>
      </p:sp>
      <p:sp>
        <p:nvSpPr>
          <p:cNvPr id="7" name="TextBox 6">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9"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8" name="Snip and Round Single Corner Rectangle 7"/>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902" y="1"/>
            <a:ext cx="8595429" cy="1506828"/>
          </a:xfrm>
        </p:spPr>
        <p:txBody>
          <a:bodyPr>
            <a:noAutofit/>
          </a:bodyPr>
          <a:lstStyle/>
          <a:p>
            <a:pPr algn="ctr"/>
            <a:r>
              <a:rPr lang="en-US" b="1" dirty="0"/>
              <a:t>Lesson 3 – Ammunition Knowledge and Defensive Ammunition Selection </a:t>
            </a:r>
          </a:p>
        </p:txBody>
      </p:sp>
      <p:sp>
        <p:nvSpPr>
          <p:cNvPr id="3" name="Content Placeholder 2"/>
          <p:cNvSpPr>
            <a:spLocks noGrp="1"/>
          </p:cNvSpPr>
          <p:nvPr>
            <p:ph idx="4294967295"/>
          </p:nvPr>
        </p:nvSpPr>
        <p:spPr>
          <a:xfrm>
            <a:off x="1685668" y="1506829"/>
            <a:ext cx="8820664" cy="4657256"/>
          </a:xfrm>
        </p:spPr>
        <p:txBody>
          <a:bodyPr/>
          <a:lstStyle/>
          <a:p>
            <a:pPr marL="0" lvl="0" indent="0" algn="ctr">
              <a:buNone/>
            </a:pPr>
            <a:r>
              <a:rPr lang="en-US" sz="3600" dirty="0"/>
              <a:t>Learning Objectives</a:t>
            </a:r>
            <a:r>
              <a:rPr lang="en-US" dirty="0"/>
              <a:t>:</a:t>
            </a:r>
          </a:p>
          <a:p>
            <a:pPr marL="0" lvl="0" indent="0" algn="ctr">
              <a:buNone/>
            </a:pPr>
            <a:endParaRPr lang="en-US" dirty="0"/>
          </a:p>
          <a:p>
            <a:pPr lvl="0"/>
            <a:r>
              <a:rPr lang="en-US" dirty="0"/>
              <a:t>Identify the main components of a pistol cartridge.</a:t>
            </a:r>
          </a:p>
          <a:p>
            <a:pPr lvl="0"/>
            <a:r>
              <a:rPr lang="en-US" dirty="0"/>
              <a:t>Identify how to properly store ammunition.</a:t>
            </a:r>
          </a:p>
          <a:p>
            <a:pPr lvl="0"/>
            <a:r>
              <a:rPr lang="en-US" dirty="0"/>
              <a:t>Identify the major types of pistol ammunition.</a:t>
            </a:r>
          </a:p>
          <a:p>
            <a:pPr lvl="0"/>
            <a:r>
              <a:rPr lang="en-US" dirty="0"/>
              <a:t>Identify the difference between practice ammunition and defensive ammunition.</a:t>
            </a:r>
          </a:p>
          <a:p>
            <a:pPr lvl="0"/>
            <a:r>
              <a:rPr lang="en-US" dirty="0"/>
              <a:t>Identify additional accessories for concealed carry.</a:t>
            </a:r>
          </a:p>
        </p:txBody>
      </p:sp>
      <p:sp>
        <p:nvSpPr>
          <p:cNvPr id="6" name="Snip and Round Single Corner Rectangle 5"/>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09FFC9CB-A9E8-4749-A312-EBE92F32A00C}"/>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09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9D91-E286-4882-AFB8-1049B0017B70}"/>
              </a:ext>
            </a:extLst>
          </p:cNvPr>
          <p:cNvSpPr>
            <a:spLocks noGrp="1"/>
          </p:cNvSpPr>
          <p:nvPr>
            <p:ph type="title"/>
          </p:nvPr>
        </p:nvSpPr>
        <p:spPr>
          <a:xfrm>
            <a:off x="838200" y="6463"/>
            <a:ext cx="10515600" cy="1018483"/>
          </a:xfrm>
        </p:spPr>
        <p:txBody>
          <a:bodyPr/>
          <a:lstStyle/>
          <a:p>
            <a:pPr algn="ctr"/>
            <a:r>
              <a:rPr lang="en-US" dirty="0"/>
              <a:t>Components of a Pistol Cartridge</a:t>
            </a:r>
          </a:p>
        </p:txBody>
      </p:sp>
      <p:grpSp>
        <p:nvGrpSpPr>
          <p:cNvPr id="13" name="Group 12">
            <a:extLst>
              <a:ext uri="{FF2B5EF4-FFF2-40B4-BE49-F238E27FC236}">
                <a16:creationId xmlns:a16="http://schemas.microsoft.com/office/drawing/2014/main" id="{4986429E-C3A8-4DFD-BF78-9D429478441E}"/>
              </a:ext>
            </a:extLst>
          </p:cNvPr>
          <p:cNvGrpSpPr/>
          <p:nvPr/>
        </p:nvGrpSpPr>
        <p:grpSpPr>
          <a:xfrm>
            <a:off x="1368847" y="1505637"/>
            <a:ext cx="8237959" cy="4010201"/>
            <a:chOff x="1919329" y="2133600"/>
            <a:chExt cx="6310271" cy="3071813"/>
          </a:xfrm>
        </p:grpSpPr>
        <p:pic>
          <p:nvPicPr>
            <p:cNvPr id="4" name="Picture 8" descr="CENTERFIRECTG2.jpg">
              <a:extLst>
                <a:ext uri="{FF2B5EF4-FFF2-40B4-BE49-F238E27FC236}">
                  <a16:creationId xmlns:a16="http://schemas.microsoft.com/office/drawing/2014/main" id="{29B8E8AC-2EC5-4050-B5C8-DCB5A36EF75A}"/>
                </a:ext>
              </a:extLst>
            </p:cNvPr>
            <p:cNvPicPr>
              <a:picLocks noChangeAspect="1"/>
            </p:cNvPicPr>
            <p:nvPr/>
          </p:nvPicPr>
          <p:blipFill>
            <a:blip r:embed="rId3">
              <a:extLst>
                <a:ext uri="{28A0092B-C50C-407E-A947-70E740481C1C}">
                  <a14:useLocalDpi xmlns:a14="http://schemas.microsoft.com/office/drawing/2010/main" val="0"/>
                </a:ext>
              </a:extLst>
            </a:blip>
            <a:srcRect l="12634" t="26765" r="13441" b="28278"/>
            <a:stretch>
              <a:fillRect/>
            </a:stretch>
          </p:blipFill>
          <p:spPr bwMode="auto">
            <a:xfrm>
              <a:off x="3017838" y="2438400"/>
              <a:ext cx="4754562"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1">
              <a:extLst>
                <a:ext uri="{FF2B5EF4-FFF2-40B4-BE49-F238E27FC236}">
                  <a16:creationId xmlns:a16="http://schemas.microsoft.com/office/drawing/2014/main" id="{C4CEB70F-7AF1-4A5B-91AF-AF6494885AB9}"/>
                </a:ext>
              </a:extLst>
            </p:cNvPr>
            <p:cNvSpPr txBox="1">
              <a:spLocks/>
            </p:cNvSpPr>
            <p:nvPr/>
          </p:nvSpPr>
          <p:spPr>
            <a:xfrm>
              <a:off x="6629400" y="2431775"/>
              <a:ext cx="1600200" cy="54002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9600" b="1" dirty="0">
                  <a:latin typeface="Arial" pitchFamily="34" charset="0"/>
                  <a:cs typeface="Arial" pitchFamily="34" charset="0"/>
                </a:rPr>
                <a:t>Bullet</a:t>
              </a:r>
            </a:p>
            <a:p>
              <a:pPr>
                <a:defRPr/>
              </a:pPr>
              <a:endParaRPr lang="en-US" sz="5100" b="1" dirty="0"/>
            </a:p>
            <a:p>
              <a:pPr>
                <a:defRPr/>
              </a:pPr>
              <a:endParaRPr lang="en-US" sz="5100" dirty="0"/>
            </a:p>
            <a:p>
              <a:pPr>
                <a:defRPr/>
              </a:pPr>
              <a:endParaRPr lang="en-US" sz="5100" dirty="0"/>
            </a:p>
            <a:p>
              <a:pPr>
                <a:defRPr/>
              </a:pPr>
              <a:endParaRPr lang="en-US" sz="5100" dirty="0"/>
            </a:p>
            <a:p>
              <a:pPr>
                <a:defRPr/>
              </a:pPr>
              <a:endParaRPr lang="en-US" sz="5100" dirty="0"/>
            </a:p>
            <a:p>
              <a:pPr>
                <a:defRPr/>
              </a:pPr>
              <a:endParaRPr lang="en-US" sz="5100" dirty="0"/>
            </a:p>
            <a:p>
              <a:pPr>
                <a:defRPr/>
              </a:pPr>
              <a:endParaRPr lang="en-US" sz="2400" dirty="0"/>
            </a:p>
            <a:p>
              <a:pPr>
                <a:defRPr/>
              </a:pPr>
              <a:endParaRPr lang="en-US" sz="2400" dirty="0"/>
            </a:p>
            <a:p>
              <a:pPr>
                <a:defRPr/>
              </a:pPr>
              <a:endParaRPr lang="en-US" sz="2400" dirty="0"/>
            </a:p>
            <a:p>
              <a:pPr>
                <a:defRPr/>
              </a:pPr>
              <a:endParaRPr lang="en-US" sz="2400" dirty="0"/>
            </a:p>
            <a:p>
              <a:pPr>
                <a:defRPr/>
              </a:pPr>
              <a:endParaRPr lang="en-US" sz="2400" dirty="0"/>
            </a:p>
            <a:p>
              <a:pPr>
                <a:defRPr/>
              </a:pPr>
              <a:endParaRPr lang="en-US" sz="2400" dirty="0"/>
            </a:p>
            <a:p>
              <a:pPr>
                <a:defRPr/>
              </a:pPr>
              <a:r>
                <a:rPr lang="en-US" sz="1600" dirty="0"/>
                <a:t> </a:t>
              </a:r>
            </a:p>
            <a:p>
              <a:pPr>
                <a:defRPr/>
              </a:pPr>
              <a:endParaRPr lang="en-US" sz="1600" dirty="0"/>
            </a:p>
            <a:p>
              <a:pPr>
                <a:defRPr/>
              </a:pPr>
              <a:endParaRPr lang="en-US" sz="2400" dirty="0"/>
            </a:p>
          </p:txBody>
        </p:sp>
        <p:sp>
          <p:nvSpPr>
            <p:cNvPr id="6" name="TextBox 5">
              <a:extLst>
                <a:ext uri="{FF2B5EF4-FFF2-40B4-BE49-F238E27FC236}">
                  <a16:creationId xmlns:a16="http://schemas.microsoft.com/office/drawing/2014/main" id="{B8883F5C-5D34-43BD-98CF-501B41CE68E3}"/>
                </a:ext>
              </a:extLst>
            </p:cNvPr>
            <p:cNvSpPr txBox="1">
              <a:spLocks noChangeArrowheads="1"/>
            </p:cNvSpPr>
            <p:nvPr/>
          </p:nvSpPr>
          <p:spPr bwMode="auto">
            <a:xfrm>
              <a:off x="6126717" y="4816552"/>
              <a:ext cx="990600" cy="35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Case</a:t>
              </a:r>
            </a:p>
          </p:txBody>
        </p:sp>
        <p:sp>
          <p:nvSpPr>
            <p:cNvPr id="7" name="TextBox 6">
              <a:extLst>
                <a:ext uri="{FF2B5EF4-FFF2-40B4-BE49-F238E27FC236}">
                  <a16:creationId xmlns:a16="http://schemas.microsoft.com/office/drawing/2014/main" id="{3F6B7F3F-6841-4AA8-B58D-68C58113D9FD}"/>
                </a:ext>
              </a:extLst>
            </p:cNvPr>
            <p:cNvSpPr txBox="1">
              <a:spLocks noChangeArrowheads="1"/>
            </p:cNvSpPr>
            <p:nvPr/>
          </p:nvSpPr>
          <p:spPr bwMode="auto">
            <a:xfrm>
              <a:off x="1981200" y="2133600"/>
              <a:ext cx="2438400" cy="37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Powder charge</a:t>
              </a:r>
            </a:p>
          </p:txBody>
        </p:sp>
        <p:sp>
          <p:nvSpPr>
            <p:cNvPr id="8" name="TextBox 7">
              <a:extLst>
                <a:ext uri="{FF2B5EF4-FFF2-40B4-BE49-F238E27FC236}">
                  <a16:creationId xmlns:a16="http://schemas.microsoft.com/office/drawing/2014/main" id="{130DA41A-9237-404A-A1E5-C489A46E1676}"/>
                </a:ext>
              </a:extLst>
            </p:cNvPr>
            <p:cNvSpPr txBox="1">
              <a:spLocks noChangeArrowheads="1"/>
            </p:cNvSpPr>
            <p:nvPr/>
          </p:nvSpPr>
          <p:spPr bwMode="auto">
            <a:xfrm>
              <a:off x="1919329" y="4558770"/>
              <a:ext cx="2667000" cy="58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Primer </a:t>
              </a:r>
              <a:r>
                <a:rPr lang="en-US" altLang="en-US" sz="1700" b="1" dirty="0">
                  <a:latin typeface="Arial" panose="020B0604020202020204" pitchFamily="34" charset="0"/>
                </a:rPr>
                <a:t>(Contains</a:t>
              </a:r>
            </a:p>
            <a:p>
              <a:pPr eaLnBrk="1" hangingPunct="1">
                <a:spcBef>
                  <a:spcPct val="0"/>
                </a:spcBef>
                <a:buFontTx/>
                <a:buNone/>
              </a:pPr>
              <a:r>
                <a:rPr lang="en-US" altLang="en-US" sz="1700" b="1" dirty="0">
                  <a:latin typeface="Arial" panose="020B0604020202020204" pitchFamily="34" charset="0"/>
                </a:rPr>
                <a:t>Priming compound)</a:t>
              </a:r>
            </a:p>
          </p:txBody>
        </p:sp>
        <p:cxnSp>
          <p:nvCxnSpPr>
            <p:cNvPr id="9" name="Straight Arrow Connector 8">
              <a:extLst>
                <a:ext uri="{FF2B5EF4-FFF2-40B4-BE49-F238E27FC236}">
                  <a16:creationId xmlns:a16="http://schemas.microsoft.com/office/drawing/2014/main" id="{B0E69A52-3A12-4F6B-8C9C-FF40956737EA}"/>
                </a:ext>
              </a:extLst>
            </p:cNvPr>
            <p:cNvCxnSpPr/>
            <p:nvPr/>
          </p:nvCxnSpPr>
          <p:spPr>
            <a:xfrm rot="5400000">
              <a:off x="6781800" y="2819400"/>
              <a:ext cx="533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1FD7B0A-5398-452E-A0AE-201598EF5CEF}"/>
                </a:ext>
              </a:extLst>
            </p:cNvPr>
            <p:cNvCxnSpPr>
              <a:cxnSpLocks/>
            </p:cNvCxnSpPr>
            <p:nvPr/>
          </p:nvCxnSpPr>
          <p:spPr>
            <a:xfrm>
              <a:off x="3522454" y="2495946"/>
              <a:ext cx="897146" cy="123785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2D2517C-195A-4EA3-BE8C-0A02D81E4DB7}"/>
                </a:ext>
              </a:extLst>
            </p:cNvPr>
            <p:cNvCxnSpPr>
              <a:cxnSpLocks/>
            </p:cNvCxnSpPr>
            <p:nvPr/>
          </p:nvCxnSpPr>
          <p:spPr>
            <a:xfrm flipV="1">
              <a:off x="2485284" y="3810000"/>
              <a:ext cx="867517" cy="8300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A227F1-3CCF-4E64-B7ED-355C11545449}"/>
                </a:ext>
              </a:extLst>
            </p:cNvPr>
            <p:cNvCxnSpPr>
              <a:cxnSpLocks/>
            </p:cNvCxnSpPr>
            <p:nvPr/>
          </p:nvCxnSpPr>
          <p:spPr>
            <a:xfrm flipH="1" flipV="1">
              <a:off x="5849751" y="4701843"/>
              <a:ext cx="322449" cy="19658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33169A8B-F598-4407-A619-1EF33ADDA58B}"/>
              </a:ext>
            </a:extLst>
          </p:cNvPr>
          <p:cNvSpPr txBox="1">
            <a:spLocks noChangeArrowheads="1"/>
          </p:cNvSpPr>
          <p:nvPr/>
        </p:nvSpPr>
        <p:spPr bwMode="auto">
          <a:xfrm>
            <a:off x="9298235" y="4998470"/>
            <a:ext cx="2541221"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buNone/>
            </a:pPr>
            <a:r>
              <a:rPr lang="en-US" altLang="en-US" sz="1600" b="1" i="1" dirty="0">
                <a:latin typeface="Arial" panose="020B0604020202020204" pitchFamily="34" charset="0"/>
              </a:rPr>
              <a:t>Centerfire </a:t>
            </a:r>
            <a:r>
              <a:rPr lang="en-US" altLang="en-US" sz="1600" b="1" i="1" dirty="0">
                <a:latin typeface="Arial" pitchFamily="34" charset="0"/>
                <a:cs typeface="Arial" pitchFamily="34" charset="0"/>
              </a:rPr>
              <a:t>cartridge</a:t>
            </a:r>
          </a:p>
          <a:p>
            <a:pPr marL="171450" indent="-171450">
              <a:lnSpc>
                <a:spcPct val="90000"/>
              </a:lnSpc>
              <a:spcBef>
                <a:spcPct val="0"/>
              </a:spcBef>
            </a:pPr>
            <a:endParaRPr lang="en-US" altLang="en-US" sz="400" b="1" i="1" dirty="0"/>
          </a:p>
          <a:p>
            <a:pPr marL="171450" indent="-171450">
              <a:lnSpc>
                <a:spcPct val="90000"/>
              </a:lnSpc>
              <a:spcBef>
                <a:spcPct val="0"/>
              </a:spcBef>
            </a:pPr>
            <a:r>
              <a:rPr lang="en-US" altLang="en-US" sz="1200" dirty="0">
                <a:latin typeface="Arial" panose="020B0604020202020204" pitchFamily="34" charset="0"/>
              </a:rPr>
              <a:t>Priming compound is contained in a metal cup, called a primer, in the center of the case head</a:t>
            </a:r>
          </a:p>
        </p:txBody>
      </p:sp>
      <p:pic>
        <p:nvPicPr>
          <p:cNvPr id="16" name="Picture 16" descr="centerfire2argb.tif">
            <a:extLst>
              <a:ext uri="{FF2B5EF4-FFF2-40B4-BE49-F238E27FC236}">
                <a16:creationId xmlns:a16="http://schemas.microsoft.com/office/drawing/2014/main" id="{1E0FF6E0-1817-4299-9E80-EF399DC8601F}"/>
              </a:ext>
            </a:extLst>
          </p:cNvPr>
          <p:cNvPicPr>
            <a:picLocks noChangeAspect="1"/>
          </p:cNvPicPr>
          <p:nvPr/>
        </p:nvPicPr>
        <p:blipFill>
          <a:blip r:embed="rId4" cstate="print">
            <a:extLst>
              <a:ext uri="{28A0092B-C50C-407E-A947-70E740481C1C}">
                <a14:useLocalDpi xmlns:a14="http://schemas.microsoft.com/office/drawing/2010/main" val="0"/>
              </a:ext>
            </a:extLst>
          </a:blip>
          <a:srcRect l="4128" t="11258" r="7797" b="12044"/>
          <a:stretch>
            <a:fillRect/>
          </a:stretch>
        </p:blipFill>
        <p:spPr bwMode="auto">
          <a:xfrm>
            <a:off x="9923392" y="4008839"/>
            <a:ext cx="1372334" cy="100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a:extLst>
              <a:ext uri="{FF2B5EF4-FFF2-40B4-BE49-F238E27FC236}">
                <a16:creationId xmlns:a16="http://schemas.microsoft.com/office/drawing/2014/main" id="{008A9DAB-6E77-4F0E-86F2-48CB7CC344B7}"/>
              </a:ext>
            </a:extLst>
          </p:cNvPr>
          <p:cNvCxnSpPr/>
          <p:nvPr/>
        </p:nvCxnSpPr>
        <p:spPr>
          <a:xfrm rot="16200000" flipV="1">
            <a:off x="10578122" y="4845355"/>
            <a:ext cx="198556" cy="4963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Subtitle 1">
            <a:extLst>
              <a:ext uri="{FF2B5EF4-FFF2-40B4-BE49-F238E27FC236}">
                <a16:creationId xmlns:a16="http://schemas.microsoft.com/office/drawing/2014/main" id="{E6FA66F2-8176-4A63-AF05-BB07F7D48303}"/>
              </a:ext>
            </a:extLst>
          </p:cNvPr>
          <p:cNvSpPr txBox="1">
            <a:spLocks/>
          </p:cNvSpPr>
          <p:nvPr/>
        </p:nvSpPr>
        <p:spPr>
          <a:xfrm>
            <a:off x="9511544" y="2826837"/>
            <a:ext cx="2196029" cy="86933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6400" b="1" i="1" dirty="0" err="1">
                <a:latin typeface="Arial" pitchFamily="34" charset="0"/>
                <a:cs typeface="Arial" pitchFamily="34" charset="0"/>
              </a:rPr>
              <a:t>Rimfire</a:t>
            </a:r>
            <a:r>
              <a:rPr lang="en-US" sz="6400" b="1" i="1" dirty="0">
                <a:latin typeface="Arial" pitchFamily="34" charset="0"/>
                <a:cs typeface="Arial" pitchFamily="34" charset="0"/>
              </a:rPr>
              <a:t> cartridge</a:t>
            </a:r>
          </a:p>
          <a:p>
            <a:pPr>
              <a:lnSpc>
                <a:spcPct val="110000"/>
              </a:lnSpc>
              <a:defRPr/>
            </a:pPr>
            <a:r>
              <a:rPr lang="en-US" sz="4800" dirty="0">
                <a:latin typeface="Arial" pitchFamily="34" charset="0"/>
                <a:cs typeface="Arial" pitchFamily="34" charset="0"/>
              </a:rPr>
              <a:t>Priming compound is contained in the inside of the rim of the case head</a:t>
            </a:r>
            <a:endParaRPr lang="en-US" sz="4800" dirty="0"/>
          </a:p>
        </p:txBody>
      </p:sp>
      <p:pic>
        <p:nvPicPr>
          <p:cNvPr id="19" name="Picture 19" descr="rimfire2rgb.tif">
            <a:extLst>
              <a:ext uri="{FF2B5EF4-FFF2-40B4-BE49-F238E27FC236}">
                <a16:creationId xmlns:a16="http://schemas.microsoft.com/office/drawing/2014/main" id="{C6946A37-4A93-4E76-AA85-1F4DF951C24A}"/>
              </a:ext>
            </a:extLst>
          </p:cNvPr>
          <p:cNvPicPr>
            <a:picLocks noChangeAspect="1"/>
          </p:cNvPicPr>
          <p:nvPr/>
        </p:nvPicPr>
        <p:blipFill>
          <a:blip r:embed="rId5" cstate="print">
            <a:extLst>
              <a:ext uri="{28A0092B-C50C-407E-A947-70E740481C1C}">
                <a14:useLocalDpi xmlns:a14="http://schemas.microsoft.com/office/drawing/2010/main" val="0"/>
              </a:ext>
            </a:extLst>
          </a:blip>
          <a:srcRect l="5772" t="16667" r="7625" b="14584"/>
          <a:stretch>
            <a:fillRect/>
          </a:stretch>
        </p:blipFill>
        <p:spPr bwMode="auto">
          <a:xfrm>
            <a:off x="9921886" y="1820459"/>
            <a:ext cx="1370482" cy="100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0B36DA14-A231-4B9D-8BDB-688417B2D200}"/>
              </a:ext>
            </a:extLst>
          </p:cNvPr>
          <p:cNvCxnSpPr/>
          <p:nvPr/>
        </p:nvCxnSpPr>
        <p:spPr>
          <a:xfrm rot="5400000" flipH="1" flipV="1">
            <a:off x="10130754" y="2612863"/>
            <a:ext cx="209414" cy="4963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D6E04DA-B3C7-4C2D-9972-953F03D25850}"/>
              </a:ext>
            </a:extLst>
          </p:cNvPr>
          <p:cNvCxnSpPr/>
          <p:nvPr/>
        </p:nvCxnSpPr>
        <p:spPr>
          <a:xfrm rot="16200000" flipV="1">
            <a:off x="10869261" y="2616295"/>
            <a:ext cx="209931" cy="4963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1F352D7-FCD0-4E59-AC3B-D3AE5CB1ADC5}"/>
              </a:ext>
            </a:extLst>
          </p:cNvPr>
          <p:cNvSpPr/>
          <p:nvPr/>
        </p:nvSpPr>
        <p:spPr>
          <a:xfrm>
            <a:off x="10235461" y="2498954"/>
            <a:ext cx="49639" cy="248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Oval 22">
            <a:extLst>
              <a:ext uri="{FF2B5EF4-FFF2-40B4-BE49-F238E27FC236}">
                <a16:creationId xmlns:a16="http://schemas.microsoft.com/office/drawing/2014/main" id="{B4BE007C-31E0-44EC-AFD8-FD02C1FDFE79}"/>
              </a:ext>
            </a:extLst>
          </p:cNvPr>
          <p:cNvSpPr/>
          <p:nvPr/>
        </p:nvSpPr>
        <p:spPr>
          <a:xfrm>
            <a:off x="10913250" y="2497789"/>
            <a:ext cx="49639" cy="248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Rectangle 29">
            <a:extLst>
              <a:ext uri="{FF2B5EF4-FFF2-40B4-BE49-F238E27FC236}">
                <a16:creationId xmlns:a16="http://schemas.microsoft.com/office/drawing/2014/main" id="{50E01D1C-F72D-4657-9207-9E6676449580}"/>
              </a:ext>
            </a:extLst>
          </p:cNvPr>
          <p:cNvSpPr/>
          <p:nvPr/>
        </p:nvSpPr>
        <p:spPr>
          <a:xfrm>
            <a:off x="9221115" y="1707612"/>
            <a:ext cx="2695460" cy="41533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0496551" y="4634822"/>
            <a:ext cx="244474" cy="97631"/>
          </a:xfrm>
          <a:custGeom>
            <a:avLst/>
            <a:gdLst>
              <a:gd name="connsiteX0" fmla="*/ 0 w 247650"/>
              <a:gd name="connsiteY0" fmla="*/ 0 h 104775"/>
              <a:gd name="connsiteX1" fmla="*/ 9525 w 247650"/>
              <a:gd name="connsiteY1" fmla="*/ 101600 h 104775"/>
              <a:gd name="connsiteX2" fmla="*/ 247650 w 247650"/>
              <a:gd name="connsiteY2" fmla="*/ 104775 h 104775"/>
              <a:gd name="connsiteX3" fmla="*/ 241300 w 247650"/>
              <a:gd name="connsiteY3" fmla="*/ 9525 h 104775"/>
              <a:gd name="connsiteX4" fmla="*/ 219075 w 247650"/>
              <a:gd name="connsiteY4" fmla="*/ 9525 h 104775"/>
              <a:gd name="connsiteX5" fmla="*/ 152400 w 247650"/>
              <a:gd name="connsiteY5" fmla="*/ 79375 h 104775"/>
              <a:gd name="connsiteX6" fmla="*/ 117475 w 247650"/>
              <a:gd name="connsiteY6" fmla="*/ 79375 h 104775"/>
              <a:gd name="connsiteX7" fmla="*/ 50800 w 247650"/>
              <a:gd name="connsiteY7" fmla="*/ 0 h 104775"/>
              <a:gd name="connsiteX8" fmla="*/ 0 w 247650"/>
              <a:gd name="connsiteY8"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104775">
                <a:moveTo>
                  <a:pt x="0" y="0"/>
                </a:moveTo>
                <a:lnTo>
                  <a:pt x="9525" y="101600"/>
                </a:lnTo>
                <a:lnTo>
                  <a:pt x="247650" y="104775"/>
                </a:lnTo>
                <a:lnTo>
                  <a:pt x="241300" y="9525"/>
                </a:lnTo>
                <a:lnTo>
                  <a:pt x="219075" y="9525"/>
                </a:lnTo>
                <a:lnTo>
                  <a:pt x="152400" y="79375"/>
                </a:lnTo>
                <a:lnTo>
                  <a:pt x="117475" y="79375"/>
                </a:lnTo>
                <a:lnTo>
                  <a:pt x="50800" y="0"/>
                </a:lnTo>
                <a:lnTo>
                  <a:pt x="0"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nip and Round Single Corner Rectangle 25"/>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29E6899A-05AD-46BA-8EE9-7DEC55B2DDCA}"/>
              </a:ext>
            </a:extLst>
          </p:cNvPr>
          <p:cNvSpPr txBox="1"/>
          <p:nvPr/>
        </p:nvSpPr>
        <p:spPr>
          <a:xfrm>
            <a:off x="10972800" y="6211669"/>
            <a:ext cx="838200" cy="400110"/>
          </a:xfrm>
          <a:prstGeom prst="rect">
            <a:avLst/>
          </a:prstGeom>
          <a:solidFill>
            <a:schemeClr val="tx1"/>
          </a:solidFill>
        </p:spPr>
        <p:txBody>
          <a:bodyPr wrap="square" rtlCol="0">
            <a:spAutoFit/>
          </a:bodyPr>
          <a:lstStyle/>
          <a:p>
            <a:pPr algn="ctr"/>
            <a:r>
              <a:rPr lang="en-US" sz="2000" b="1" dirty="0">
                <a:solidFill>
                  <a:srgbClr val="FF0000"/>
                </a:solidFill>
              </a:rPr>
              <a:t>71</a:t>
            </a:r>
          </a:p>
        </p:txBody>
      </p:sp>
      <p:sp>
        <p:nvSpPr>
          <p:cNvPr id="3" name="Star: 5 Points 2">
            <a:extLst>
              <a:ext uri="{FF2B5EF4-FFF2-40B4-BE49-F238E27FC236}">
                <a16:creationId xmlns:a16="http://schemas.microsoft.com/office/drawing/2014/main" id="{948F5CB0-58E1-4DBB-9898-5B9B05940AAD}"/>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4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childTnLst>
                                </p:cTn>
                              </p:par>
                              <p:par>
                                <p:cTn id="38" presetID="26" presetClass="emph" presetSubtype="0" repeatCount="5000" fill="remove" grpId="1" nodeType="withEffect">
                                  <p:stCondLst>
                                    <p:cond delay="0"/>
                                  </p:stCondLst>
                                  <p:childTnLst>
                                    <p:animEffect transition="out" filter="fade">
                                      <p:cBhvr>
                                        <p:cTn id="39" dur="2000" tmFilter="0, 0; .2, .5; .8, .5; 1, 0"/>
                                        <p:tgtEl>
                                          <p:spTgt spid="32"/>
                                        </p:tgtEl>
                                      </p:cBhvr>
                                    </p:animEffect>
                                    <p:animScale>
                                      <p:cBhvr>
                                        <p:cTn id="40" dur="1000" autoRev="1" fill="hold"/>
                                        <p:tgtEl>
                                          <p:spTgt spid="32"/>
                                        </p:tgtEl>
                                      </p:cBhvr>
                                      <p:by x="105000" y="105000"/>
                                    </p:animScale>
                                  </p:childTnLst>
                                </p:cTn>
                              </p:par>
                              <p:par>
                                <p:cTn id="41" presetID="26" presetClass="emph" presetSubtype="0" repeatCount="5000" fill="remove" grpId="1" nodeType="withEffect">
                                  <p:stCondLst>
                                    <p:cond delay="0"/>
                                  </p:stCondLst>
                                  <p:childTnLst>
                                    <p:animEffect transition="out" filter="fade">
                                      <p:cBhvr>
                                        <p:cTn id="42" dur="2000" tmFilter="0, 0; .2, .5; .8, .5; 1, 0"/>
                                        <p:tgtEl>
                                          <p:spTgt spid="23"/>
                                        </p:tgtEl>
                                      </p:cBhvr>
                                    </p:animEffect>
                                    <p:animScale>
                                      <p:cBhvr>
                                        <p:cTn id="43" dur="1000" autoRev="1" fill="hold"/>
                                        <p:tgtEl>
                                          <p:spTgt spid="23"/>
                                        </p:tgtEl>
                                      </p:cBhvr>
                                      <p:by x="105000" y="105000"/>
                                    </p:animScale>
                                  </p:childTnLst>
                                </p:cTn>
                              </p:par>
                              <p:par>
                                <p:cTn id="44" presetID="26" presetClass="emph" presetSubtype="0" repeatCount="5000" fill="remove" grpId="1" nodeType="withEffect">
                                  <p:stCondLst>
                                    <p:cond delay="0"/>
                                  </p:stCondLst>
                                  <p:childTnLst>
                                    <p:animEffect transition="out" filter="fade">
                                      <p:cBhvr>
                                        <p:cTn id="45" dur="2000" tmFilter="0, 0; .2, .5; .8, .5; 1, 0"/>
                                        <p:tgtEl>
                                          <p:spTgt spid="22"/>
                                        </p:tgtEl>
                                      </p:cBhvr>
                                    </p:animEffect>
                                    <p:animScale>
                                      <p:cBhvr>
                                        <p:cTn id="46" dur="10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22" grpId="0" animBg="1"/>
      <p:bldP spid="22" grpId="1" animBg="1"/>
      <p:bldP spid="23" grpId="0" animBg="1"/>
      <p:bldP spid="23" grpId="1" animBg="1"/>
      <p:bldP spid="30" grpId="0" animBg="1"/>
      <p:bldP spid="32" grpId="0" animBg="1"/>
      <p:bldP spid="3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38D7-015A-49BA-84B4-EFAEBBCC807E}"/>
              </a:ext>
            </a:extLst>
          </p:cNvPr>
          <p:cNvSpPr>
            <a:spLocks noGrp="1"/>
          </p:cNvSpPr>
          <p:nvPr>
            <p:ph type="title"/>
          </p:nvPr>
        </p:nvSpPr>
        <p:spPr>
          <a:xfrm>
            <a:off x="838200" y="1"/>
            <a:ext cx="10515600" cy="1058120"/>
          </a:xfrm>
        </p:spPr>
        <p:txBody>
          <a:bodyPr/>
          <a:lstStyle/>
          <a:p>
            <a:pPr algn="ctr"/>
            <a:r>
              <a:rPr lang="en-US" dirty="0"/>
              <a:t>Firing Sequence of a Cartridge</a:t>
            </a:r>
          </a:p>
        </p:txBody>
      </p:sp>
      <p:grpSp>
        <p:nvGrpSpPr>
          <p:cNvPr id="12" name="Group 11">
            <a:extLst>
              <a:ext uri="{FF2B5EF4-FFF2-40B4-BE49-F238E27FC236}">
                <a16:creationId xmlns:a16="http://schemas.microsoft.com/office/drawing/2014/main" id="{BB15293B-6350-4B0E-A26B-9C7465095CAB}"/>
              </a:ext>
            </a:extLst>
          </p:cNvPr>
          <p:cNvGrpSpPr/>
          <p:nvPr/>
        </p:nvGrpSpPr>
        <p:grpSpPr>
          <a:xfrm>
            <a:off x="1542354" y="1354393"/>
            <a:ext cx="9615250" cy="4729404"/>
            <a:chOff x="-3396777" y="1556899"/>
            <a:chExt cx="8795865" cy="4326376"/>
          </a:xfrm>
        </p:grpSpPr>
        <p:sp>
          <p:nvSpPr>
            <p:cNvPr id="4" name="TextBox 3">
              <a:extLst>
                <a:ext uri="{FF2B5EF4-FFF2-40B4-BE49-F238E27FC236}">
                  <a16:creationId xmlns:a16="http://schemas.microsoft.com/office/drawing/2014/main" id="{8514E4C6-76DD-4C36-9C20-AF809334E351}"/>
                </a:ext>
              </a:extLst>
            </p:cNvPr>
            <p:cNvSpPr txBox="1">
              <a:spLocks noChangeArrowheads="1"/>
            </p:cNvSpPr>
            <p:nvPr/>
          </p:nvSpPr>
          <p:spPr bwMode="auto">
            <a:xfrm>
              <a:off x="-3396777" y="1556899"/>
              <a:ext cx="4575430" cy="431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1800" b="1" i="1" dirty="0">
                  <a:latin typeface="Arial" panose="020B0604020202020204" pitchFamily="34" charset="0"/>
                </a:rPr>
                <a:t> </a:t>
              </a:r>
            </a:p>
            <a:p>
              <a:pPr eaLnBrk="1" hangingPunct="1">
                <a:lnSpc>
                  <a:spcPct val="90000"/>
                </a:lnSpc>
                <a:spcBef>
                  <a:spcPct val="0"/>
                </a:spcBef>
                <a:buFontTx/>
                <a:buNone/>
              </a:pPr>
              <a:endParaRPr lang="en-US" altLang="en-US" sz="800" b="1" i="1" dirty="0">
                <a:latin typeface="Arial" panose="020B0604020202020204" pitchFamily="34" charset="0"/>
              </a:endParaRPr>
            </a:p>
            <a:p>
              <a:pPr marL="285750" indent="-285750">
                <a:lnSpc>
                  <a:spcPct val="90000"/>
                </a:lnSpc>
                <a:spcBef>
                  <a:spcPct val="0"/>
                </a:spcBef>
              </a:pPr>
              <a:r>
                <a:rPr lang="en-US" altLang="en-US" sz="1600" b="1" dirty="0">
                  <a:latin typeface="+mn-lt"/>
                </a:rPr>
                <a:t>Cartridge in chamber</a:t>
              </a:r>
            </a:p>
            <a:p>
              <a:pPr>
                <a:lnSpc>
                  <a:spcPct val="90000"/>
                </a:lnSpc>
                <a:spcBef>
                  <a:spcPct val="0"/>
                </a:spcBef>
                <a:buNone/>
              </a:pPr>
              <a:br>
                <a:rPr lang="en-US" altLang="en-US" sz="900" b="1" dirty="0">
                  <a:latin typeface="+mn-lt"/>
                </a:rPr>
              </a:br>
              <a:br>
                <a:rPr lang="en-US" altLang="en-US" sz="900" b="1" dirty="0">
                  <a:latin typeface="+mn-lt"/>
                </a:rPr>
              </a:br>
              <a:br>
                <a:rPr lang="en-US" altLang="en-US" sz="900" b="1" dirty="0">
                  <a:latin typeface="+mn-lt"/>
                </a:rPr>
              </a:br>
              <a:endParaRPr lang="en-US" altLang="en-US" sz="900" b="1" dirty="0">
                <a:latin typeface="+mn-lt"/>
              </a:endParaRPr>
            </a:p>
            <a:p>
              <a:pPr marL="285750" indent="-285750">
                <a:lnSpc>
                  <a:spcPct val="90000"/>
                </a:lnSpc>
                <a:spcBef>
                  <a:spcPct val="0"/>
                </a:spcBef>
              </a:pPr>
              <a:r>
                <a:rPr lang="en-US" altLang="en-US" sz="1600" b="1" dirty="0">
                  <a:latin typeface="+mn-lt"/>
                </a:rPr>
                <a:t>Firing pin strikes primer or case rim and ignites the priming compound</a:t>
              </a:r>
              <a:br>
                <a:rPr lang="en-US" altLang="en-US" sz="1600" b="1" dirty="0">
                  <a:latin typeface="+mn-lt"/>
                </a:rPr>
              </a:br>
              <a:br>
                <a:rPr lang="en-US" altLang="en-US" sz="900" b="1" dirty="0">
                  <a:latin typeface="+mn-lt"/>
                </a:rPr>
              </a:br>
              <a:endParaRPr lang="en-US" altLang="en-US" sz="900" b="1" dirty="0">
                <a:latin typeface="+mn-lt"/>
              </a:endParaRPr>
            </a:p>
            <a:p>
              <a:pPr marL="171450" indent="-171450">
                <a:lnSpc>
                  <a:spcPct val="90000"/>
                </a:lnSpc>
                <a:spcBef>
                  <a:spcPct val="0"/>
                </a:spcBef>
              </a:pPr>
              <a:endParaRPr lang="en-US" altLang="en-US" sz="900" b="1" dirty="0">
                <a:latin typeface="+mn-lt"/>
              </a:endParaRPr>
            </a:p>
            <a:p>
              <a:pPr marL="285750" indent="-285750">
                <a:lnSpc>
                  <a:spcPct val="90000"/>
                </a:lnSpc>
                <a:spcBef>
                  <a:spcPct val="0"/>
                </a:spcBef>
              </a:pPr>
              <a:r>
                <a:rPr lang="en-US" altLang="en-US" sz="1600" b="1" dirty="0">
                  <a:latin typeface="+mn-lt"/>
                </a:rPr>
                <a:t>Flame generated by priming compound ignites powder charge</a:t>
              </a:r>
              <a:br>
                <a:rPr lang="en-US" altLang="en-US" sz="1600" b="1" dirty="0">
                  <a:latin typeface="+mn-lt"/>
                </a:rPr>
              </a:br>
              <a:br>
                <a:rPr lang="en-US" altLang="en-US" sz="800" b="1" dirty="0">
                  <a:latin typeface="+mn-lt"/>
                </a:rPr>
              </a:br>
              <a:endParaRPr lang="en-US" altLang="en-US" sz="800" b="1" dirty="0">
                <a:latin typeface="+mn-lt"/>
              </a:endParaRPr>
            </a:p>
            <a:p>
              <a:pPr marL="171450" indent="-171450">
                <a:lnSpc>
                  <a:spcPct val="90000"/>
                </a:lnSpc>
                <a:spcBef>
                  <a:spcPct val="0"/>
                </a:spcBef>
              </a:pPr>
              <a:endParaRPr lang="en-US" altLang="en-US" sz="900" b="1" dirty="0">
                <a:latin typeface="+mn-lt"/>
              </a:endParaRPr>
            </a:p>
            <a:p>
              <a:pPr marL="285750" indent="-285750">
                <a:lnSpc>
                  <a:spcPct val="90000"/>
                </a:lnSpc>
                <a:spcBef>
                  <a:spcPct val="0"/>
                </a:spcBef>
              </a:pPr>
              <a:r>
                <a:rPr lang="en-US" altLang="en-US" sz="1600" b="1" dirty="0">
                  <a:latin typeface="+mn-lt"/>
                </a:rPr>
                <a:t>Powder burns rapidly, generating a volume of  hot, high-pressure gas</a:t>
              </a:r>
              <a:br>
                <a:rPr lang="en-US" altLang="en-US" sz="1600" b="1" dirty="0">
                  <a:latin typeface="+mn-lt"/>
                </a:rPr>
              </a:br>
              <a:endParaRPr lang="en-US" altLang="en-US" sz="1600" b="1" dirty="0">
                <a:latin typeface="+mn-lt"/>
              </a:endParaRPr>
            </a:p>
            <a:p>
              <a:pPr marL="171450" indent="-171450">
                <a:lnSpc>
                  <a:spcPct val="90000"/>
                </a:lnSpc>
                <a:spcBef>
                  <a:spcPct val="0"/>
                </a:spcBef>
              </a:pPr>
              <a:endParaRPr lang="en-US" altLang="en-US" sz="900" b="1" dirty="0">
                <a:latin typeface="+mn-lt"/>
              </a:endParaRPr>
            </a:p>
            <a:p>
              <a:pPr marL="285750" indent="-285750">
                <a:lnSpc>
                  <a:spcPct val="90000"/>
                </a:lnSpc>
                <a:spcBef>
                  <a:spcPct val="0"/>
                </a:spcBef>
              </a:pPr>
              <a:r>
                <a:rPr lang="en-US" altLang="en-US" sz="1600" b="1" dirty="0">
                  <a:latin typeface="+mn-lt"/>
                </a:rPr>
                <a:t>Gas pushes bullet through  bore at high speed</a:t>
              </a:r>
              <a:br>
                <a:rPr lang="en-US" altLang="en-US" sz="1600" b="1" dirty="0">
                  <a:latin typeface="+mn-lt"/>
                </a:rPr>
              </a:br>
              <a:br>
                <a:rPr lang="en-US" altLang="en-US" sz="1400" b="1" dirty="0">
                  <a:latin typeface="+mn-lt"/>
                </a:rPr>
              </a:br>
              <a:endParaRPr lang="en-US" altLang="en-US" sz="1400" b="1" dirty="0">
                <a:latin typeface="+mn-lt"/>
              </a:endParaRPr>
            </a:p>
            <a:p>
              <a:pPr marL="171450" indent="-171450">
                <a:lnSpc>
                  <a:spcPct val="90000"/>
                </a:lnSpc>
                <a:spcBef>
                  <a:spcPct val="0"/>
                </a:spcBef>
              </a:pPr>
              <a:endParaRPr lang="en-US" altLang="en-US" sz="900" b="1" dirty="0">
                <a:latin typeface="+mn-lt"/>
              </a:endParaRPr>
            </a:p>
            <a:p>
              <a:pPr marL="285750" indent="-285750">
                <a:lnSpc>
                  <a:spcPct val="90000"/>
                </a:lnSpc>
                <a:spcBef>
                  <a:spcPct val="0"/>
                </a:spcBef>
              </a:pPr>
              <a:r>
                <a:rPr lang="en-US" altLang="en-US" sz="1600" b="1" dirty="0">
                  <a:latin typeface="+mn-lt"/>
                </a:rPr>
                <a:t>Bullet exits muzzle, hot gas makes “bang”</a:t>
              </a:r>
            </a:p>
            <a:p>
              <a:pPr eaLnBrk="1" hangingPunct="1">
                <a:lnSpc>
                  <a:spcPct val="90000"/>
                </a:lnSpc>
                <a:spcBef>
                  <a:spcPct val="0"/>
                </a:spcBef>
                <a:buFontTx/>
                <a:buNone/>
              </a:pPr>
              <a:endParaRPr lang="en-US" altLang="en-US" sz="1400" b="1" dirty="0">
                <a:latin typeface="Arial" panose="020B0604020202020204" pitchFamily="34" charset="0"/>
              </a:endParaRPr>
            </a:p>
          </p:txBody>
        </p:sp>
        <p:pic>
          <p:nvPicPr>
            <p:cNvPr id="5" name="Picture 4" descr="firingsequence.tif">
              <a:extLst>
                <a:ext uri="{FF2B5EF4-FFF2-40B4-BE49-F238E27FC236}">
                  <a16:creationId xmlns:a16="http://schemas.microsoft.com/office/drawing/2014/main" id="{B926DD60-D265-4A69-BB05-8F8CD13D9A4E}"/>
                </a:ext>
              </a:extLst>
            </p:cNvPr>
            <p:cNvPicPr>
              <a:picLocks noChangeAspect="1"/>
            </p:cNvPicPr>
            <p:nvPr/>
          </p:nvPicPr>
          <p:blipFill>
            <a:blip r:embed="rId3">
              <a:extLst>
                <a:ext uri="{28A0092B-C50C-407E-A947-70E740481C1C}">
                  <a14:useLocalDpi xmlns:a14="http://schemas.microsoft.com/office/drawing/2010/main" val="0"/>
                </a:ext>
              </a:extLst>
            </a:blip>
            <a:srcRect l="4660" t="9267" r="11469" b="10733"/>
            <a:stretch>
              <a:fillRect/>
            </a:stretch>
          </p:blipFill>
          <p:spPr bwMode="auto">
            <a:xfrm>
              <a:off x="1371600" y="1676400"/>
              <a:ext cx="4027488"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4E0B5EBE-4AC5-48A8-B1C4-91CB0685EB6D}"/>
                </a:ext>
              </a:extLst>
            </p:cNvPr>
            <p:cNvCxnSpPr/>
            <p:nvPr/>
          </p:nvCxnSpPr>
          <p:spPr>
            <a:xfrm>
              <a:off x="1295400" y="19812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A6CB2D3-BE90-4326-9381-F7DF9E8836CC}"/>
                </a:ext>
              </a:extLst>
            </p:cNvPr>
            <p:cNvCxnSpPr/>
            <p:nvPr/>
          </p:nvCxnSpPr>
          <p:spPr>
            <a:xfrm>
              <a:off x="1295400" y="340995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A84DE71-F0F3-47DC-B2DB-D0F5B67A9897}"/>
                </a:ext>
              </a:extLst>
            </p:cNvPr>
            <p:cNvCxnSpPr/>
            <p:nvPr/>
          </p:nvCxnSpPr>
          <p:spPr>
            <a:xfrm>
              <a:off x="1295400" y="4113213"/>
              <a:ext cx="381000"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ABEF275-A154-4C1B-9D47-EA5F5DC62282}"/>
                </a:ext>
              </a:extLst>
            </p:cNvPr>
            <p:cNvCxnSpPr/>
            <p:nvPr/>
          </p:nvCxnSpPr>
          <p:spPr>
            <a:xfrm>
              <a:off x="1295400" y="4810125"/>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4A59A3D-7108-4C7B-88B1-21EE0A5FEDB7}"/>
                </a:ext>
              </a:extLst>
            </p:cNvPr>
            <p:cNvCxnSpPr/>
            <p:nvPr/>
          </p:nvCxnSpPr>
          <p:spPr>
            <a:xfrm>
              <a:off x="1295400" y="550545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 name="Snip and Round Single Corner Rectangle 13"/>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tar: 5 Points 2">
            <a:extLst>
              <a:ext uri="{FF2B5EF4-FFF2-40B4-BE49-F238E27FC236}">
                <a16:creationId xmlns:a16="http://schemas.microsoft.com/office/drawing/2014/main" id="{153C148E-6FED-41A1-8C61-DBDD0B398866}"/>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7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29C1-35C1-4926-905E-8B44612D2D08}"/>
              </a:ext>
            </a:extLst>
          </p:cNvPr>
          <p:cNvSpPr>
            <a:spLocks noGrp="1"/>
          </p:cNvSpPr>
          <p:nvPr>
            <p:ph type="title"/>
          </p:nvPr>
        </p:nvSpPr>
        <p:spPr>
          <a:xfrm>
            <a:off x="838200" y="1"/>
            <a:ext cx="10515600" cy="977848"/>
          </a:xfrm>
        </p:spPr>
        <p:txBody>
          <a:bodyPr>
            <a:normAutofit/>
          </a:bodyPr>
          <a:lstStyle/>
          <a:p>
            <a:pPr algn="ctr"/>
            <a:r>
              <a:rPr lang="en-US" sz="4200" dirty="0"/>
              <a:t>Cartridge Designation and Identification</a:t>
            </a:r>
          </a:p>
        </p:txBody>
      </p:sp>
      <p:sp>
        <p:nvSpPr>
          <p:cNvPr id="4" name="Subtitle 1">
            <a:extLst>
              <a:ext uri="{FF2B5EF4-FFF2-40B4-BE49-F238E27FC236}">
                <a16:creationId xmlns:a16="http://schemas.microsoft.com/office/drawing/2014/main" id="{BDE678B7-3794-4040-8169-9CAD715C48C5}"/>
              </a:ext>
            </a:extLst>
          </p:cNvPr>
          <p:cNvSpPr txBox="1">
            <a:spLocks/>
          </p:cNvSpPr>
          <p:nvPr/>
        </p:nvSpPr>
        <p:spPr>
          <a:xfrm>
            <a:off x="1351700" y="977849"/>
            <a:ext cx="9886276" cy="93783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sz="9600" dirty="0">
                <a:latin typeface="Arial" pitchFamily="34" charset="0"/>
                <a:cs typeface="Arial" pitchFamily="34" charset="0"/>
              </a:rPr>
              <a:t>Proper cartridge identification is necessary to ensure the correct ammunition is loaded into the pistol.</a:t>
            </a:r>
            <a:endParaRPr lang="en-US" sz="1600" dirty="0"/>
          </a:p>
          <a:p>
            <a:pPr>
              <a:defRPr/>
            </a:pPr>
            <a:endParaRPr lang="en-US" sz="1600" dirty="0"/>
          </a:p>
          <a:p>
            <a:pPr>
              <a:defRPr/>
            </a:pPr>
            <a:endParaRPr lang="en-US" sz="2400" dirty="0"/>
          </a:p>
        </p:txBody>
      </p:sp>
      <p:sp>
        <p:nvSpPr>
          <p:cNvPr id="5" name="TextBox 4">
            <a:extLst>
              <a:ext uri="{FF2B5EF4-FFF2-40B4-BE49-F238E27FC236}">
                <a16:creationId xmlns:a16="http://schemas.microsoft.com/office/drawing/2014/main" id="{81AF2A8D-0496-4E54-B17F-C1FC80CABD05}"/>
              </a:ext>
            </a:extLst>
          </p:cNvPr>
          <p:cNvSpPr txBox="1">
            <a:spLocks noChangeArrowheads="1"/>
          </p:cNvSpPr>
          <p:nvPr/>
        </p:nvSpPr>
        <p:spPr bwMode="auto">
          <a:xfrm>
            <a:off x="1556776" y="1870295"/>
            <a:ext cx="3686168" cy="618631"/>
          </a:xfrm>
          <a:prstGeom prst="rect">
            <a:avLst/>
          </a:prstGeom>
          <a:noFill/>
          <a:ln w="9525">
            <a:noFill/>
            <a:miter lim="800000"/>
            <a:headEnd/>
            <a:tailEnd/>
          </a:ln>
        </p:spPr>
        <p:txBody>
          <a:bodyPr wrap="square">
            <a:spAutoFit/>
          </a:bodyPr>
          <a:lstStyle/>
          <a:p>
            <a:pPr eaLnBrk="1" hangingPunct="1">
              <a:lnSpc>
                <a:spcPct val="90000"/>
              </a:lnSpc>
              <a:defRPr/>
            </a:pPr>
            <a:r>
              <a:rPr lang="en-US" sz="2000" dirty="0">
                <a:latin typeface="Arial" charset="0"/>
                <a:cs typeface="Arial" charset="0"/>
              </a:rPr>
              <a:t>The cartridge designation is:</a:t>
            </a:r>
            <a:br>
              <a:rPr lang="en-US" dirty="0">
                <a:latin typeface="Arial" charset="0"/>
                <a:cs typeface="Arial" charset="0"/>
              </a:rPr>
            </a:br>
            <a:endParaRPr lang="en-US" dirty="0">
              <a:latin typeface="Arial" charset="0"/>
              <a:cs typeface="Arial" charset="0"/>
            </a:endParaRPr>
          </a:p>
        </p:txBody>
      </p:sp>
      <p:pic>
        <p:nvPicPr>
          <p:cNvPr id="7" name="Picture 6">
            <a:extLst>
              <a:ext uri="{FF2B5EF4-FFF2-40B4-BE49-F238E27FC236}">
                <a16:creationId xmlns:a16="http://schemas.microsoft.com/office/drawing/2014/main" id="{880E5FBA-4395-4DC7-9142-FFA6EE4740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656044" y="2360334"/>
            <a:ext cx="1344215" cy="131890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07F8667-5FEB-41F4-87D0-9B74676F4301}"/>
              </a:ext>
            </a:extLst>
          </p:cNvPr>
          <p:cNvSpPr txBox="1">
            <a:spLocks noChangeArrowheads="1"/>
          </p:cNvSpPr>
          <p:nvPr/>
        </p:nvSpPr>
        <p:spPr bwMode="auto">
          <a:xfrm>
            <a:off x="1735857" y="4802042"/>
            <a:ext cx="87202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pPr>
            <a:r>
              <a:rPr lang="en-US" altLang="en-US" sz="1800" dirty="0">
                <a:latin typeface="Arial" panose="020B0604020202020204" pitchFamily="34" charset="0"/>
              </a:rPr>
              <a:t>Some cartridges have more than one designation, such as 9 mm para/9 mm luger/9x19 mm, and 45 auto/45 ACP.</a:t>
            </a:r>
          </a:p>
          <a:p>
            <a:pPr marL="285750" indent="-285750">
              <a:spcBef>
                <a:spcPct val="0"/>
              </a:spcBef>
            </a:pPr>
            <a:r>
              <a:rPr lang="en-US" altLang="en-US" sz="1800" dirty="0">
                <a:latin typeface="Arial" panose="020B0604020202020204" pitchFamily="34" charset="0"/>
              </a:rPr>
              <a:t>+P or +P+ ammunition, can you use it?</a:t>
            </a:r>
          </a:p>
        </p:txBody>
      </p:sp>
      <p:pic>
        <p:nvPicPr>
          <p:cNvPr id="8" name="Picture 7">
            <a:extLst>
              <a:ext uri="{FF2B5EF4-FFF2-40B4-BE49-F238E27FC236}">
                <a16:creationId xmlns:a16="http://schemas.microsoft.com/office/drawing/2014/main" id="{9EDCDF03-A04E-4926-810B-DF857CBC3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818681" y="2345526"/>
            <a:ext cx="2774737" cy="133371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tg barrelrgb.tif">
            <a:extLst>
              <a:ext uri="{FF2B5EF4-FFF2-40B4-BE49-F238E27FC236}">
                <a16:creationId xmlns:a16="http://schemas.microsoft.com/office/drawing/2014/main" id="{68E991BD-0010-4FE6-8185-1BD91CE90D22}"/>
              </a:ext>
            </a:extLst>
          </p:cNvPr>
          <p:cNvPicPr>
            <a:picLocks noChangeAspect="1"/>
          </p:cNvPicPr>
          <p:nvPr/>
        </p:nvPicPr>
        <p:blipFill rotWithShape="1">
          <a:blip r:embed="rId5">
            <a:extLst>
              <a:ext uri="{28A0092B-C50C-407E-A947-70E740481C1C}">
                <a14:useLocalDpi xmlns:a14="http://schemas.microsoft.com/office/drawing/2010/main" val="0"/>
              </a:ext>
            </a:extLst>
          </a:blip>
          <a:srcRect t="29744" b="23342"/>
          <a:stretch/>
        </p:blipFill>
        <p:spPr bwMode="auto">
          <a:xfrm>
            <a:off x="1690256" y="2360334"/>
            <a:ext cx="3559076" cy="1318910"/>
          </a:xfrm>
          <a:prstGeom prst="rect">
            <a:avLst/>
          </a:prstGeom>
          <a:noFill/>
          <a:ln w="12700">
            <a:solidFill>
              <a:srgbClr val="8C9BA8"/>
            </a:solidFill>
            <a:miter lim="800000"/>
            <a:headEnd/>
            <a:tailEnd/>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690256" y="3958555"/>
            <a:ext cx="3559076" cy="523220"/>
          </a:xfrm>
          <a:prstGeom prst="rect">
            <a:avLst/>
          </a:prstGeom>
          <a:solidFill>
            <a:schemeClr val="accent1">
              <a:lumMod val="50000"/>
            </a:schemeClr>
          </a:solidFill>
          <a:effectLst>
            <a:outerShdw blurRad="50800" dist="127000" dir="2700000" algn="tl" rotWithShape="0">
              <a:prstClr val="black">
                <a:alpha val="40000"/>
              </a:prstClr>
            </a:outerShdw>
          </a:effectLst>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Marked on the Pistol</a:t>
            </a:r>
            <a:endParaRPr lang="en-US"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5818681" y="3958555"/>
            <a:ext cx="2774737" cy="646331"/>
          </a:xfrm>
          <a:prstGeom prst="rect">
            <a:avLst/>
          </a:prstGeom>
          <a:solidFill>
            <a:schemeClr val="accent1">
              <a:lumMod val="50000"/>
            </a:schemeClr>
          </a:solidFill>
          <a:effectLst>
            <a:outerShdw blurRad="50800" dist="127000" dir="2700000" algn="tl" rotWithShape="0">
              <a:prstClr val="black">
                <a:alpha val="40000"/>
              </a:prstClr>
            </a:outerShdw>
          </a:effectLst>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Printed on the factory ammunition box</a:t>
            </a:r>
            <a:endParaRPr lang="en-US" sz="12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9160227" y="3958555"/>
            <a:ext cx="2332574" cy="646331"/>
          </a:xfrm>
          <a:prstGeom prst="rect">
            <a:avLst/>
          </a:prstGeom>
          <a:solidFill>
            <a:schemeClr val="accent1">
              <a:lumMod val="50000"/>
            </a:schemeClr>
          </a:solidFill>
          <a:effectLst>
            <a:outerShdw blurRad="50800" dist="127000" dir="2700000" algn="tl" rotWithShape="0">
              <a:prstClr val="black">
                <a:alpha val="40000"/>
              </a:prstClr>
            </a:outerShdw>
          </a:effectLst>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Stamped on the head of the cartridge</a:t>
            </a:r>
            <a:endParaRPr lang="en-US" sz="1200" dirty="0">
              <a:solidFill>
                <a:schemeClr val="bg1"/>
              </a:solidFill>
              <a:latin typeface="Arial" panose="020B0604020202020204" pitchFamily="34" charset="0"/>
              <a:cs typeface="Arial" panose="020B0604020202020204" pitchFamily="34" charset="0"/>
            </a:endParaRPr>
          </a:p>
        </p:txBody>
      </p:sp>
      <p:sp>
        <p:nvSpPr>
          <p:cNvPr id="15" name="Snip and Round Single Corner Rectangle 14"/>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tar: 5 Points 2">
            <a:extLst>
              <a:ext uri="{FF2B5EF4-FFF2-40B4-BE49-F238E27FC236}">
                <a16:creationId xmlns:a16="http://schemas.microsoft.com/office/drawing/2014/main" id="{E20B32FD-EC50-4C98-9D54-37197B07A4FC}"/>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32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500"/>
                            </p:stCondLst>
                            <p:childTnLst>
                              <p:par>
                                <p:cTn id="32" presetID="10" presetClass="entr" presetSubtype="0" fill="hold" nodeType="afterEffect">
                                  <p:stCondLst>
                                    <p:cond delay="300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childTnLst>
                          </p:cTn>
                        </p:par>
                        <p:par>
                          <p:cTn id="35" fill="hold">
                            <p:stCondLst>
                              <p:cond delay="4000"/>
                            </p:stCondLst>
                            <p:childTnLst>
                              <p:par>
                                <p:cTn id="36" presetID="10" presetClass="entr" presetSubtype="0" fill="hold" nodeType="afterEffect">
                                  <p:stCondLst>
                                    <p:cond delay="3000"/>
                                  </p:stCondLst>
                                  <p:childTnLst>
                                    <p:set>
                                      <p:cBhvr>
                                        <p:cTn id="37" dur="1" fill="hold">
                                          <p:stCondLst>
                                            <p:cond delay="0"/>
                                          </p:stCondLst>
                                        </p:cTn>
                                        <p:tgtEl>
                                          <p:spTgt spid="12">
                                            <p:txEl>
                                              <p:pRg st="1" end="1"/>
                                            </p:txEl>
                                          </p:spTgt>
                                        </p:tgtEl>
                                        <p:attrNameLst>
                                          <p:attrName>style.visibility</p:attrName>
                                        </p:attrNameLst>
                                      </p:cBhvr>
                                      <p:to>
                                        <p:strVal val="visible"/>
                                      </p:to>
                                    </p:set>
                                    <p:animEffect transition="in" filter="fade">
                                      <p:cBhvr>
                                        <p:cTn id="3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D96F-660F-4FE2-B769-C964D0DD7B42}"/>
              </a:ext>
            </a:extLst>
          </p:cNvPr>
          <p:cNvSpPr>
            <a:spLocks noGrp="1"/>
          </p:cNvSpPr>
          <p:nvPr>
            <p:ph type="title"/>
          </p:nvPr>
        </p:nvSpPr>
        <p:spPr>
          <a:xfrm>
            <a:off x="838200" y="1"/>
            <a:ext cx="10515600" cy="927278"/>
          </a:xfrm>
        </p:spPr>
        <p:txBody>
          <a:bodyPr/>
          <a:lstStyle/>
          <a:p>
            <a:pPr algn="ctr"/>
            <a:r>
              <a:rPr lang="en-US" dirty="0"/>
              <a:t>Storing Ammunition</a:t>
            </a:r>
          </a:p>
        </p:txBody>
      </p:sp>
      <p:sp>
        <p:nvSpPr>
          <p:cNvPr id="3" name="Content Placeholder 2">
            <a:extLst>
              <a:ext uri="{FF2B5EF4-FFF2-40B4-BE49-F238E27FC236}">
                <a16:creationId xmlns:a16="http://schemas.microsoft.com/office/drawing/2014/main" id="{D178297C-BC07-4C01-8243-6893CA804463}"/>
              </a:ext>
            </a:extLst>
          </p:cNvPr>
          <p:cNvSpPr>
            <a:spLocks noGrp="1"/>
          </p:cNvSpPr>
          <p:nvPr>
            <p:ph idx="4294967295"/>
          </p:nvPr>
        </p:nvSpPr>
        <p:spPr>
          <a:xfrm>
            <a:off x="1826799" y="1246076"/>
            <a:ext cx="8538402" cy="4351338"/>
          </a:xfrm>
        </p:spPr>
        <p:txBody>
          <a:bodyPr>
            <a:normAutofit/>
          </a:bodyPr>
          <a:lstStyle/>
          <a:p>
            <a:r>
              <a:rPr lang="en-US" dirty="0"/>
              <a:t>Ammunition should be stored in a cool, dry place.</a:t>
            </a:r>
          </a:p>
          <a:p>
            <a:pPr marL="225425" indent="-225425"/>
            <a:r>
              <a:rPr lang="en-US" dirty="0"/>
              <a:t>Avoid storage in a high-temperature location, such an attic or trunk of a car.</a:t>
            </a:r>
          </a:p>
          <a:p>
            <a:r>
              <a:rPr lang="en-US" dirty="0"/>
              <a:t>Always use the original factory packaging.</a:t>
            </a:r>
          </a:p>
          <a:p>
            <a:r>
              <a:rPr lang="en-US" dirty="0"/>
              <a:t>Keep ammunition away from children or other unauthorized persons.</a:t>
            </a:r>
          </a:p>
          <a:p>
            <a:r>
              <a:rPr lang="en-US" dirty="0"/>
              <a:t>Do not expose to water, solvents, petroleum products, bore cleaner, ammonia or other chemicals.</a:t>
            </a:r>
          </a:p>
          <a:p>
            <a:r>
              <a:rPr lang="en-US" dirty="0"/>
              <a:t>Wipe fingerprints off cartridges.</a:t>
            </a:r>
          </a:p>
        </p:txBody>
      </p:sp>
      <p:sp>
        <p:nvSpPr>
          <p:cNvPr id="6" name="Snip and Round Single Corner Rectangle 5"/>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41BA9E1A-F8B7-468B-B679-5E20355B4FDF}"/>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6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CFA7-609D-4780-9F4B-D9141C8C75A2}"/>
              </a:ext>
            </a:extLst>
          </p:cNvPr>
          <p:cNvSpPr>
            <a:spLocks noGrp="1"/>
          </p:cNvSpPr>
          <p:nvPr>
            <p:ph type="title"/>
          </p:nvPr>
        </p:nvSpPr>
        <p:spPr>
          <a:xfrm>
            <a:off x="838200" y="1"/>
            <a:ext cx="10515600" cy="927278"/>
          </a:xfrm>
        </p:spPr>
        <p:txBody>
          <a:bodyPr/>
          <a:lstStyle/>
          <a:p>
            <a:pPr algn="ctr"/>
            <a:r>
              <a:rPr lang="en-US" dirty="0"/>
              <a:t>Ammunition for Self Defense</a:t>
            </a:r>
          </a:p>
        </p:txBody>
      </p:sp>
      <p:sp>
        <p:nvSpPr>
          <p:cNvPr id="3" name="Content Placeholder 2">
            <a:extLst>
              <a:ext uri="{FF2B5EF4-FFF2-40B4-BE49-F238E27FC236}">
                <a16:creationId xmlns:a16="http://schemas.microsoft.com/office/drawing/2014/main" id="{1CEDE3C3-47ED-4FE3-A743-408366C79FAF}"/>
              </a:ext>
            </a:extLst>
          </p:cNvPr>
          <p:cNvSpPr>
            <a:spLocks noGrp="1"/>
          </p:cNvSpPr>
          <p:nvPr>
            <p:ph idx="4294967295"/>
          </p:nvPr>
        </p:nvSpPr>
        <p:spPr>
          <a:xfrm>
            <a:off x="1870997" y="1390739"/>
            <a:ext cx="8450005" cy="4502150"/>
          </a:xfrm>
        </p:spPr>
        <p:txBody>
          <a:bodyPr>
            <a:normAutofit/>
          </a:bodyPr>
          <a:lstStyle/>
          <a:p>
            <a:r>
              <a:rPr lang="en-US" dirty="0"/>
              <a:t>What is the minimum adequate caliber for personal protection?</a:t>
            </a:r>
          </a:p>
          <a:p>
            <a:r>
              <a:rPr lang="en-US" dirty="0"/>
              <a:t>Know the difference between “+P” or “+P+”</a:t>
            </a:r>
            <a:r>
              <a:rPr lang="en-US" sz="2900" dirty="0"/>
              <a:t> </a:t>
            </a:r>
          </a:p>
          <a:p>
            <a:r>
              <a:rPr lang="en-US" dirty="0"/>
              <a:t>Due to the increased recoil, muzzle blast, and penetration, magnums are not generally recommended for defensive use, by those sensitive to recoil, or in densely populated areas.</a:t>
            </a:r>
          </a:p>
          <a:p>
            <a:r>
              <a:rPr lang="en-US" dirty="0"/>
              <a:t>What are reasons for testing self defense ammunition in your firearm?</a:t>
            </a:r>
          </a:p>
          <a:p>
            <a:endParaRPr lang="en-US" dirty="0"/>
          </a:p>
        </p:txBody>
      </p:sp>
      <p:sp>
        <p:nvSpPr>
          <p:cNvPr id="6" name="Snip and Round Single Corner Rectangle 5"/>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1651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C7A5-38E8-4EC9-AFDD-7EB5F3F8B227}"/>
              </a:ext>
            </a:extLst>
          </p:cNvPr>
          <p:cNvSpPr>
            <a:spLocks noGrp="1"/>
          </p:cNvSpPr>
          <p:nvPr>
            <p:ph type="title"/>
          </p:nvPr>
        </p:nvSpPr>
        <p:spPr>
          <a:xfrm>
            <a:off x="838200" y="1"/>
            <a:ext cx="10515600" cy="1160347"/>
          </a:xfrm>
        </p:spPr>
        <p:txBody>
          <a:bodyPr/>
          <a:lstStyle/>
          <a:p>
            <a:pPr algn="ctr"/>
            <a:r>
              <a:rPr lang="en-US" dirty="0"/>
              <a:t>Bullet Types</a:t>
            </a:r>
          </a:p>
        </p:txBody>
      </p:sp>
      <p:sp>
        <p:nvSpPr>
          <p:cNvPr id="3" name="Content Placeholder 2">
            <a:extLst>
              <a:ext uri="{FF2B5EF4-FFF2-40B4-BE49-F238E27FC236}">
                <a16:creationId xmlns:a16="http://schemas.microsoft.com/office/drawing/2014/main" id="{7A5FE211-8294-4452-B877-CDE2B548F5AA}"/>
              </a:ext>
            </a:extLst>
          </p:cNvPr>
          <p:cNvSpPr>
            <a:spLocks noGrp="1"/>
          </p:cNvSpPr>
          <p:nvPr>
            <p:ph idx="4294967295"/>
          </p:nvPr>
        </p:nvSpPr>
        <p:spPr>
          <a:xfrm>
            <a:off x="1868801" y="1494972"/>
            <a:ext cx="10117137" cy="2150753"/>
          </a:xfrm>
        </p:spPr>
        <p:txBody>
          <a:bodyPr numCol="2">
            <a:normAutofit fontScale="92500" lnSpcReduction="10000"/>
          </a:bodyPr>
          <a:lstStyle/>
          <a:p>
            <a:r>
              <a:rPr lang="en-US" dirty="0" err="1"/>
              <a:t>Wadcutter</a:t>
            </a:r>
            <a:endParaRPr lang="en-US" dirty="0"/>
          </a:p>
          <a:p>
            <a:r>
              <a:rPr lang="en-US" dirty="0"/>
              <a:t>Lead round nose</a:t>
            </a:r>
          </a:p>
          <a:p>
            <a:r>
              <a:rPr lang="en-US" dirty="0"/>
              <a:t>Semi-</a:t>
            </a:r>
            <a:r>
              <a:rPr lang="en-US" dirty="0" err="1"/>
              <a:t>wadcutter</a:t>
            </a:r>
            <a:endParaRPr lang="en-US" dirty="0"/>
          </a:p>
          <a:p>
            <a:r>
              <a:rPr lang="en-US" dirty="0"/>
              <a:t>Jacketed soft-point  </a:t>
            </a:r>
          </a:p>
          <a:p>
            <a:r>
              <a:rPr lang="en-US" dirty="0"/>
              <a:t>Jacketed hollow-point </a:t>
            </a:r>
          </a:p>
          <a:p>
            <a:r>
              <a:rPr lang="en-US" dirty="0"/>
              <a:t>Full metal jacket </a:t>
            </a:r>
          </a:p>
          <a:p>
            <a:r>
              <a:rPr lang="en-US" dirty="0"/>
              <a:t>Frangible projectile</a:t>
            </a:r>
          </a:p>
          <a:p>
            <a:r>
              <a:rPr lang="en-US" dirty="0"/>
              <a:t>Hollow-point</a:t>
            </a:r>
          </a:p>
          <a:p>
            <a:pPr lvl="1"/>
            <a:r>
              <a:rPr lang="en-US" dirty="0"/>
              <a:t>Premium defensive ammunition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373" b="23415"/>
          <a:stretch/>
        </p:blipFill>
        <p:spPr>
          <a:xfrm>
            <a:off x="1868801" y="4045065"/>
            <a:ext cx="9278936" cy="1463130"/>
          </a:xfrm>
          <a:prstGeom prst="rect">
            <a:avLst/>
          </a:prstGeom>
          <a:ln w="12700">
            <a:solidFill>
              <a:srgbClr val="8C9BA8"/>
            </a:solidFill>
          </a:ln>
        </p:spPr>
      </p:pic>
      <p:sp>
        <p:nvSpPr>
          <p:cNvPr id="7" name="Snip and Round Single Corner Rectangle 6"/>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p:cNvCxnSpPr/>
          <p:nvPr/>
        </p:nvCxnSpPr>
        <p:spPr>
          <a:xfrm flipH="1" flipV="1">
            <a:off x="2440845" y="5541533"/>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697157" y="5541533"/>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522461" y="5541533"/>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837189"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095973"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8175667"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9303825"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0550734" y="5538576"/>
            <a:ext cx="5443" cy="526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tar: 5 Points 4">
            <a:extLst>
              <a:ext uri="{FF2B5EF4-FFF2-40B4-BE49-F238E27FC236}">
                <a16:creationId xmlns:a16="http://schemas.microsoft.com/office/drawing/2014/main" id="{B0F5C513-D0EF-41B8-9573-67E0BE70CEB9}"/>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6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500"/>
                                        <p:tgtEl>
                                          <p:spTgt spid="3">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D5F8-A61E-44D6-8852-89F91EDAB39A}"/>
              </a:ext>
            </a:extLst>
          </p:cNvPr>
          <p:cNvSpPr>
            <a:spLocks noGrp="1"/>
          </p:cNvSpPr>
          <p:nvPr>
            <p:ph type="title"/>
          </p:nvPr>
        </p:nvSpPr>
        <p:spPr>
          <a:xfrm>
            <a:off x="838200" y="1"/>
            <a:ext cx="10515600" cy="913065"/>
          </a:xfrm>
        </p:spPr>
        <p:txBody>
          <a:bodyPr/>
          <a:lstStyle/>
          <a:p>
            <a:pPr algn="ctr"/>
            <a:r>
              <a:rPr lang="en-US" dirty="0"/>
              <a:t>Accessories</a:t>
            </a:r>
          </a:p>
        </p:txBody>
      </p:sp>
      <p:sp>
        <p:nvSpPr>
          <p:cNvPr id="3" name="Content Placeholder 2">
            <a:extLst>
              <a:ext uri="{FF2B5EF4-FFF2-40B4-BE49-F238E27FC236}">
                <a16:creationId xmlns:a16="http://schemas.microsoft.com/office/drawing/2014/main" id="{9E8B4903-3973-4B88-85A1-873E65F1047B}"/>
              </a:ext>
            </a:extLst>
          </p:cNvPr>
          <p:cNvSpPr>
            <a:spLocks noGrp="1"/>
          </p:cNvSpPr>
          <p:nvPr>
            <p:ph idx="4294967295"/>
          </p:nvPr>
        </p:nvSpPr>
        <p:spPr>
          <a:xfrm>
            <a:off x="2074863" y="1443038"/>
            <a:ext cx="10117137" cy="4733925"/>
          </a:xfrm>
        </p:spPr>
        <p:txBody>
          <a:bodyPr/>
          <a:lstStyle/>
          <a:p>
            <a:r>
              <a:rPr lang="en-US" dirty="0"/>
              <a:t>Flashlight</a:t>
            </a:r>
          </a:p>
          <a:p>
            <a:pPr lvl="1"/>
            <a:r>
              <a:rPr lang="en-US" dirty="0"/>
              <a:t>Spare batteries and bulbs</a:t>
            </a:r>
          </a:p>
          <a:p>
            <a:pPr marL="0" lvl="1" indent="0">
              <a:buNone/>
            </a:pPr>
            <a:endParaRPr lang="en-US" dirty="0"/>
          </a:p>
          <a:p>
            <a:pPr marL="231775" lvl="1" indent="-231775"/>
            <a:r>
              <a:rPr lang="en-US" sz="2800" dirty="0"/>
              <a:t>Extra Loading Devices</a:t>
            </a:r>
          </a:p>
          <a:p>
            <a:pPr marL="688975" lvl="2" indent="-231775"/>
            <a:r>
              <a:rPr lang="en-US" dirty="0"/>
              <a:t>Magazines for Semi-automatic Pistols</a:t>
            </a:r>
          </a:p>
          <a:p>
            <a:pPr marL="688975" lvl="2" indent="-231775"/>
            <a:r>
              <a:rPr lang="en-US" dirty="0"/>
              <a:t>Speed Loaders for Revolvers</a:t>
            </a:r>
          </a:p>
          <a:p>
            <a:pPr marL="231775" lvl="1" indent="-231775"/>
            <a:endParaRPr lang="en-US" sz="2800" dirty="0"/>
          </a:p>
          <a:p>
            <a:pPr marL="231775" lvl="1" indent="-231775"/>
            <a:r>
              <a:rPr lang="en-US" sz="2800" dirty="0"/>
              <a:t> Cell Phone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064" y="1218858"/>
            <a:ext cx="1530508" cy="1177773"/>
          </a:xfrm>
          <a:prstGeom prst="rect">
            <a:avLst/>
          </a:prstGeom>
        </p:spPr>
      </p:pic>
      <p:grpSp>
        <p:nvGrpSpPr>
          <p:cNvPr id="7" name="Group 6"/>
          <p:cNvGrpSpPr/>
          <p:nvPr/>
        </p:nvGrpSpPr>
        <p:grpSpPr>
          <a:xfrm>
            <a:off x="8343000" y="2086377"/>
            <a:ext cx="2421478" cy="3240977"/>
            <a:chOff x="6893320" y="2296771"/>
            <a:chExt cx="2873317" cy="3473612"/>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890" t="18407" r="28383" b="25143"/>
            <a:stretch/>
          </p:blipFill>
          <p:spPr>
            <a:xfrm rot="1500000">
              <a:off x="6893320" y="2296771"/>
              <a:ext cx="1565055" cy="15209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770" y="3987378"/>
              <a:ext cx="2380867" cy="1783005"/>
            </a:xfrm>
            <a:prstGeom prst="rect">
              <a:avLst/>
            </a:prstGeom>
          </p:spPr>
        </p:pic>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4953" y="4117632"/>
            <a:ext cx="1121484" cy="1849056"/>
          </a:xfrm>
          <a:prstGeom prst="rect">
            <a:avLst/>
          </a:prstGeom>
          <a:scene3d>
            <a:camera prst="orthographicFront">
              <a:rot lat="0" lon="10799977" rev="0"/>
            </a:camera>
            <a:lightRig rig="threePt" dir="t"/>
          </a:scene3d>
        </p:spPr>
      </p:pic>
      <p:sp>
        <p:nvSpPr>
          <p:cNvPr id="11" name="Snip and Round Single Corner Rectangle 10"/>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3186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2934B-08FC-4EB4-80B9-CF31C64EEF19}"/>
              </a:ext>
            </a:extLst>
          </p:cNvPr>
          <p:cNvSpPr>
            <a:spLocks noGrp="1"/>
          </p:cNvSpPr>
          <p:nvPr>
            <p:ph type="title"/>
          </p:nvPr>
        </p:nvSpPr>
        <p:spPr>
          <a:xfrm>
            <a:off x="1978025" y="256718"/>
            <a:ext cx="8235950" cy="911542"/>
          </a:xfrm>
        </p:spPr>
        <p:txBody>
          <a:bodyPr>
            <a:normAutofit/>
          </a:bodyPr>
          <a:lstStyle/>
          <a:p>
            <a:r>
              <a:rPr lang="en-US" altLang="en-US" sz="4000" b="1" dirty="0"/>
              <a:t>About Your Instructor</a:t>
            </a:r>
            <a:endParaRPr lang="en-US" sz="4000" b="1" dirty="0"/>
          </a:p>
        </p:txBody>
      </p:sp>
      <p:sp>
        <p:nvSpPr>
          <p:cNvPr id="16" name="Rectangle 6">
            <a:extLst>
              <a:ext uri="{FF2B5EF4-FFF2-40B4-BE49-F238E27FC236}">
                <a16:creationId xmlns:a16="http://schemas.microsoft.com/office/drawing/2014/main" id="{91972937-C01C-3AE2-E28C-ABDEE8B674E7}"/>
              </a:ext>
            </a:extLst>
          </p:cNvPr>
          <p:cNvSpPr>
            <a:spLocks noChangeArrowheads="1"/>
          </p:cNvSpPr>
          <p:nvPr/>
        </p:nvSpPr>
        <p:spPr bwMode="auto">
          <a:xfrm>
            <a:off x="3307114" y="49803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 Placeholder 4">
            <a:extLst>
              <a:ext uri="{FF2B5EF4-FFF2-40B4-BE49-F238E27FC236}">
                <a16:creationId xmlns:a16="http://schemas.microsoft.com/office/drawing/2014/main" id="{0B9FE9C2-A097-0D72-0F49-41E850B8B58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7943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953036"/>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1833775" y="1413937"/>
            <a:ext cx="8524450" cy="4481513"/>
          </a:xfrm>
        </p:spPr>
        <p:txBody>
          <a:bodyPr>
            <a:normAutofit/>
          </a:bodyPr>
          <a:lstStyle/>
          <a:p>
            <a:r>
              <a:rPr lang="en-US" dirty="0"/>
              <a:t>Identify the main components of a pistol cartridge.</a:t>
            </a:r>
          </a:p>
          <a:p>
            <a:r>
              <a:rPr lang="en-US" dirty="0"/>
              <a:t>Identify how to properly store ammunition.</a:t>
            </a:r>
          </a:p>
          <a:p>
            <a:r>
              <a:rPr lang="en-US" dirty="0"/>
              <a:t>Identify the major types of pistol ammunition.</a:t>
            </a:r>
          </a:p>
          <a:p>
            <a:r>
              <a:rPr lang="en-US" dirty="0"/>
              <a:t>Identify the difference between practice ammunition and defensive ammunition.</a:t>
            </a:r>
          </a:p>
          <a:p>
            <a:r>
              <a:rPr lang="en-US" dirty="0"/>
              <a:t>Identify additional accessories for concealed carry.</a:t>
            </a:r>
          </a:p>
          <a:p>
            <a:endParaRPr lang="en-US" dirty="0"/>
          </a:p>
        </p:txBody>
      </p:sp>
      <p:sp>
        <p:nvSpPr>
          <p:cNvPr id="6" name="Snip and Round Single Corner Rectangle 5"/>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0F2A22-4D84-4E22-B204-7D49EDC7E2F2}"/>
              </a:ext>
            </a:extLst>
          </p:cNvPr>
          <p:cNvSpPr txBox="1">
            <a:spLocks/>
          </p:cNvSpPr>
          <p:nvPr/>
        </p:nvSpPr>
        <p:spPr>
          <a:xfrm>
            <a:off x="3037804" y="2593171"/>
            <a:ext cx="6116392" cy="1325563"/>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What Are Your Questions?</a:t>
            </a:r>
          </a:p>
        </p:txBody>
      </p:sp>
      <p:sp>
        <p:nvSpPr>
          <p:cNvPr id="5" name="Snip and Round Single Corner Rectangle 4"/>
          <p:cNvSpPr/>
          <p:nvPr/>
        </p:nvSpPr>
        <p:spPr>
          <a:xfrm>
            <a:off x="274320" y="270803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3998" y="2286000"/>
            <a:ext cx="9144000" cy="2217670"/>
          </a:xfrm>
        </p:spPr>
        <p:txBody>
          <a:bodyPr>
            <a:normAutofit/>
          </a:bodyPr>
          <a:lstStyle/>
          <a:p>
            <a:pPr marL="0" indent="0" algn="ctr">
              <a:buNone/>
            </a:pPr>
            <a:r>
              <a:rPr lang="en-US" sz="4000" dirty="0"/>
              <a:t>Lesson 4:</a:t>
            </a:r>
          </a:p>
          <a:p>
            <a:pPr marL="0" indent="0" algn="ctr">
              <a:buNone/>
            </a:pPr>
            <a:br>
              <a:rPr lang="en-US" sz="4000" dirty="0"/>
            </a:br>
            <a:r>
              <a:rPr lang="en-US" sz="4000" dirty="0"/>
              <a:t>Basic Defensive Pistol Skills</a:t>
            </a:r>
            <a:endParaRPr lang="en-US" sz="4000" dirty="0">
              <a:latin typeface="Lucida Bright" panose="02040602050505020304" pitchFamily="18" charset="0"/>
            </a:endParaRPr>
          </a:p>
        </p:txBody>
      </p:sp>
      <p:sp>
        <p:nvSpPr>
          <p:cNvPr id="7" name="TextBox 6">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12"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8" name="Snip and Round Single Corner Rectangle 7"/>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53036"/>
          </a:xfrm>
        </p:spPr>
        <p:txBody>
          <a:bodyPr>
            <a:normAutofit/>
          </a:bodyPr>
          <a:lstStyle/>
          <a:p>
            <a:pPr algn="ctr"/>
            <a:r>
              <a:rPr lang="en-US" b="1" dirty="0"/>
              <a:t>Lesson 4 – Basic Defensive Pistol Skills </a:t>
            </a:r>
          </a:p>
        </p:txBody>
      </p:sp>
      <p:sp>
        <p:nvSpPr>
          <p:cNvPr id="3" name="Content Placeholder 2"/>
          <p:cNvSpPr>
            <a:spLocks noGrp="1"/>
          </p:cNvSpPr>
          <p:nvPr>
            <p:ph idx="4294967295"/>
          </p:nvPr>
        </p:nvSpPr>
        <p:spPr>
          <a:xfrm>
            <a:off x="2074863" y="953038"/>
            <a:ext cx="9278937" cy="4934504"/>
          </a:xfrm>
        </p:spPr>
        <p:txBody>
          <a:bodyPr>
            <a:normAutofit/>
          </a:bodyPr>
          <a:lstStyle/>
          <a:p>
            <a:pPr marL="0" lvl="0" indent="0" algn="ctr">
              <a:buNone/>
            </a:pPr>
            <a:r>
              <a:rPr lang="en-US" sz="3600" dirty="0"/>
              <a:t>Learning Objectives:</a:t>
            </a:r>
          </a:p>
          <a:p>
            <a:pPr marL="0" lvl="0" indent="0" algn="ctr">
              <a:buNone/>
            </a:pPr>
            <a:endParaRPr lang="en-US" sz="1200" dirty="0"/>
          </a:p>
          <a:p>
            <a:pPr lvl="0"/>
            <a:r>
              <a:rPr lang="en-US" dirty="0"/>
              <a:t>Identify the Fundamentals of Marksmanship.</a:t>
            </a:r>
          </a:p>
          <a:p>
            <a:pPr lvl="0"/>
            <a:r>
              <a:rPr lang="en-US" dirty="0"/>
              <a:t>Identify Elements of a Good Shooting Position and explain how they can change in a defensive encounter.</a:t>
            </a:r>
          </a:p>
          <a:p>
            <a:pPr lvl="0"/>
            <a:r>
              <a:rPr lang="en-US" dirty="0"/>
              <a:t>Explain and demonstrate the fundamentals of defensive marksmanship.</a:t>
            </a:r>
          </a:p>
          <a:p>
            <a:pPr lvl="0"/>
            <a:r>
              <a:rPr lang="en-US" dirty="0"/>
              <a:t>Explain defensive accuracy.</a:t>
            </a:r>
          </a:p>
          <a:p>
            <a:pPr lvl="0"/>
            <a:r>
              <a:rPr lang="en-US" dirty="0"/>
              <a:t>Explain the differences between cover and concealment, and identify examples of each.</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823BB368-14C7-43A2-AD20-9B596832809E}"/>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3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9E4C-1E53-4775-B488-5695319A830E}"/>
              </a:ext>
            </a:extLst>
          </p:cNvPr>
          <p:cNvSpPr>
            <a:spLocks noGrp="1"/>
          </p:cNvSpPr>
          <p:nvPr>
            <p:ph type="title"/>
          </p:nvPr>
        </p:nvSpPr>
        <p:spPr>
          <a:xfrm>
            <a:off x="838200" y="1"/>
            <a:ext cx="10515600" cy="927278"/>
          </a:xfrm>
        </p:spPr>
        <p:txBody>
          <a:bodyPr/>
          <a:lstStyle/>
          <a:p>
            <a:pPr algn="ctr"/>
            <a:r>
              <a:rPr lang="en-US" dirty="0"/>
              <a:t>Fundamentals of Marksmanship</a:t>
            </a:r>
          </a:p>
        </p:txBody>
      </p:sp>
      <p:sp>
        <p:nvSpPr>
          <p:cNvPr id="3" name="Content Placeholder 2">
            <a:extLst>
              <a:ext uri="{FF2B5EF4-FFF2-40B4-BE49-F238E27FC236}">
                <a16:creationId xmlns:a16="http://schemas.microsoft.com/office/drawing/2014/main" id="{46DFD411-8E70-4E1F-895A-E84D93FD657A}"/>
              </a:ext>
            </a:extLst>
          </p:cNvPr>
          <p:cNvSpPr>
            <a:spLocks noGrp="1"/>
          </p:cNvSpPr>
          <p:nvPr>
            <p:ph idx="4294967295"/>
          </p:nvPr>
        </p:nvSpPr>
        <p:spPr>
          <a:xfrm>
            <a:off x="2995490" y="1269295"/>
            <a:ext cx="6201020" cy="4745038"/>
          </a:xfrm>
        </p:spPr>
        <p:txBody>
          <a:bodyPr>
            <a:normAutofit/>
          </a:bodyPr>
          <a:lstStyle/>
          <a:p>
            <a:pPr>
              <a:lnSpc>
                <a:spcPct val="120000"/>
              </a:lnSpc>
            </a:pPr>
            <a:r>
              <a:rPr lang="en-US" sz="3200" dirty="0"/>
              <a:t>Aiming</a:t>
            </a:r>
          </a:p>
          <a:p>
            <a:pPr lvl="1">
              <a:lnSpc>
                <a:spcPct val="120000"/>
              </a:lnSpc>
            </a:pPr>
            <a:r>
              <a:rPr lang="en-US" sz="2600" dirty="0"/>
              <a:t>Sight Alignment </a:t>
            </a:r>
          </a:p>
          <a:p>
            <a:pPr lvl="1">
              <a:lnSpc>
                <a:spcPct val="120000"/>
              </a:lnSpc>
            </a:pPr>
            <a:r>
              <a:rPr lang="en-US" sz="2600" dirty="0"/>
              <a:t>Sight Picture </a:t>
            </a:r>
          </a:p>
          <a:p>
            <a:pPr marL="228600" lvl="1">
              <a:lnSpc>
                <a:spcPct val="120000"/>
              </a:lnSpc>
            </a:pPr>
            <a:r>
              <a:rPr lang="en-US" sz="3200" dirty="0"/>
              <a:t>Breath Control </a:t>
            </a:r>
          </a:p>
          <a:p>
            <a:pPr marL="228600" lvl="1">
              <a:lnSpc>
                <a:spcPct val="120000"/>
              </a:lnSpc>
            </a:pPr>
            <a:r>
              <a:rPr lang="en-US" sz="3200" dirty="0"/>
              <a:t>Hold Control </a:t>
            </a:r>
          </a:p>
          <a:p>
            <a:pPr marL="228600" lvl="1">
              <a:lnSpc>
                <a:spcPct val="120000"/>
              </a:lnSpc>
            </a:pPr>
            <a:r>
              <a:rPr lang="en-US" sz="3200" dirty="0"/>
              <a:t>Trigger Control </a:t>
            </a:r>
          </a:p>
          <a:p>
            <a:pPr marL="228600" lvl="1">
              <a:lnSpc>
                <a:spcPct val="120000"/>
              </a:lnSpc>
            </a:pPr>
            <a:r>
              <a:rPr lang="en-US" sz="3200" dirty="0"/>
              <a:t>Follow Through</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C5026858-50CF-4C29-BFD9-E1C198A0FE6B}"/>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33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37B2-3C04-4403-96F4-EEAD6B641CB5}"/>
              </a:ext>
            </a:extLst>
          </p:cNvPr>
          <p:cNvSpPr>
            <a:spLocks noGrp="1"/>
          </p:cNvSpPr>
          <p:nvPr>
            <p:ph type="title"/>
          </p:nvPr>
        </p:nvSpPr>
        <p:spPr>
          <a:xfrm>
            <a:off x="838200" y="1"/>
            <a:ext cx="10515600" cy="940157"/>
          </a:xfrm>
        </p:spPr>
        <p:txBody>
          <a:bodyPr/>
          <a:lstStyle/>
          <a:p>
            <a:pPr algn="ctr"/>
            <a:r>
              <a:rPr lang="en-US" dirty="0"/>
              <a:t>Elements of a Good Shooting Position</a:t>
            </a:r>
          </a:p>
        </p:txBody>
      </p:sp>
      <p:sp>
        <p:nvSpPr>
          <p:cNvPr id="3" name="Content Placeholder 2">
            <a:extLst>
              <a:ext uri="{FF2B5EF4-FFF2-40B4-BE49-F238E27FC236}">
                <a16:creationId xmlns:a16="http://schemas.microsoft.com/office/drawing/2014/main" id="{A2BDED05-7D61-47DC-91D6-865F12E26E1E}"/>
              </a:ext>
            </a:extLst>
          </p:cNvPr>
          <p:cNvSpPr>
            <a:spLocks noGrp="1"/>
          </p:cNvSpPr>
          <p:nvPr>
            <p:ph idx="4294967295"/>
          </p:nvPr>
        </p:nvSpPr>
        <p:spPr>
          <a:xfrm>
            <a:off x="2432643" y="1408291"/>
            <a:ext cx="7326714" cy="4479925"/>
          </a:xfrm>
        </p:spPr>
        <p:txBody>
          <a:bodyPr>
            <a:normAutofit/>
          </a:bodyPr>
          <a:lstStyle/>
          <a:p>
            <a:r>
              <a:rPr lang="en-US" dirty="0"/>
              <a:t>Consistency:</a:t>
            </a:r>
          </a:p>
          <a:p>
            <a:pPr lvl="1"/>
            <a:r>
              <a:rPr lang="en-US" dirty="0"/>
              <a:t>stance, grip, and muscle tension</a:t>
            </a:r>
          </a:p>
          <a:p>
            <a:r>
              <a:rPr lang="en-US" dirty="0"/>
              <a:t>Balance:</a:t>
            </a:r>
          </a:p>
          <a:p>
            <a:pPr lvl="1"/>
            <a:r>
              <a:rPr lang="en-US" dirty="0"/>
              <a:t>Keep your head level</a:t>
            </a:r>
          </a:p>
          <a:p>
            <a:pPr lvl="1"/>
            <a:r>
              <a:rPr lang="en-US" dirty="0"/>
              <a:t>Feet comfortable distance apart</a:t>
            </a:r>
          </a:p>
          <a:p>
            <a:r>
              <a:rPr lang="en-US" dirty="0"/>
              <a:t>Support:</a:t>
            </a:r>
          </a:p>
          <a:p>
            <a:pPr lvl="1"/>
            <a:r>
              <a:rPr lang="en-US" dirty="0"/>
              <a:t>Natural</a:t>
            </a:r>
          </a:p>
          <a:p>
            <a:pPr lvl="1"/>
            <a:r>
              <a:rPr lang="en-US" dirty="0"/>
              <a:t>Artificial </a:t>
            </a:r>
          </a:p>
          <a:p>
            <a:pPr marL="228600" lvl="1"/>
            <a:r>
              <a:rPr lang="en-US" sz="2800" dirty="0"/>
              <a:t>Natural Aiming Area (NAA)</a:t>
            </a:r>
          </a:p>
          <a:p>
            <a:pPr marL="228600" lvl="1"/>
            <a:r>
              <a:rPr lang="en-US" sz="2800" dirty="0"/>
              <a:t>Comfort</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755FA841-9451-42FF-832D-8A4A22618238}"/>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37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3" name="Content Placeholder 2">
            <a:extLst>
              <a:ext uri="{FF2B5EF4-FFF2-40B4-BE49-F238E27FC236}">
                <a16:creationId xmlns:a16="http://schemas.microsoft.com/office/drawing/2014/main" id="{2A76688D-3AF0-4FF5-A85A-8EA254F94BD6}"/>
              </a:ext>
            </a:extLst>
          </p:cNvPr>
          <p:cNvSpPr>
            <a:spLocks noGrp="1"/>
          </p:cNvSpPr>
          <p:nvPr>
            <p:ph idx="4294967295"/>
          </p:nvPr>
        </p:nvSpPr>
        <p:spPr>
          <a:xfrm>
            <a:off x="1920317" y="960066"/>
            <a:ext cx="7056258" cy="1298575"/>
          </a:xfrm>
        </p:spPr>
        <p:txBody>
          <a:bodyPr/>
          <a:lstStyle/>
          <a:p>
            <a:r>
              <a:rPr lang="en-US" dirty="0"/>
              <a:t>Eye Dominance – </a:t>
            </a:r>
            <a:r>
              <a:rPr lang="en-US" dirty="0">
                <a:solidFill>
                  <a:prstClr val="black"/>
                </a:solidFill>
              </a:rPr>
              <a:t>Practical Exercise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5987" y="2187855"/>
            <a:ext cx="4298644" cy="2868770"/>
          </a:xfrm>
          <a:prstGeom prst="rect">
            <a:avLst/>
          </a:prstGeom>
          <a:effectLst>
            <a:outerShdw blurRad="50800" dist="1270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400" y="2702746"/>
            <a:ext cx="1838987" cy="18389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8231" y="2655639"/>
            <a:ext cx="1838987" cy="1838987"/>
          </a:xfrm>
          <a:prstGeom prst="rect">
            <a:avLst/>
          </a:prstGeom>
        </p:spPr>
      </p:pic>
      <p:sp>
        <p:nvSpPr>
          <p:cNvPr id="9" name="Snip and Round Single Corner Rectangle 8"/>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6822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6688D-3AF0-4FF5-A85A-8EA254F94BD6}"/>
              </a:ext>
            </a:extLst>
          </p:cNvPr>
          <p:cNvSpPr>
            <a:spLocks noGrp="1"/>
          </p:cNvSpPr>
          <p:nvPr>
            <p:ph idx="4294967295"/>
          </p:nvPr>
        </p:nvSpPr>
        <p:spPr>
          <a:xfrm>
            <a:off x="1891730" y="1111138"/>
            <a:ext cx="8408540" cy="4351337"/>
          </a:xfrm>
        </p:spPr>
        <p:txBody>
          <a:bodyPr/>
          <a:lstStyle/>
          <a:p>
            <a:r>
              <a:rPr lang="en-US" dirty="0"/>
              <a:t>Two Handed Standing Position – </a:t>
            </a:r>
            <a:r>
              <a:rPr lang="en-US" dirty="0">
                <a:solidFill>
                  <a:prstClr val="black"/>
                </a:solidFill>
              </a:rPr>
              <a:t>Practical Exercise</a:t>
            </a:r>
            <a:endParaRPr lang="en-US" dirty="0"/>
          </a:p>
          <a:p>
            <a:pPr lvl="1"/>
            <a:r>
              <a:rPr lang="en-US" dirty="0"/>
              <a:t>Grip</a:t>
            </a:r>
          </a:p>
          <a:p>
            <a:pPr lvl="1"/>
            <a:r>
              <a:rPr lang="en-US" dirty="0"/>
              <a:t>Stance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775" t="10370" r="13885" b="8766"/>
          <a:stretch/>
        </p:blipFill>
        <p:spPr>
          <a:xfrm>
            <a:off x="7683974" y="1921534"/>
            <a:ext cx="2244155" cy="3711921"/>
          </a:xfrm>
          <a:prstGeom prst="rect">
            <a:avLst/>
          </a:prstGeom>
          <a:ln>
            <a:solidFill>
              <a:srgbClr val="9BAAB7"/>
            </a:solidFill>
          </a:ln>
          <a:effectLst>
            <a:outerShdw blurRad="50800" dist="127000" dir="2700000" algn="tl" rotWithShape="0">
              <a:prstClr val="black">
                <a:alpha val="40000"/>
              </a:prst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074" t="14408" r="11230" b="8440"/>
          <a:stretch/>
        </p:blipFill>
        <p:spPr>
          <a:xfrm>
            <a:off x="4231046" y="1921534"/>
            <a:ext cx="2235690" cy="3711921"/>
          </a:xfrm>
          <a:prstGeom prst="rect">
            <a:avLst/>
          </a:prstGeom>
          <a:ln>
            <a:solidFill>
              <a:srgbClr val="9BAAB7"/>
            </a:solidFill>
          </a:ln>
          <a:effectLst>
            <a:outerShdw blurRad="50800" dist="127000" dir="2700000" algn="tl" rotWithShape="0">
              <a:prstClr val="black">
                <a:alpha val="40000"/>
              </a:prstClr>
            </a:outerShdw>
          </a:effectLst>
        </p:spPr>
      </p:pic>
      <p:sp>
        <p:nvSpPr>
          <p:cNvPr id="10"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11" name="Snip and Round Single Corner Rectangle 10"/>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7342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75" y="1358337"/>
            <a:ext cx="6957467" cy="4638311"/>
          </a:xfrm>
          <a:prstGeom prst="rect">
            <a:avLst/>
          </a:prstGeom>
          <a:effectLst>
            <a:outerShdw blurRad="50800" dist="127000" dir="2700000" algn="tl" rotWithShape="0">
              <a:prstClr val="black">
                <a:alpha val="40000"/>
              </a:prstClr>
            </a:outerShdw>
          </a:effectLst>
        </p:spPr>
      </p:pic>
      <p:sp>
        <p:nvSpPr>
          <p:cNvPr id="7"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8" name="Snip and Round Single Corner Rectangle 7"/>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39118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10" name="Snip and Round Single Corner Rectangle 9"/>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75" y="1307538"/>
            <a:ext cx="6957467" cy="4638311"/>
          </a:xfrm>
          <a:prstGeom prst="rect">
            <a:avLst/>
          </a:prstGeom>
          <a:effectLst>
            <a:outerShdw blurRad="50800" dist="127000" dir="2700000" algn="tl" rotWithShape="0">
              <a:prstClr val="black">
                <a:alpha val="40000"/>
              </a:prstClr>
            </a:outerShdw>
          </a:effectLst>
        </p:spPr>
      </p:pic>
      <p:cxnSp>
        <p:nvCxnSpPr>
          <p:cNvPr id="12" name="Straight Arrow Connector 11"/>
          <p:cNvCxnSpPr/>
          <p:nvPr/>
        </p:nvCxnSpPr>
        <p:spPr>
          <a:xfrm flipV="1">
            <a:off x="4114800" y="4093369"/>
            <a:ext cx="1288256" cy="424656"/>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148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F493-7BCA-4106-BA30-4E99E3FC8641}"/>
              </a:ext>
            </a:extLst>
          </p:cNvPr>
          <p:cNvSpPr>
            <a:spLocks noGrp="1"/>
          </p:cNvSpPr>
          <p:nvPr>
            <p:ph type="title"/>
          </p:nvPr>
        </p:nvSpPr>
        <p:spPr/>
        <p:txBody>
          <a:bodyPr/>
          <a:lstStyle/>
          <a:p>
            <a:pPr algn="ctr"/>
            <a:r>
              <a:rPr lang="en-US" b="1" dirty="0"/>
              <a:t>A GUN OWNER’S RESPONSIBILITIES</a:t>
            </a:r>
          </a:p>
        </p:txBody>
      </p:sp>
      <p:sp>
        <p:nvSpPr>
          <p:cNvPr id="3" name="Content Placeholder 2">
            <a:extLst>
              <a:ext uri="{FF2B5EF4-FFF2-40B4-BE49-F238E27FC236}">
                <a16:creationId xmlns:a16="http://schemas.microsoft.com/office/drawing/2014/main" id="{AAC09824-D055-4B60-A300-FC6B5D76CFE9}"/>
              </a:ext>
            </a:extLst>
          </p:cNvPr>
          <p:cNvSpPr>
            <a:spLocks noGrp="1"/>
          </p:cNvSpPr>
          <p:nvPr>
            <p:ph idx="4294967295"/>
          </p:nvPr>
        </p:nvSpPr>
        <p:spPr>
          <a:xfrm>
            <a:off x="2074864" y="1635125"/>
            <a:ext cx="7996416" cy="4541838"/>
          </a:xfrm>
        </p:spPr>
        <p:txBody>
          <a:bodyPr>
            <a:normAutofit fontScale="92500" lnSpcReduction="10000"/>
          </a:bodyPr>
          <a:lstStyle/>
          <a:p>
            <a:pPr marL="457200" indent="-457200" algn="just">
              <a:defRPr/>
            </a:pPr>
            <a:r>
              <a:rPr lang="en-US" sz="2400" b="1" dirty="0"/>
              <a:t>Americans enjoy a Right that citizens of many other countries do not</a:t>
            </a:r>
            <a:r>
              <a:rPr lang="en-US" sz="2400" b="1" dirty="0">
                <a:cs typeface="Arial" pitchFamily="34" charset="0"/>
              </a:rPr>
              <a:t>—</a:t>
            </a:r>
            <a:r>
              <a:rPr lang="en-US" sz="2400" b="1" dirty="0">
                <a:solidFill>
                  <a:srgbClr val="FF0000"/>
                </a:solidFill>
                <a:cs typeface="Arial" pitchFamily="34" charset="0"/>
              </a:rPr>
              <a:t>The Right to own firearms</a:t>
            </a:r>
            <a:r>
              <a:rPr lang="en-US" sz="2400" b="1" dirty="0">
                <a:cs typeface="Arial" pitchFamily="34" charset="0"/>
              </a:rPr>
              <a:t>.  But, with this Right come responsibilities.</a:t>
            </a:r>
          </a:p>
          <a:p>
            <a:pPr marL="457200" indent="-457200" algn="just">
              <a:defRPr/>
            </a:pPr>
            <a:r>
              <a:rPr lang="en-US" sz="2400" b="1" dirty="0">
                <a:cs typeface="Arial" pitchFamily="34" charset="0"/>
              </a:rPr>
              <a:t>It is the </a:t>
            </a:r>
            <a:r>
              <a:rPr lang="en-US" sz="2400" b="1" dirty="0">
                <a:solidFill>
                  <a:srgbClr val="FF0000"/>
                </a:solidFill>
                <a:cs typeface="Arial" pitchFamily="34" charset="0"/>
              </a:rPr>
              <a:t>gun owner’s responsibility to store, operate and maintain his or her firearms safely</a:t>
            </a:r>
            <a:r>
              <a:rPr lang="en-US" sz="2400" b="1" dirty="0">
                <a:cs typeface="Arial" pitchFamily="34" charset="0"/>
              </a:rPr>
              <a:t>.  </a:t>
            </a:r>
          </a:p>
          <a:p>
            <a:pPr marL="457200" indent="-457200" algn="just">
              <a:defRPr/>
            </a:pPr>
            <a:r>
              <a:rPr lang="en-US" sz="2400" b="1" dirty="0">
                <a:cs typeface="Arial" pitchFamily="34" charset="0"/>
              </a:rPr>
              <a:t>It is the </a:t>
            </a:r>
            <a:r>
              <a:rPr lang="en-US" sz="2400" b="1" dirty="0">
                <a:solidFill>
                  <a:srgbClr val="FF0000"/>
                </a:solidFill>
                <a:cs typeface="Arial" pitchFamily="34" charset="0"/>
              </a:rPr>
              <a:t>gun owner’s responsibility to ensure that unauthorized or untrained individuals cannot gain access to his or her firearms</a:t>
            </a:r>
            <a:r>
              <a:rPr lang="en-US" sz="2400" b="1" dirty="0">
                <a:cs typeface="Arial" pitchFamily="34" charset="0"/>
              </a:rPr>
              <a:t>. </a:t>
            </a:r>
          </a:p>
          <a:p>
            <a:pPr marL="457200" indent="-457200" algn="just">
              <a:defRPr/>
            </a:pPr>
            <a:r>
              <a:rPr lang="en-US" sz="2400" b="1" dirty="0">
                <a:cs typeface="Arial" pitchFamily="34" charset="0"/>
              </a:rPr>
              <a:t>It is the </a:t>
            </a:r>
            <a:r>
              <a:rPr lang="en-US" sz="2400" b="1" dirty="0">
                <a:solidFill>
                  <a:srgbClr val="FF0000"/>
                </a:solidFill>
                <a:cs typeface="Arial" pitchFamily="34" charset="0"/>
              </a:rPr>
              <a:t>gun owner’s responsibility to learn and obey all applicable laws </a:t>
            </a:r>
            <a:r>
              <a:rPr lang="en-US" sz="2400" b="1" dirty="0">
                <a:cs typeface="Arial" pitchFamily="34" charset="0"/>
              </a:rPr>
              <a:t>that pertain to the purchase, possession and use of a firearm in his or her locale.</a:t>
            </a:r>
          </a:p>
          <a:p>
            <a:pPr marL="457200" indent="-457200" algn="just">
              <a:defRPr/>
            </a:pPr>
            <a:r>
              <a:rPr lang="en-US" sz="2400" b="1" dirty="0">
                <a:solidFill>
                  <a:srgbClr val="FF0000"/>
                </a:solidFill>
                <a:cs typeface="Arial" pitchFamily="34" charset="0"/>
              </a:rPr>
              <a:t>Guns are neither safe nor unsafe by themselves.</a:t>
            </a:r>
            <a:r>
              <a:rPr lang="en-US" sz="2400" b="1" dirty="0">
                <a:cs typeface="Arial" pitchFamily="34" charset="0"/>
              </a:rPr>
              <a:t>  When gun owners learn and practice responsible gun ownership, guns are safe.</a:t>
            </a:r>
            <a:endParaRPr lang="en-US" sz="2400" b="1" dirty="0"/>
          </a:p>
          <a:p>
            <a:endParaRPr lang="en-US" dirty="0"/>
          </a:p>
        </p:txBody>
      </p:sp>
      <p:sp>
        <p:nvSpPr>
          <p:cNvPr id="6" name="Snip and Round Single Corner Rectangle 5"/>
          <p:cNvSpPr/>
          <p:nvPr/>
        </p:nvSpPr>
        <p:spPr>
          <a:xfrm>
            <a:off x="276225" y="124316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59F01EF8-30A1-41D8-9CEA-27D6A280F246}"/>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7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75" y="1332937"/>
            <a:ext cx="6957467" cy="4638312"/>
          </a:xfrm>
          <a:prstGeom prst="rect">
            <a:avLst/>
          </a:prstGeom>
          <a:effectLst>
            <a:outerShdw blurRad="50800" dist="127000" dir="2700000" algn="tl" rotWithShape="0">
              <a:prstClr val="black">
                <a:alpha val="40000"/>
              </a:prstClr>
            </a:outerShdw>
          </a:effectLst>
        </p:spPr>
      </p:pic>
      <p:sp>
        <p:nvSpPr>
          <p:cNvPr id="7"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84990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74" y="1332938"/>
            <a:ext cx="6957470" cy="4638313"/>
          </a:xfrm>
          <a:prstGeom prst="rect">
            <a:avLst/>
          </a:prstGeom>
          <a:effectLst>
            <a:outerShdw blurRad="50800" dist="127000" dir="2700000" algn="tl" rotWithShape="0">
              <a:prstClr val="black">
                <a:alpha val="40000"/>
              </a:prstClr>
            </a:outerShdw>
          </a:effectLst>
        </p:spPr>
      </p:pic>
      <p:sp>
        <p:nvSpPr>
          <p:cNvPr id="7"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6791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74" y="1307536"/>
            <a:ext cx="6957470" cy="4638313"/>
          </a:xfrm>
          <a:prstGeom prst="rect">
            <a:avLst/>
          </a:prstGeom>
          <a:effectLst>
            <a:outerShdw blurRad="50800" dist="127000" dir="2700000" algn="tl" rotWithShape="0">
              <a:prstClr val="black">
                <a:alpha val="40000"/>
              </a:prstClr>
            </a:outerShdw>
          </a:effectLst>
        </p:spPr>
      </p:pic>
      <p:sp>
        <p:nvSpPr>
          <p:cNvPr id="7"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66842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847" y="1307306"/>
            <a:ext cx="6962924" cy="4641949"/>
          </a:xfrm>
          <a:prstGeom prst="rect">
            <a:avLst/>
          </a:prstGeom>
          <a:effectLst>
            <a:outerShdw blurRad="50800" dist="127000" dir="2700000" algn="tl" rotWithShape="0">
              <a:prstClr val="black">
                <a:alpha val="40000"/>
              </a:prstClr>
            </a:outerShdw>
          </a:effectLst>
        </p:spPr>
      </p:pic>
      <p:sp>
        <p:nvSpPr>
          <p:cNvPr id="7"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28443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6688D-3AF0-4FF5-A85A-8EA254F94BD6}"/>
              </a:ext>
            </a:extLst>
          </p:cNvPr>
          <p:cNvSpPr>
            <a:spLocks noGrp="1"/>
          </p:cNvSpPr>
          <p:nvPr>
            <p:ph idx="4294967295"/>
          </p:nvPr>
        </p:nvSpPr>
        <p:spPr>
          <a:xfrm>
            <a:off x="1661375" y="940158"/>
            <a:ext cx="7688687" cy="4351338"/>
          </a:xfrm>
        </p:spPr>
        <p:txBody>
          <a:bodyPr/>
          <a:lstStyle/>
          <a:p>
            <a:pPr lvl="0"/>
            <a:r>
              <a:rPr lang="en-US" dirty="0">
                <a:solidFill>
                  <a:prstClr val="black"/>
                </a:solidFill>
              </a:rPr>
              <a:t>One Handed Shooting – Practical Exercise</a:t>
            </a:r>
          </a:p>
          <a:p>
            <a:pPr lvl="1"/>
            <a:r>
              <a:rPr lang="en-US" dirty="0"/>
              <a:t>Grip</a:t>
            </a:r>
          </a:p>
          <a:p>
            <a:pPr lvl="1"/>
            <a:r>
              <a:rPr lang="en-US" dirty="0"/>
              <a:t>Stance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020" t="22184" r="13590" b="6040"/>
          <a:stretch/>
        </p:blipFill>
        <p:spPr>
          <a:xfrm>
            <a:off x="4167323" y="1880315"/>
            <a:ext cx="2385517" cy="3649131"/>
          </a:xfrm>
          <a:prstGeom prst="rect">
            <a:avLst/>
          </a:prstGeom>
          <a:ln>
            <a:solidFill>
              <a:srgbClr val="9BAAB7"/>
            </a:solidFill>
          </a:ln>
          <a:effectLst>
            <a:outerShdw blurRad="50800" dist="127000" dir="2700000" algn="tl" rotWithShape="0">
              <a:prstClr val="black">
                <a:alpha val="40000"/>
              </a:prst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6863" t="11135" r="18947" b="5128"/>
          <a:stretch/>
        </p:blipFill>
        <p:spPr>
          <a:xfrm>
            <a:off x="8090437" y="1667058"/>
            <a:ext cx="2082800" cy="4075644"/>
          </a:xfrm>
          <a:prstGeom prst="rect">
            <a:avLst/>
          </a:prstGeom>
          <a:ln>
            <a:solidFill>
              <a:srgbClr val="9BAAB7"/>
            </a:solidFill>
          </a:ln>
          <a:effectLst>
            <a:outerShdw blurRad="50800" dist="127000" dir="2700000" algn="tl" rotWithShape="0">
              <a:prstClr val="black">
                <a:alpha val="40000"/>
              </a:prstClr>
            </a:outerShdw>
          </a:effectLst>
        </p:spPr>
      </p:pic>
      <p:sp>
        <p:nvSpPr>
          <p:cNvPr id="9"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8" name="Snip and Round Single Corner Rectangle 7"/>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8444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781" y="1389888"/>
            <a:ext cx="6774731" cy="4515675"/>
          </a:xfrm>
          <a:prstGeom prst="rect">
            <a:avLst/>
          </a:prstGeom>
          <a:effectLst>
            <a:outerShdw blurRad="50800" dist="127000" dir="2700000" algn="tl" rotWithShape="0">
              <a:prstClr val="black">
                <a:alpha val="40000"/>
              </a:prstClr>
            </a:outerShdw>
          </a:effectLst>
        </p:spPr>
      </p:pic>
      <p:sp>
        <p:nvSpPr>
          <p:cNvPr id="8"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813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6688D-3AF0-4FF5-A85A-8EA254F94BD6}"/>
              </a:ext>
            </a:extLst>
          </p:cNvPr>
          <p:cNvSpPr>
            <a:spLocks noGrp="1"/>
          </p:cNvSpPr>
          <p:nvPr>
            <p:ph idx="4294967295"/>
          </p:nvPr>
        </p:nvSpPr>
        <p:spPr>
          <a:xfrm>
            <a:off x="1866412" y="1119098"/>
            <a:ext cx="10117137" cy="4351338"/>
          </a:xfrm>
        </p:spPr>
        <p:txBody>
          <a:bodyPr/>
          <a:lstStyle/>
          <a:p>
            <a:pPr lvl="0"/>
            <a:r>
              <a:rPr lang="en-US" dirty="0">
                <a:solidFill>
                  <a:prstClr val="black"/>
                </a:solidFill>
              </a:rPr>
              <a:t>Changes during a defensive encounter</a:t>
            </a:r>
          </a:p>
          <a:p>
            <a:pPr lvl="1"/>
            <a:r>
              <a:rPr lang="en-US" dirty="0"/>
              <a:t>Grip</a:t>
            </a:r>
          </a:p>
          <a:p>
            <a:pPr lvl="1"/>
            <a:r>
              <a:rPr lang="en-US" dirty="0"/>
              <a:t>Stance</a:t>
            </a:r>
          </a:p>
          <a:p>
            <a:pPr lvl="1"/>
            <a:r>
              <a:rPr lang="en-US" dirty="0"/>
              <a:t>Safety</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000" t="21111" r="32778" b="3210"/>
          <a:stretch/>
        </p:blipFill>
        <p:spPr>
          <a:xfrm>
            <a:off x="9509943" y="1565993"/>
            <a:ext cx="1998134" cy="4343462"/>
          </a:xfrm>
          <a:prstGeom prst="rect">
            <a:avLst/>
          </a:prstGeom>
          <a:ln>
            <a:solidFill>
              <a:srgbClr val="9BAAB7"/>
            </a:solidFill>
          </a:ln>
          <a:effectLst>
            <a:outerShdw blurRad="50800" dist="127000" dir="2700000" algn="tl" rotWithShape="0">
              <a:prstClr val="black">
                <a:alpha val="40000"/>
              </a:prst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830" t="20959" r="5514" b="5303"/>
          <a:stretch/>
        </p:blipFill>
        <p:spPr>
          <a:xfrm>
            <a:off x="5030101" y="3699656"/>
            <a:ext cx="4075263" cy="2209799"/>
          </a:xfrm>
          <a:prstGeom prst="rect">
            <a:avLst/>
          </a:prstGeom>
          <a:ln>
            <a:solidFill>
              <a:srgbClr val="9BAAB7"/>
            </a:solidFill>
          </a:ln>
          <a:effectLst>
            <a:outerShdw blurRad="50800" dist="1270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412" y="3009428"/>
            <a:ext cx="2759111" cy="2069333"/>
          </a:xfrm>
          <a:prstGeom prst="rect">
            <a:avLst/>
          </a:prstGeom>
          <a:ln>
            <a:solidFill>
              <a:srgbClr val="9BAAB7"/>
            </a:solidFill>
          </a:ln>
          <a:effectLst>
            <a:outerShdw blurRad="50800" dist="127000" dir="2700000" algn="tl" rotWithShape="0">
              <a:prstClr val="black">
                <a:alpha val="40000"/>
              </a:prstClr>
            </a:outerShdw>
          </a:effectLst>
        </p:spPr>
      </p:pic>
      <p:sp>
        <p:nvSpPr>
          <p:cNvPr id="10"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Fundamentals of Defensive Marksmanship</a:t>
            </a:r>
          </a:p>
        </p:txBody>
      </p:sp>
      <p:sp>
        <p:nvSpPr>
          <p:cNvPr id="11" name="Snip and Round Single Corner Rectangle 10"/>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A2B95C8C-D2C1-4FBB-BF9D-E1A644630B6A}"/>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96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02718-2DDB-4927-BAD9-0A6BFA39F294}"/>
              </a:ext>
            </a:extLst>
          </p:cNvPr>
          <p:cNvSpPr>
            <a:spLocks noGrp="1"/>
          </p:cNvSpPr>
          <p:nvPr>
            <p:ph idx="4294967295"/>
          </p:nvPr>
        </p:nvSpPr>
        <p:spPr>
          <a:xfrm>
            <a:off x="2094537" y="1378683"/>
            <a:ext cx="7508875" cy="4044950"/>
          </a:xfrm>
        </p:spPr>
        <p:txBody>
          <a:bodyPr>
            <a:normAutofit lnSpcReduction="10000"/>
          </a:bodyPr>
          <a:lstStyle/>
          <a:p>
            <a:r>
              <a:rPr lang="en-US" dirty="0"/>
              <a:t>Larger groups</a:t>
            </a:r>
          </a:p>
          <a:p>
            <a:r>
              <a:rPr lang="en-US" dirty="0"/>
              <a:t>Balance speed with accuracy</a:t>
            </a:r>
          </a:p>
          <a:p>
            <a:r>
              <a:rPr lang="en-US" dirty="0"/>
              <a:t>Aim at the center of mass</a:t>
            </a:r>
          </a:p>
          <a:p>
            <a:r>
              <a:rPr lang="en-US" dirty="0"/>
              <a:t>Flash sight picture</a:t>
            </a:r>
          </a:p>
          <a:p>
            <a:pPr lvl="1"/>
            <a:r>
              <a:rPr lang="en-US" dirty="0"/>
              <a:t>Imperfect alignment </a:t>
            </a:r>
          </a:p>
          <a:p>
            <a:pPr lvl="1"/>
            <a:r>
              <a:rPr lang="en-US" dirty="0"/>
              <a:t>Quick acquisition </a:t>
            </a:r>
          </a:p>
          <a:p>
            <a:pPr lvl="1"/>
            <a:r>
              <a:rPr lang="en-US" dirty="0"/>
              <a:t>Rapid engagement </a:t>
            </a:r>
          </a:p>
          <a:p>
            <a:pPr lvl="1"/>
            <a:r>
              <a:rPr lang="en-US" dirty="0"/>
              <a:t>Distance equals time</a:t>
            </a:r>
          </a:p>
          <a:p>
            <a:r>
              <a:rPr lang="en-US" dirty="0"/>
              <a:t>Sequence &amp; Cadence </a:t>
            </a:r>
          </a:p>
          <a:p>
            <a:pPr marL="457200" lvl="1" indent="0">
              <a:buNone/>
            </a:pPr>
            <a:endParaRPr lang="en-US" dirty="0"/>
          </a:p>
        </p:txBody>
      </p:sp>
      <p:grpSp>
        <p:nvGrpSpPr>
          <p:cNvPr id="6" name="Group 5"/>
          <p:cNvGrpSpPr>
            <a:grpSpLocks noChangeAspect="1"/>
          </p:cNvGrpSpPr>
          <p:nvPr/>
        </p:nvGrpSpPr>
        <p:grpSpPr bwMode="auto">
          <a:xfrm>
            <a:off x="7892167" y="2375742"/>
            <a:ext cx="1295400" cy="647700"/>
            <a:chOff x="7632" y="7200"/>
            <a:chExt cx="1080" cy="540"/>
          </a:xfrm>
        </p:grpSpPr>
        <p:grpSp>
          <p:nvGrpSpPr>
            <p:cNvPr id="7" name="Group 6"/>
            <p:cNvGrpSpPr>
              <a:grpSpLocks noChangeAspect="1"/>
            </p:cNvGrpSpPr>
            <p:nvPr/>
          </p:nvGrpSpPr>
          <p:grpSpPr bwMode="auto">
            <a:xfrm>
              <a:off x="7632" y="7200"/>
              <a:ext cx="1080" cy="540"/>
              <a:chOff x="7632" y="7200"/>
              <a:chExt cx="1080" cy="540"/>
            </a:xfrm>
          </p:grpSpPr>
          <p:sp>
            <p:nvSpPr>
              <p:cNvPr id="9" name="Line 7"/>
              <p:cNvSpPr>
                <a:spLocks noChangeAspect="1" noChangeShapeType="1"/>
              </p:cNvSpPr>
              <p:nvPr/>
            </p:nvSpPr>
            <p:spPr bwMode="auto">
              <a:xfrm>
                <a:off x="7632" y="720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Aspect="1" noChangeShapeType="1"/>
              </p:cNvSpPr>
              <p:nvPr/>
            </p:nvSpPr>
            <p:spPr bwMode="auto">
              <a:xfrm>
                <a:off x="7632" y="7740"/>
                <a:ext cx="10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Aspect="1" noChangeShapeType="1"/>
              </p:cNvSpPr>
              <p:nvPr/>
            </p:nvSpPr>
            <p:spPr bwMode="auto">
              <a:xfrm flipV="1">
                <a:off x="8712" y="720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Aspect="1" noChangeShapeType="1"/>
              </p:cNvSpPr>
              <p:nvPr/>
            </p:nvSpPr>
            <p:spPr bwMode="auto">
              <a:xfrm flipH="1">
                <a:off x="8352" y="720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p:cNvSpPr>
                <a:spLocks noChangeAspect="1" noChangeShapeType="1"/>
              </p:cNvSpPr>
              <p:nvPr/>
            </p:nvSpPr>
            <p:spPr bwMode="auto">
              <a:xfrm flipH="1">
                <a:off x="7632" y="720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2"/>
              <p:cNvSpPr>
                <a:spLocks noChangeAspect="1" noChangeShapeType="1"/>
              </p:cNvSpPr>
              <p:nvPr/>
            </p:nvSpPr>
            <p:spPr bwMode="auto">
              <a:xfrm>
                <a:off x="7992" y="7200"/>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3"/>
              <p:cNvSpPr>
                <a:spLocks noChangeAspect="1" noChangeShapeType="1"/>
              </p:cNvSpPr>
              <p:nvPr/>
            </p:nvSpPr>
            <p:spPr bwMode="auto">
              <a:xfrm>
                <a:off x="8352" y="7200"/>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4"/>
              <p:cNvSpPr>
                <a:spLocks noChangeAspect="1" noChangeShapeType="1"/>
              </p:cNvSpPr>
              <p:nvPr/>
            </p:nvSpPr>
            <p:spPr bwMode="auto">
              <a:xfrm flipH="1">
                <a:off x="7992" y="756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 name="Rectangle 15"/>
            <p:cNvSpPr>
              <a:spLocks noChangeAspect="1" noChangeArrowheads="1"/>
            </p:cNvSpPr>
            <p:nvPr/>
          </p:nvSpPr>
          <p:spPr bwMode="auto">
            <a:xfrm>
              <a:off x="7992" y="7200"/>
              <a:ext cx="216" cy="360"/>
            </a:xfrm>
            <a:prstGeom prst="rect">
              <a:avLst/>
            </a:prstGeom>
            <a:solidFill>
              <a:srgbClr val="000000"/>
            </a:solidFill>
            <a:ln w="9525">
              <a:solidFill>
                <a:srgbClr val="000000"/>
              </a:solidFill>
              <a:miter lim="800000"/>
              <a:headEnd/>
              <a:tailEnd/>
            </a:ln>
          </p:spPr>
          <p:txBody>
            <a:bodyPr/>
            <a:lstStyle/>
            <a:p>
              <a:endParaRPr lang="en-US"/>
            </a:p>
          </p:txBody>
        </p:sp>
      </p:grpSp>
      <p:grpSp>
        <p:nvGrpSpPr>
          <p:cNvPr id="17" name="Group 16"/>
          <p:cNvGrpSpPr>
            <a:grpSpLocks noChangeAspect="1"/>
          </p:cNvGrpSpPr>
          <p:nvPr/>
        </p:nvGrpSpPr>
        <p:grpSpPr bwMode="auto">
          <a:xfrm>
            <a:off x="9568567" y="2375742"/>
            <a:ext cx="1295400" cy="690563"/>
            <a:chOff x="7632" y="8352"/>
            <a:chExt cx="1080" cy="576"/>
          </a:xfrm>
        </p:grpSpPr>
        <p:sp>
          <p:nvSpPr>
            <p:cNvPr id="18" name="Rectangle 17" descr="Dark upward diagonal"/>
            <p:cNvSpPr>
              <a:spLocks noChangeAspect="1" noChangeArrowheads="1"/>
            </p:cNvSpPr>
            <p:nvPr/>
          </p:nvSpPr>
          <p:spPr bwMode="auto">
            <a:xfrm>
              <a:off x="8064" y="8712"/>
              <a:ext cx="216" cy="216"/>
            </a:xfrm>
            <a:prstGeom prst="rect">
              <a:avLst/>
            </a:prstGeom>
            <a:pattFill prst="dkUpDiag">
              <a:fgClr>
                <a:srgbClr val="808080"/>
              </a:fgClr>
              <a:bgClr>
                <a:srgbClr val="FFFFFF"/>
              </a:bgClr>
            </a:pattFill>
            <a:ln w="9525">
              <a:solidFill>
                <a:srgbClr val="000000"/>
              </a:solidFill>
              <a:miter lim="800000"/>
              <a:headEnd/>
              <a:tailEnd/>
            </a:ln>
          </p:spPr>
          <p:txBody>
            <a:bodyPr/>
            <a:lstStyle/>
            <a:p>
              <a:endParaRPr lang="en-US"/>
            </a:p>
          </p:txBody>
        </p:sp>
        <p:grpSp>
          <p:nvGrpSpPr>
            <p:cNvPr id="19" name="Group 18"/>
            <p:cNvGrpSpPr>
              <a:grpSpLocks noChangeAspect="1"/>
            </p:cNvGrpSpPr>
            <p:nvPr/>
          </p:nvGrpSpPr>
          <p:grpSpPr bwMode="auto">
            <a:xfrm>
              <a:off x="7632" y="8352"/>
              <a:ext cx="1080" cy="576"/>
              <a:chOff x="7632" y="7200"/>
              <a:chExt cx="1080" cy="540"/>
            </a:xfrm>
          </p:grpSpPr>
          <p:sp>
            <p:nvSpPr>
              <p:cNvPr id="20" name="Line 19"/>
              <p:cNvSpPr>
                <a:spLocks noChangeAspect="1" noChangeShapeType="1"/>
              </p:cNvSpPr>
              <p:nvPr/>
            </p:nvSpPr>
            <p:spPr bwMode="auto">
              <a:xfrm>
                <a:off x="7632" y="720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0"/>
              <p:cNvSpPr>
                <a:spLocks noChangeAspect="1" noChangeShapeType="1"/>
              </p:cNvSpPr>
              <p:nvPr/>
            </p:nvSpPr>
            <p:spPr bwMode="auto">
              <a:xfrm>
                <a:off x="7632" y="7740"/>
                <a:ext cx="10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1"/>
              <p:cNvSpPr>
                <a:spLocks noChangeAspect="1" noChangeShapeType="1"/>
              </p:cNvSpPr>
              <p:nvPr/>
            </p:nvSpPr>
            <p:spPr bwMode="auto">
              <a:xfrm flipV="1">
                <a:off x="8712" y="720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2"/>
              <p:cNvSpPr>
                <a:spLocks noChangeAspect="1" noChangeShapeType="1"/>
              </p:cNvSpPr>
              <p:nvPr/>
            </p:nvSpPr>
            <p:spPr bwMode="auto">
              <a:xfrm flipH="1">
                <a:off x="8352" y="720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3"/>
              <p:cNvSpPr>
                <a:spLocks noChangeAspect="1" noChangeShapeType="1"/>
              </p:cNvSpPr>
              <p:nvPr/>
            </p:nvSpPr>
            <p:spPr bwMode="auto">
              <a:xfrm flipH="1">
                <a:off x="7632" y="720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4"/>
              <p:cNvSpPr>
                <a:spLocks noChangeAspect="1" noChangeShapeType="1"/>
              </p:cNvSpPr>
              <p:nvPr/>
            </p:nvSpPr>
            <p:spPr bwMode="auto">
              <a:xfrm>
                <a:off x="7992" y="7200"/>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5"/>
              <p:cNvSpPr>
                <a:spLocks noChangeAspect="1" noChangeShapeType="1"/>
              </p:cNvSpPr>
              <p:nvPr/>
            </p:nvSpPr>
            <p:spPr bwMode="auto">
              <a:xfrm>
                <a:off x="8352" y="7200"/>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6"/>
              <p:cNvSpPr>
                <a:spLocks noChangeAspect="1" noChangeShapeType="1"/>
              </p:cNvSpPr>
              <p:nvPr/>
            </p:nvSpPr>
            <p:spPr bwMode="auto">
              <a:xfrm flipH="1">
                <a:off x="7992" y="756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8" name="Group 27"/>
          <p:cNvGrpSpPr>
            <a:grpSpLocks noChangeAspect="1"/>
          </p:cNvGrpSpPr>
          <p:nvPr/>
        </p:nvGrpSpPr>
        <p:grpSpPr bwMode="auto">
          <a:xfrm>
            <a:off x="7892167" y="4128342"/>
            <a:ext cx="1371600" cy="685800"/>
            <a:chOff x="9576" y="7200"/>
            <a:chExt cx="1080" cy="540"/>
          </a:xfrm>
        </p:grpSpPr>
        <p:grpSp>
          <p:nvGrpSpPr>
            <p:cNvPr id="29" name="Group 28"/>
            <p:cNvGrpSpPr>
              <a:grpSpLocks noChangeAspect="1"/>
            </p:cNvGrpSpPr>
            <p:nvPr/>
          </p:nvGrpSpPr>
          <p:grpSpPr bwMode="auto">
            <a:xfrm>
              <a:off x="9576" y="7200"/>
              <a:ext cx="1080" cy="540"/>
              <a:chOff x="7632" y="7200"/>
              <a:chExt cx="1080" cy="540"/>
            </a:xfrm>
          </p:grpSpPr>
          <p:sp>
            <p:nvSpPr>
              <p:cNvPr id="31" name="Line 29"/>
              <p:cNvSpPr>
                <a:spLocks noChangeAspect="1" noChangeShapeType="1"/>
              </p:cNvSpPr>
              <p:nvPr/>
            </p:nvSpPr>
            <p:spPr bwMode="auto">
              <a:xfrm>
                <a:off x="7632" y="720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0"/>
              <p:cNvSpPr>
                <a:spLocks noChangeAspect="1" noChangeShapeType="1"/>
              </p:cNvSpPr>
              <p:nvPr/>
            </p:nvSpPr>
            <p:spPr bwMode="auto">
              <a:xfrm>
                <a:off x="7632" y="7740"/>
                <a:ext cx="10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31"/>
              <p:cNvSpPr>
                <a:spLocks noChangeAspect="1" noChangeShapeType="1"/>
              </p:cNvSpPr>
              <p:nvPr/>
            </p:nvSpPr>
            <p:spPr bwMode="auto">
              <a:xfrm flipV="1">
                <a:off x="8712" y="7200"/>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32"/>
              <p:cNvSpPr>
                <a:spLocks noChangeAspect="1" noChangeShapeType="1"/>
              </p:cNvSpPr>
              <p:nvPr/>
            </p:nvSpPr>
            <p:spPr bwMode="auto">
              <a:xfrm flipH="1">
                <a:off x="8352" y="720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3"/>
              <p:cNvSpPr>
                <a:spLocks noChangeAspect="1" noChangeShapeType="1"/>
              </p:cNvSpPr>
              <p:nvPr/>
            </p:nvSpPr>
            <p:spPr bwMode="auto">
              <a:xfrm flipH="1">
                <a:off x="7632" y="720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4"/>
              <p:cNvSpPr>
                <a:spLocks noChangeAspect="1" noChangeShapeType="1"/>
              </p:cNvSpPr>
              <p:nvPr/>
            </p:nvSpPr>
            <p:spPr bwMode="auto">
              <a:xfrm>
                <a:off x="7992" y="7200"/>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5"/>
              <p:cNvSpPr>
                <a:spLocks noChangeAspect="1" noChangeShapeType="1"/>
              </p:cNvSpPr>
              <p:nvPr/>
            </p:nvSpPr>
            <p:spPr bwMode="auto">
              <a:xfrm>
                <a:off x="8352" y="7200"/>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6"/>
              <p:cNvSpPr>
                <a:spLocks noChangeAspect="1" noChangeShapeType="1"/>
              </p:cNvSpPr>
              <p:nvPr/>
            </p:nvSpPr>
            <p:spPr bwMode="auto">
              <a:xfrm flipH="1">
                <a:off x="7992" y="756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 name="Rectangle 37"/>
            <p:cNvSpPr>
              <a:spLocks noChangeAspect="1" noChangeArrowheads="1"/>
            </p:cNvSpPr>
            <p:nvPr/>
          </p:nvSpPr>
          <p:spPr bwMode="auto">
            <a:xfrm>
              <a:off x="10080" y="7200"/>
              <a:ext cx="216" cy="360"/>
            </a:xfrm>
            <a:prstGeom prst="rect">
              <a:avLst/>
            </a:prstGeom>
            <a:solidFill>
              <a:srgbClr val="000000"/>
            </a:solidFill>
            <a:ln w="9525">
              <a:solidFill>
                <a:srgbClr val="000000"/>
              </a:solidFill>
              <a:miter lim="800000"/>
              <a:headEnd/>
              <a:tailEnd/>
            </a:ln>
          </p:spPr>
          <p:txBody>
            <a:bodyPr/>
            <a:lstStyle/>
            <a:p>
              <a:endParaRPr lang="en-US"/>
            </a:p>
          </p:txBody>
        </p:sp>
      </p:grpSp>
      <p:sp>
        <p:nvSpPr>
          <p:cNvPr id="39" name="Text Box 48"/>
          <p:cNvSpPr txBox="1">
            <a:spLocks noChangeArrowheads="1"/>
          </p:cNvSpPr>
          <p:nvPr/>
        </p:nvSpPr>
        <p:spPr bwMode="auto">
          <a:xfrm>
            <a:off x="6672967" y="2375742"/>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sz="1800"/>
              <a:t>Fig. 1</a:t>
            </a:r>
          </a:p>
        </p:txBody>
      </p:sp>
      <p:sp>
        <p:nvSpPr>
          <p:cNvPr id="40" name="Text Box 49"/>
          <p:cNvSpPr txBox="1">
            <a:spLocks noChangeArrowheads="1"/>
          </p:cNvSpPr>
          <p:nvPr/>
        </p:nvSpPr>
        <p:spPr bwMode="auto">
          <a:xfrm>
            <a:off x="10635367" y="237574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n-US" altLang="en-US" sz="1800"/>
              <a:t>Fig. 3</a:t>
            </a:r>
          </a:p>
        </p:txBody>
      </p:sp>
      <p:sp>
        <p:nvSpPr>
          <p:cNvPr id="41" name="Text Box 50"/>
          <p:cNvSpPr txBox="1">
            <a:spLocks noChangeArrowheads="1"/>
          </p:cNvSpPr>
          <p:nvPr/>
        </p:nvSpPr>
        <p:spPr bwMode="auto">
          <a:xfrm>
            <a:off x="6672967" y="4128342"/>
            <a:ext cx="1104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r>
              <a:rPr lang="en-US" altLang="en-US" sz="1800"/>
              <a:t>Fig. 2</a:t>
            </a:r>
          </a:p>
        </p:txBody>
      </p:sp>
      <p:sp>
        <p:nvSpPr>
          <p:cNvPr id="42" name="Text Box 51"/>
          <p:cNvSpPr txBox="1">
            <a:spLocks noChangeArrowheads="1"/>
          </p:cNvSpPr>
          <p:nvPr/>
        </p:nvSpPr>
        <p:spPr bwMode="auto">
          <a:xfrm>
            <a:off x="10635367" y="4052142"/>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n-US" altLang="en-US" sz="1800"/>
              <a:t>Fig. 4</a:t>
            </a:r>
          </a:p>
        </p:txBody>
      </p:sp>
      <p:pic>
        <p:nvPicPr>
          <p:cNvPr id="43" name="Picture 5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10431" y="3547657"/>
            <a:ext cx="1517184" cy="1353312"/>
          </a:xfrm>
          <a:prstGeom prst="rect">
            <a:avLst/>
          </a:prstGeom>
          <a:noFill/>
        </p:spPr>
      </p:pic>
      <p:sp>
        <p:nvSpPr>
          <p:cNvPr id="45"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Defensive Accuracy</a:t>
            </a:r>
          </a:p>
        </p:txBody>
      </p:sp>
      <p:sp>
        <p:nvSpPr>
          <p:cNvPr id="46" name="Snip and Round Single Corner Rectangle 4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868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0B5C-1D42-4FF2-9B5F-A230044B9C0E}"/>
              </a:ext>
            </a:extLst>
          </p:cNvPr>
          <p:cNvSpPr>
            <a:spLocks noGrp="1"/>
          </p:cNvSpPr>
          <p:nvPr>
            <p:ph type="title"/>
          </p:nvPr>
        </p:nvSpPr>
        <p:spPr>
          <a:xfrm>
            <a:off x="838200" y="1"/>
            <a:ext cx="10515600" cy="901520"/>
          </a:xfrm>
        </p:spPr>
        <p:txBody>
          <a:bodyPr/>
          <a:lstStyle/>
          <a:p>
            <a:pPr algn="ctr"/>
            <a:r>
              <a:rPr lang="en-US" dirty="0"/>
              <a:t>Cover or Concealment</a:t>
            </a:r>
          </a:p>
        </p:txBody>
      </p:sp>
      <p:sp>
        <p:nvSpPr>
          <p:cNvPr id="3" name="Content Placeholder 2">
            <a:extLst>
              <a:ext uri="{FF2B5EF4-FFF2-40B4-BE49-F238E27FC236}">
                <a16:creationId xmlns:a16="http://schemas.microsoft.com/office/drawing/2014/main" id="{9793A539-5B0A-4C3C-BB43-0035B148AA3D}"/>
              </a:ext>
            </a:extLst>
          </p:cNvPr>
          <p:cNvSpPr>
            <a:spLocks noGrp="1"/>
          </p:cNvSpPr>
          <p:nvPr>
            <p:ph idx="4294967295"/>
          </p:nvPr>
        </p:nvSpPr>
        <p:spPr>
          <a:xfrm>
            <a:off x="2224043" y="1218317"/>
            <a:ext cx="9129757" cy="4821237"/>
          </a:xfrm>
        </p:spPr>
        <p:txBody>
          <a:bodyPr>
            <a:normAutofit fontScale="85000" lnSpcReduction="20000"/>
          </a:bodyPr>
          <a:lstStyle/>
          <a:p>
            <a:r>
              <a:rPr lang="en-US" dirty="0"/>
              <a:t>What is Cover?</a:t>
            </a:r>
          </a:p>
          <a:p>
            <a:pPr lvl="1"/>
            <a:r>
              <a:rPr lang="en-US" dirty="0"/>
              <a:t>Anything that will protect all or part of the body from incoming fire.</a:t>
            </a:r>
          </a:p>
          <a:p>
            <a:pPr lvl="0"/>
            <a:r>
              <a:rPr lang="en-US" dirty="0"/>
              <a:t>What is Concealment?</a:t>
            </a:r>
          </a:p>
          <a:p>
            <a:pPr lvl="1"/>
            <a:r>
              <a:rPr lang="en-US" dirty="0"/>
              <a:t>Anything that hides all or part of the body from observation. </a:t>
            </a:r>
          </a:p>
          <a:p>
            <a:pPr lvl="1"/>
            <a:r>
              <a:rPr lang="en-US" dirty="0"/>
              <a:t>Will not stop incoming fire.</a:t>
            </a:r>
            <a:endParaRPr lang="en-US" sz="2800" dirty="0"/>
          </a:p>
          <a:p>
            <a:pPr marL="228600" lvl="1">
              <a:spcBef>
                <a:spcPts val="1000"/>
              </a:spcBef>
            </a:pPr>
            <a:r>
              <a:rPr lang="en-US" sz="2800" dirty="0"/>
              <a:t>What are the characteristics of each? </a:t>
            </a:r>
          </a:p>
          <a:p>
            <a:pPr marL="685800" lvl="2">
              <a:spcBef>
                <a:spcPts val="1000"/>
              </a:spcBef>
            </a:pPr>
            <a:r>
              <a:rPr lang="en-US" sz="2400" dirty="0"/>
              <a:t>Cover </a:t>
            </a:r>
          </a:p>
          <a:p>
            <a:pPr marL="1143000" lvl="3">
              <a:spcBef>
                <a:spcPts val="1000"/>
              </a:spcBef>
            </a:pPr>
            <a:r>
              <a:rPr lang="en-US" sz="2000" dirty="0"/>
              <a:t>Reduces the risk of injury. </a:t>
            </a:r>
          </a:p>
          <a:p>
            <a:pPr marL="1143000" lvl="3">
              <a:spcBef>
                <a:spcPts val="1000"/>
              </a:spcBef>
            </a:pPr>
            <a:r>
              <a:rPr lang="en-US" sz="2000" dirty="0"/>
              <a:t>Can be defeated with repeated hits on the same spot.</a:t>
            </a:r>
          </a:p>
          <a:p>
            <a:pPr marL="1143000" lvl="3">
              <a:spcBef>
                <a:spcPts val="1000"/>
              </a:spcBef>
            </a:pPr>
            <a:r>
              <a:rPr lang="en-US" sz="2000" dirty="0"/>
              <a:t>Care must be taken not to expose more of your body than necessary.</a:t>
            </a:r>
          </a:p>
          <a:p>
            <a:pPr marL="1143000" lvl="3">
              <a:spcBef>
                <a:spcPts val="1000"/>
              </a:spcBef>
            </a:pPr>
            <a:r>
              <a:rPr lang="en-US" sz="2000" dirty="0"/>
              <a:t>Remember to stay back far enough to prevent your gun from protruding beyond the cover.</a:t>
            </a:r>
          </a:p>
          <a:p>
            <a:pPr marL="685800" lvl="2">
              <a:spcBef>
                <a:spcPts val="1000"/>
              </a:spcBef>
            </a:pPr>
            <a:r>
              <a:rPr lang="en-US" sz="2400" dirty="0"/>
              <a:t>Concealment</a:t>
            </a:r>
          </a:p>
          <a:p>
            <a:pPr marL="1143000" lvl="3">
              <a:spcBef>
                <a:spcPts val="1000"/>
              </a:spcBef>
            </a:pPr>
            <a:r>
              <a:rPr lang="en-US" sz="2000" dirty="0"/>
              <a:t>Prevents an adversary from locating you or being able to deliver accurate fire toward you.</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6898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875762"/>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1966466" y="1375300"/>
            <a:ext cx="9387334" cy="4481513"/>
          </a:xfrm>
        </p:spPr>
        <p:txBody>
          <a:bodyPr>
            <a:normAutofit/>
          </a:bodyPr>
          <a:lstStyle/>
          <a:p>
            <a:pPr lvl="0"/>
            <a:r>
              <a:rPr lang="en-US" dirty="0"/>
              <a:t>Identify the Fundamentals of Marksmanship.</a:t>
            </a:r>
          </a:p>
          <a:p>
            <a:pPr lvl="0"/>
            <a:r>
              <a:rPr lang="en-US" dirty="0"/>
              <a:t>Identify Elements of a Good Shooting Position and explain how they can change in a defensive encounter.</a:t>
            </a:r>
          </a:p>
          <a:p>
            <a:pPr lvl="0"/>
            <a:r>
              <a:rPr lang="en-US" dirty="0"/>
              <a:t>Explain and demonstrate the fundamentals of defensive marksmanship.</a:t>
            </a:r>
          </a:p>
          <a:p>
            <a:pPr lvl="0"/>
            <a:r>
              <a:rPr lang="en-US" dirty="0"/>
              <a:t>Explain defensive accuracy.</a:t>
            </a:r>
          </a:p>
          <a:p>
            <a:pPr lvl="0"/>
            <a:r>
              <a:rPr lang="en-US" dirty="0"/>
              <a:t>Explain the differences between cover and concealment, and identify examples of each.</a:t>
            </a:r>
          </a:p>
        </p:txBody>
      </p:sp>
      <p:sp>
        <p:nvSpPr>
          <p:cNvPr id="6" name="Snip and Round Single Corner Rectangle 5"/>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0B1C-2228-4E09-A6EA-F5C97D2C113C}"/>
              </a:ext>
            </a:extLst>
          </p:cNvPr>
          <p:cNvSpPr>
            <a:spLocks noGrp="1"/>
          </p:cNvSpPr>
          <p:nvPr>
            <p:ph type="title"/>
          </p:nvPr>
        </p:nvSpPr>
        <p:spPr/>
        <p:txBody>
          <a:bodyPr/>
          <a:lstStyle/>
          <a:p>
            <a:pPr algn="ctr"/>
            <a:r>
              <a:rPr lang="en-US" b="1" dirty="0"/>
              <a:t>Course Outline</a:t>
            </a:r>
          </a:p>
        </p:txBody>
      </p:sp>
      <p:sp>
        <p:nvSpPr>
          <p:cNvPr id="3" name="Content Placeholder 2">
            <a:extLst>
              <a:ext uri="{FF2B5EF4-FFF2-40B4-BE49-F238E27FC236}">
                <a16:creationId xmlns:a16="http://schemas.microsoft.com/office/drawing/2014/main" id="{138D2E6E-F4A0-454B-A346-3237869D2F44}"/>
              </a:ext>
            </a:extLst>
          </p:cNvPr>
          <p:cNvSpPr>
            <a:spLocks noGrp="1"/>
          </p:cNvSpPr>
          <p:nvPr>
            <p:ph idx="4294967295"/>
          </p:nvPr>
        </p:nvSpPr>
        <p:spPr>
          <a:xfrm>
            <a:off x="1964501" y="1450975"/>
            <a:ext cx="10117137" cy="4725988"/>
          </a:xfrm>
        </p:spPr>
        <p:txBody>
          <a:bodyPr>
            <a:normAutofit fontScale="92500" lnSpcReduction="10000"/>
          </a:bodyPr>
          <a:lstStyle/>
          <a:p>
            <a:r>
              <a:rPr lang="en-US" dirty="0"/>
              <a:t>Lesson 1: </a:t>
            </a:r>
            <a:r>
              <a:rPr lang="en-US" i="1" dirty="0"/>
              <a:t>Firearm Safety</a:t>
            </a:r>
          </a:p>
          <a:p>
            <a:r>
              <a:rPr lang="en-US" dirty="0"/>
              <a:t>Lesson 2: </a:t>
            </a:r>
            <a:r>
              <a:rPr lang="en-US" i="1" dirty="0"/>
              <a:t>Pistol Nomenclature and Selecting a Pistol for Self-Defense</a:t>
            </a:r>
          </a:p>
          <a:p>
            <a:r>
              <a:rPr lang="en-US" strike="sngStrike" dirty="0"/>
              <a:t>Lesson 3: </a:t>
            </a:r>
            <a:r>
              <a:rPr lang="en-US" i="1" strike="sngStrike" dirty="0"/>
              <a:t>Ammunition Knowledge and Defensive Ammunition Selection </a:t>
            </a:r>
          </a:p>
          <a:p>
            <a:r>
              <a:rPr lang="en-US" dirty="0"/>
              <a:t>Lesson 4: </a:t>
            </a:r>
            <a:r>
              <a:rPr lang="en-US" i="1" dirty="0"/>
              <a:t>Basic Defensive Pistol Skills</a:t>
            </a:r>
          </a:p>
          <a:p>
            <a:r>
              <a:rPr lang="en-US" dirty="0"/>
              <a:t>Lesson 5: </a:t>
            </a:r>
            <a:r>
              <a:rPr lang="en-US" i="1" dirty="0"/>
              <a:t>Drawing from Concealment</a:t>
            </a:r>
          </a:p>
          <a:p>
            <a:r>
              <a:rPr lang="en-US" dirty="0"/>
              <a:t>Lesson 6: </a:t>
            </a:r>
            <a:r>
              <a:rPr lang="en-US" i="1" dirty="0"/>
              <a:t>Loading and Stoppage Remediation</a:t>
            </a:r>
          </a:p>
          <a:p>
            <a:r>
              <a:rPr lang="en-US" dirty="0"/>
              <a:t>Lesson 7: </a:t>
            </a:r>
            <a:r>
              <a:rPr lang="en-US" i="1" dirty="0"/>
              <a:t>Mindset, Responding to an Attack and the Aftermath</a:t>
            </a:r>
          </a:p>
          <a:p>
            <a:r>
              <a:rPr lang="en-US" dirty="0"/>
              <a:t>Lesson 8: </a:t>
            </a:r>
            <a:r>
              <a:rPr lang="en-US" i="1" dirty="0"/>
              <a:t>Carry Modes and Pistol Concealment</a:t>
            </a:r>
          </a:p>
          <a:p>
            <a:r>
              <a:rPr lang="en-US" strike="sngStrike" dirty="0"/>
              <a:t>Lesson 9: </a:t>
            </a:r>
            <a:r>
              <a:rPr lang="en-US" i="1" strike="sngStrike" dirty="0"/>
              <a:t>Firearm Cleaning and Maintenance</a:t>
            </a:r>
          </a:p>
          <a:p>
            <a:r>
              <a:rPr lang="en-US" strike="sngStrike" dirty="0"/>
              <a:t>Lesson 10: </a:t>
            </a:r>
            <a:r>
              <a:rPr lang="en-US" i="1" strike="sngStrike" dirty="0"/>
              <a:t>Sport Shooting and Training Activities</a:t>
            </a:r>
          </a:p>
        </p:txBody>
      </p:sp>
      <p:sp>
        <p:nvSpPr>
          <p:cNvPr id="6" name="Snip and Round Single Corner Rectangle 5"/>
          <p:cNvSpPr/>
          <p:nvPr/>
        </p:nvSpPr>
        <p:spPr>
          <a:xfrm>
            <a:off x="276225" y="124316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396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0F2A22-4D84-4E22-B204-7D49EDC7E2F2}"/>
              </a:ext>
            </a:extLst>
          </p:cNvPr>
          <p:cNvSpPr>
            <a:spLocks noGrp="1"/>
          </p:cNvSpPr>
          <p:nvPr>
            <p:ph type="title"/>
          </p:nvPr>
        </p:nvSpPr>
        <p:spPr>
          <a:xfrm>
            <a:off x="3037804" y="2593171"/>
            <a:ext cx="6116392" cy="1325563"/>
          </a:xfrm>
          <a:effectLst/>
        </p:spPr>
        <p:txBody>
          <a:bodyPr/>
          <a:lstStyle/>
          <a:p>
            <a:pPr algn="ctr"/>
            <a:r>
              <a:rPr lang="en-US" b="1" dirty="0"/>
              <a:t>What Are Your Questions?</a:t>
            </a:r>
          </a:p>
        </p:txBody>
      </p:sp>
      <p:sp>
        <p:nvSpPr>
          <p:cNvPr id="5" name="Snip and Round Single Corner Rectangle 4"/>
          <p:cNvSpPr/>
          <p:nvPr/>
        </p:nvSpPr>
        <p:spPr>
          <a:xfrm>
            <a:off x="274320" y="3200156"/>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3998" y="2286000"/>
            <a:ext cx="9144000" cy="2218028"/>
          </a:xfrm>
        </p:spPr>
        <p:txBody>
          <a:bodyPr>
            <a:normAutofit/>
          </a:bodyPr>
          <a:lstStyle/>
          <a:p>
            <a:pPr marL="0" indent="0" algn="ctr">
              <a:buNone/>
            </a:pPr>
            <a:r>
              <a:rPr lang="en-US" sz="4000" dirty="0"/>
              <a:t>Lesson 5:</a:t>
            </a:r>
          </a:p>
          <a:p>
            <a:pPr marL="0" indent="0" algn="ctr">
              <a:buNone/>
            </a:pPr>
            <a:endParaRPr lang="en-US" sz="4000" dirty="0"/>
          </a:p>
          <a:p>
            <a:pPr marL="0" indent="0" algn="ctr">
              <a:buNone/>
            </a:pPr>
            <a:r>
              <a:rPr lang="en-US" sz="4000" dirty="0"/>
              <a:t>Drawing From Concealment</a:t>
            </a:r>
            <a:endParaRPr lang="en-US" sz="4000" dirty="0">
              <a:latin typeface="Lucida Bright" panose="02040602050505020304" pitchFamily="18" charset="0"/>
            </a:endParaRPr>
          </a:p>
        </p:txBody>
      </p:sp>
      <p:sp>
        <p:nvSpPr>
          <p:cNvPr id="7" name="TextBox 6">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9"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8" name="Snip and Round Single Corner Rectangle 7"/>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40157"/>
          </a:xfrm>
        </p:spPr>
        <p:txBody>
          <a:bodyPr>
            <a:normAutofit/>
          </a:bodyPr>
          <a:lstStyle/>
          <a:p>
            <a:pPr algn="ctr"/>
            <a:r>
              <a:rPr lang="en-US" b="1" dirty="0"/>
              <a:t>Lesson 5 – Drawing From Concealment</a:t>
            </a:r>
          </a:p>
        </p:txBody>
      </p:sp>
      <p:sp>
        <p:nvSpPr>
          <p:cNvPr id="3" name="Content Placeholder 2"/>
          <p:cNvSpPr>
            <a:spLocks noGrp="1"/>
          </p:cNvSpPr>
          <p:nvPr>
            <p:ph idx="4294967295"/>
          </p:nvPr>
        </p:nvSpPr>
        <p:spPr>
          <a:xfrm>
            <a:off x="1904609" y="940158"/>
            <a:ext cx="8382782" cy="3975100"/>
          </a:xfrm>
        </p:spPr>
        <p:txBody>
          <a:bodyPr/>
          <a:lstStyle/>
          <a:p>
            <a:pPr marL="0" indent="0" algn="ctr">
              <a:buNone/>
            </a:pPr>
            <a:r>
              <a:rPr lang="en-US" sz="3200" dirty="0"/>
              <a:t>Learning Objective:</a:t>
            </a:r>
          </a:p>
          <a:p>
            <a:endParaRPr lang="en-US" dirty="0"/>
          </a:p>
          <a:p>
            <a:r>
              <a:rPr lang="en-US" dirty="0"/>
              <a:t>Explain and demonstrate the technique for safely presenting and holstering a concealed pistol.</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914EA30F-A342-4A3A-AE18-2E356D564DAD}"/>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0066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13286" y="1253977"/>
            <a:ext cx="8661042" cy="3055468"/>
          </a:xfrm>
        </p:spPr>
        <p:txBody>
          <a:bodyPr>
            <a:normAutofit/>
          </a:bodyPr>
          <a:lstStyle/>
          <a:p>
            <a:pPr marL="0" indent="0">
              <a:buNone/>
            </a:pPr>
            <a:r>
              <a:rPr lang="en-US" sz="3200" dirty="0">
                <a:latin typeface="+mj-lt"/>
                <a:cs typeface="Times New Roman" panose="02020603050405020304" pitchFamily="18" charset="0"/>
              </a:rPr>
              <a:t>Clearing Cover Garments</a:t>
            </a:r>
          </a:p>
          <a:p>
            <a:r>
              <a:rPr lang="en-US" dirty="0">
                <a:latin typeface="+mj-lt"/>
                <a:cs typeface="Times New Roman" panose="02020603050405020304" pitchFamily="18" charset="0"/>
              </a:rPr>
              <a:t>Closed Front</a:t>
            </a:r>
          </a:p>
          <a:p>
            <a:r>
              <a:rPr lang="en-US" dirty="0">
                <a:latin typeface="+mj-lt"/>
                <a:cs typeface="Times New Roman" panose="02020603050405020304" pitchFamily="18" charset="0"/>
              </a:rPr>
              <a:t>Open Front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238" y="1465442"/>
            <a:ext cx="3023138" cy="4577088"/>
          </a:xfrm>
          <a:prstGeom prst="rect">
            <a:avLst/>
          </a:prstGeom>
          <a:effectLst>
            <a:outerShdw blurRad="50800" dist="762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0505" y="1465442"/>
            <a:ext cx="3937495" cy="4577088"/>
          </a:xfrm>
          <a:prstGeom prst="rect">
            <a:avLst/>
          </a:prstGeom>
          <a:effectLst>
            <a:outerShdw blurRad="50800" dist="76200" dir="2700000" algn="tl" rotWithShape="0">
              <a:prstClr val="black">
                <a:alpha val="40000"/>
              </a:prstClr>
            </a:outerShdw>
          </a:effectLst>
        </p:spPr>
      </p:pic>
      <p:sp>
        <p:nvSpPr>
          <p:cNvPr id="9" name="Title 1"/>
          <p:cNvSpPr>
            <a:spLocks noGrp="1"/>
          </p:cNvSpPr>
          <p:nvPr>
            <p:ph type="title"/>
          </p:nvPr>
        </p:nvSpPr>
        <p:spPr>
          <a:xfrm>
            <a:off x="1616535" y="0"/>
            <a:ext cx="9254544" cy="940157"/>
          </a:xfrm>
        </p:spPr>
        <p:txBody>
          <a:bodyPr>
            <a:normAutofit/>
          </a:bodyPr>
          <a:lstStyle/>
          <a:p>
            <a:pPr algn="ctr"/>
            <a:r>
              <a:rPr lang="en-US" dirty="0"/>
              <a:t>Drawing From Concealment</a:t>
            </a:r>
          </a:p>
        </p:txBody>
      </p:sp>
      <p:sp>
        <p:nvSpPr>
          <p:cNvPr id="10" name="Snip and Round Single Corner Rectangle 9"/>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B10C085E-0AD2-4BE0-92A2-76BC6AF4A427}"/>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04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80481" y="1412145"/>
            <a:ext cx="2916238" cy="4635500"/>
          </a:xfrm>
        </p:spPr>
        <p:txBody>
          <a:bodyPr>
            <a:noAutofit/>
          </a:bodyPr>
          <a:lstStyle/>
          <a:p>
            <a:r>
              <a:rPr lang="en-US" sz="3400" dirty="0"/>
              <a:t>Access</a:t>
            </a:r>
          </a:p>
          <a:p>
            <a:r>
              <a:rPr lang="en-US" sz="3400" dirty="0"/>
              <a:t>Grip-Chest</a:t>
            </a:r>
          </a:p>
          <a:p>
            <a:r>
              <a:rPr lang="en-US" sz="3400" dirty="0"/>
              <a:t>Pull</a:t>
            </a:r>
          </a:p>
          <a:p>
            <a:r>
              <a:rPr lang="en-US" sz="3400" dirty="0"/>
              <a:t>Rotate</a:t>
            </a:r>
          </a:p>
          <a:p>
            <a:r>
              <a:rPr lang="en-US" sz="3400" dirty="0"/>
              <a:t>Join</a:t>
            </a:r>
          </a:p>
          <a:p>
            <a:pPr marL="0" indent="0">
              <a:buNone/>
            </a:pPr>
            <a:endParaRPr lang="en-US" sz="3400" dirty="0"/>
          </a:p>
        </p:txBody>
      </p:sp>
      <p:sp>
        <p:nvSpPr>
          <p:cNvPr id="4" name="Content Placeholder 2"/>
          <p:cNvSpPr txBox="1">
            <a:spLocks/>
          </p:cNvSpPr>
          <p:nvPr/>
        </p:nvSpPr>
        <p:spPr>
          <a:xfrm>
            <a:off x="6941859" y="1412145"/>
            <a:ext cx="3956051" cy="3842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Extend</a:t>
            </a:r>
          </a:p>
          <a:p>
            <a:r>
              <a:rPr lang="en-US" sz="3600" i="1" u="sng" dirty="0"/>
              <a:t>Fire if necessary</a:t>
            </a:r>
            <a:endParaRPr lang="en-US" sz="3400" u="sng" dirty="0"/>
          </a:p>
          <a:p>
            <a:r>
              <a:rPr lang="en-US" sz="3400" dirty="0"/>
              <a:t>Scan and Assess</a:t>
            </a:r>
          </a:p>
          <a:p>
            <a:r>
              <a:rPr lang="en-US" sz="3400" dirty="0"/>
              <a:t>Safety</a:t>
            </a:r>
            <a:endParaRPr lang="en-US" sz="2400" dirty="0"/>
          </a:p>
          <a:p>
            <a:r>
              <a:rPr lang="en-US" sz="3400" b="1" u="sng" dirty="0"/>
              <a:t>Reluctantly</a:t>
            </a:r>
            <a:r>
              <a:rPr lang="en-US" sz="3400" dirty="0"/>
              <a:t> Holster</a:t>
            </a:r>
          </a:p>
        </p:txBody>
      </p:sp>
      <p:sp>
        <p:nvSpPr>
          <p:cNvPr id="8" name="Title 1"/>
          <p:cNvSpPr>
            <a:spLocks noGrp="1"/>
          </p:cNvSpPr>
          <p:nvPr>
            <p:ph type="title"/>
          </p:nvPr>
        </p:nvSpPr>
        <p:spPr>
          <a:xfrm>
            <a:off x="1616535" y="0"/>
            <a:ext cx="9254544" cy="940157"/>
          </a:xfrm>
        </p:spPr>
        <p:txBody>
          <a:bodyPr>
            <a:normAutofit/>
          </a:bodyPr>
          <a:lstStyle/>
          <a:p>
            <a:pPr algn="ctr"/>
            <a:r>
              <a:rPr lang="en-US" dirty="0"/>
              <a:t>Drawing From a Holster</a:t>
            </a:r>
          </a:p>
        </p:txBody>
      </p:sp>
      <p:sp>
        <p:nvSpPr>
          <p:cNvPr id="7" name="Snip and Round Single Corner Rectangle 6"/>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tar: 5 Points 1">
            <a:extLst>
              <a:ext uri="{FF2B5EF4-FFF2-40B4-BE49-F238E27FC236}">
                <a16:creationId xmlns:a16="http://schemas.microsoft.com/office/drawing/2014/main" id="{13ED8C10-39D0-4D04-B4A1-50605DBCAB15}"/>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56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10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10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864" y="365125"/>
            <a:ext cx="8216721" cy="1325563"/>
          </a:xfrm>
        </p:spPr>
        <p:txBody>
          <a:bodyPr/>
          <a:lstStyle/>
          <a:p>
            <a:r>
              <a:rPr lang="en-US" dirty="0"/>
              <a:t>Access</a:t>
            </a:r>
          </a:p>
        </p:txBody>
      </p:sp>
      <p:pic>
        <p:nvPicPr>
          <p:cNvPr id="5" name="Picture Placeholder 4"/>
          <p:cNvPicPr>
            <a:picLocks noGrp="1" noChangeAspect="1"/>
          </p:cNvPicPr>
          <p:nvPr>
            <p:ph type="pic" idx="4294967295"/>
          </p:nvPr>
        </p:nvPicPr>
        <p:blipFill rotWithShape="1">
          <a:blip r:embed="rId3" cstate="print">
            <a:extLst>
              <a:ext uri="{28A0092B-C50C-407E-A947-70E740481C1C}">
                <a14:useLocalDpi xmlns:a14="http://schemas.microsoft.com/office/drawing/2010/main" val="0"/>
              </a:ext>
            </a:extLst>
          </a:blip>
          <a:srcRect t="2780" b="25255"/>
          <a:stretch/>
        </p:blipFill>
        <p:spPr>
          <a:xfrm>
            <a:off x="6464949" y="765175"/>
            <a:ext cx="4211637" cy="5029200"/>
          </a:xfrm>
          <a:prstGeom prst="rect">
            <a:avLst/>
          </a:prstGeom>
          <a:noFill/>
          <a:ln w="19050">
            <a:noFill/>
          </a:ln>
          <a:effectLst>
            <a:outerShdw blurRad="50800" dist="127000" dir="2700000" algn="tl" rotWithShape="0">
              <a:prstClr val="black">
                <a:alpha val="40000"/>
              </a:prstClr>
            </a:outerShdw>
          </a:effectLst>
        </p:spPr>
      </p:pic>
      <p:sp>
        <p:nvSpPr>
          <p:cNvPr id="7" name="Snip and Round Single Corner Rectangle 6"/>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708024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865" y="365125"/>
            <a:ext cx="8203842" cy="1325563"/>
          </a:xfrm>
        </p:spPr>
        <p:txBody>
          <a:bodyPr/>
          <a:lstStyle/>
          <a:p>
            <a:r>
              <a:rPr lang="en-US" dirty="0"/>
              <a:t>Grip-Chest</a:t>
            </a:r>
          </a:p>
        </p:txBody>
      </p:sp>
      <p:pic>
        <p:nvPicPr>
          <p:cNvPr id="4" name="Picture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3534" r="3534" b="28571"/>
          <a:stretch/>
        </p:blipFill>
        <p:spPr>
          <a:xfrm>
            <a:off x="6464808" y="768096"/>
            <a:ext cx="4204970" cy="5029196"/>
          </a:xfrm>
          <a:prstGeom prst="rect">
            <a:avLst/>
          </a:prstGeom>
          <a:ln w="19050">
            <a:noFill/>
          </a:ln>
          <a:effectLst>
            <a:outerShdw blurRad="50800" dist="127000" dir="2700000" algn="tl" rotWithShape="0">
              <a:prstClr val="black">
                <a:alpha val="40000"/>
              </a:prstClr>
            </a:outerShdw>
          </a:effectLst>
        </p:spPr>
      </p:pic>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518062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2744" y="365125"/>
            <a:ext cx="8881056" cy="1325563"/>
          </a:xfrm>
        </p:spPr>
        <p:txBody>
          <a:bodyPr/>
          <a:lstStyle/>
          <a:p>
            <a:r>
              <a:rPr lang="en-US" dirty="0"/>
              <a:t>Pull</a:t>
            </a:r>
          </a:p>
        </p:txBody>
      </p:sp>
      <p:pic>
        <p:nvPicPr>
          <p:cNvPr id="6" name="Picture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4797" r="4797" b="29175"/>
          <a:stretch/>
        </p:blipFill>
        <p:spPr>
          <a:xfrm>
            <a:off x="6464808" y="768096"/>
            <a:ext cx="4233672" cy="5020729"/>
          </a:xfrm>
          <a:prstGeom prst="rect">
            <a:avLst/>
          </a:prstGeom>
          <a:ln w="19050">
            <a:noFill/>
          </a:ln>
          <a:effectLst>
            <a:outerShdw blurRad="50800" dist="127000" dir="2700000" algn="tl" rotWithShape="0">
              <a:prstClr val="black">
                <a:alpha val="40000"/>
              </a:prstClr>
            </a:outerShdw>
          </a:effectLst>
        </p:spPr>
      </p:pic>
      <p:sp>
        <p:nvSpPr>
          <p:cNvPr id="7" name="Snip and Round Single Corner Rectangle 6"/>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432212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986" y="365125"/>
            <a:ext cx="8906814" cy="1325563"/>
          </a:xfrm>
        </p:spPr>
        <p:txBody>
          <a:bodyPr/>
          <a:lstStyle/>
          <a:p>
            <a:r>
              <a:rPr lang="en-US" dirty="0"/>
              <a:t>Rotate</a:t>
            </a:r>
          </a:p>
        </p:txBody>
      </p:sp>
      <p:pic>
        <p:nvPicPr>
          <p:cNvPr id="5" name="Picture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3588" r="3588" b="29295"/>
          <a:stretch/>
        </p:blipFill>
        <p:spPr>
          <a:xfrm>
            <a:off x="6464808" y="768096"/>
            <a:ext cx="4233672" cy="5012263"/>
          </a:xfrm>
          <a:prstGeom prst="rect">
            <a:avLst/>
          </a:prstGeom>
          <a:ln w="19050">
            <a:noFill/>
          </a:ln>
          <a:effectLst>
            <a:outerShdw blurRad="50800" dist="127000" dir="2700000" algn="tl" rotWithShape="0">
              <a:prstClr val="black">
                <a:alpha val="40000"/>
              </a:prstClr>
            </a:outerShdw>
          </a:effectLst>
        </p:spPr>
      </p:pic>
      <p:sp>
        <p:nvSpPr>
          <p:cNvPr id="7" name="Snip and Round Single Corner Rectangle 6"/>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38976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986" y="365125"/>
            <a:ext cx="8906814" cy="1325563"/>
          </a:xfrm>
        </p:spPr>
        <p:txBody>
          <a:bodyPr/>
          <a:lstStyle/>
          <a:p>
            <a:r>
              <a:rPr lang="en-US" dirty="0"/>
              <a:t>Join</a:t>
            </a:r>
          </a:p>
        </p:txBody>
      </p:sp>
      <p:pic>
        <p:nvPicPr>
          <p:cNvPr id="6" name="Picture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813" r="6813" b="29414"/>
          <a:stretch/>
        </p:blipFill>
        <p:spPr>
          <a:xfrm>
            <a:off x="6464808" y="768096"/>
            <a:ext cx="4233672" cy="5003796"/>
          </a:xfrm>
          <a:prstGeom prst="rect">
            <a:avLst/>
          </a:prstGeom>
          <a:ln w="19050">
            <a:noFill/>
          </a:ln>
          <a:effectLst>
            <a:outerShdw blurRad="50800" dist="127000" dir="2700000" algn="tl" rotWithShape="0">
              <a:prstClr val="black">
                <a:alpha val="40000"/>
              </a:prstClr>
            </a:outerShdw>
          </a:effectLst>
        </p:spPr>
      </p:pic>
      <p:sp>
        <p:nvSpPr>
          <p:cNvPr id="8" name="Snip and Round Single Corner Rectangle 7"/>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13953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0" y="2286000"/>
            <a:ext cx="9144000" cy="1655762"/>
          </a:xfrm>
        </p:spPr>
        <p:txBody>
          <a:bodyPr>
            <a:normAutofit fontScale="92500" lnSpcReduction="10000"/>
          </a:bodyPr>
          <a:lstStyle/>
          <a:p>
            <a:pPr marL="0" indent="0" algn="ctr">
              <a:buNone/>
            </a:pPr>
            <a:r>
              <a:rPr lang="en-US" sz="4000" dirty="0"/>
              <a:t>Lesson 1:</a:t>
            </a:r>
          </a:p>
          <a:p>
            <a:pPr marL="0" indent="0" algn="ctr">
              <a:buNone/>
            </a:pPr>
            <a:br>
              <a:rPr lang="en-US" sz="4000" dirty="0"/>
            </a:br>
            <a:r>
              <a:rPr lang="en-US" sz="4000" dirty="0"/>
              <a:t>Firearm Safety</a:t>
            </a:r>
            <a:endParaRPr lang="en-US" sz="4000" dirty="0">
              <a:latin typeface="Lucida Bright" panose="02040602050505020304" pitchFamily="18" charset="0"/>
            </a:endParaRPr>
          </a:p>
        </p:txBody>
      </p:sp>
      <p:sp>
        <p:nvSpPr>
          <p:cNvPr id="8"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9" name="TextBox 8">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10" name="Snip and Round Single Corner Rectangle 9"/>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060" y="777289"/>
            <a:ext cx="3519495" cy="4898267"/>
          </a:xfrm>
          <a:prstGeom prst="rect">
            <a:avLst/>
          </a:prstGeom>
        </p:spPr>
      </p:pic>
      <p:sp>
        <p:nvSpPr>
          <p:cNvPr id="2" name="Title 1"/>
          <p:cNvSpPr>
            <a:spLocks noGrp="1"/>
          </p:cNvSpPr>
          <p:nvPr>
            <p:ph type="title"/>
          </p:nvPr>
        </p:nvSpPr>
        <p:spPr>
          <a:xfrm>
            <a:off x="2434106" y="365125"/>
            <a:ext cx="8919693" cy="1325563"/>
          </a:xfrm>
        </p:spPr>
        <p:txBody>
          <a:bodyPr/>
          <a:lstStyle/>
          <a:p>
            <a:r>
              <a:rPr lang="en-US" dirty="0"/>
              <a:t>Extend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524" y="661082"/>
            <a:ext cx="3473761" cy="475167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690" y="681370"/>
            <a:ext cx="4097197" cy="5068287"/>
          </a:xfrm>
          <a:prstGeom prst="rect">
            <a:avLst/>
          </a:prstGeom>
        </p:spPr>
      </p:pic>
      <p:sp>
        <p:nvSpPr>
          <p:cNvPr id="9" name="Snip and Round Single Corner Rectangle 8"/>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9346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0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2000"/>
                            </p:stCondLst>
                            <p:childTnLst>
                              <p:par>
                                <p:cTn id="12" presetID="10" presetClass="exit" presetSubtype="0" fill="hold" nodeType="afterEffect">
                                  <p:stCondLst>
                                    <p:cond delay="200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nodeType="withEffect">
                                  <p:stCondLst>
                                    <p:cond delay="2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986" y="365125"/>
            <a:ext cx="8906814" cy="1325563"/>
          </a:xfrm>
        </p:spPr>
        <p:txBody>
          <a:bodyPr/>
          <a:lstStyle/>
          <a:p>
            <a:r>
              <a:rPr lang="en-US" dirty="0"/>
              <a:t>Fire </a:t>
            </a:r>
            <a:r>
              <a:rPr lang="en-US" sz="2000" dirty="0"/>
              <a:t>(if necessary)</a:t>
            </a:r>
          </a:p>
        </p:txBody>
      </p:sp>
      <p:pic>
        <p:nvPicPr>
          <p:cNvPr id="5" name="Picture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3880" r="3880" b="29653"/>
          <a:stretch/>
        </p:blipFill>
        <p:spPr>
          <a:xfrm>
            <a:off x="6464808" y="768096"/>
            <a:ext cx="4233672" cy="4986862"/>
          </a:xfrm>
          <a:prstGeom prst="rect">
            <a:avLst/>
          </a:prstGeom>
          <a:ln w="19050">
            <a:noFill/>
          </a:ln>
          <a:effectLst>
            <a:outerShdw blurRad="50800" dist="127000" dir="2700000" algn="tl" rotWithShape="0">
              <a:prstClr val="black">
                <a:alpha val="40000"/>
              </a:prstClr>
            </a:outerShdw>
          </a:effectLst>
        </p:spPr>
      </p:pic>
      <p:sp>
        <p:nvSpPr>
          <p:cNvPr id="3" name="Explosion 1 2"/>
          <p:cNvSpPr/>
          <p:nvPr/>
        </p:nvSpPr>
        <p:spPr>
          <a:xfrm rot="19721384">
            <a:off x="10402512" y="1976260"/>
            <a:ext cx="211591" cy="234798"/>
          </a:xfrm>
          <a:prstGeom prst="irregularSeal1">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and Round Single Corner Rectangle 6"/>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682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27" presetClass="emph" presetSubtype="0" repeatCount="4000" fill="remove" grpId="0" nodeType="afterEffect">
                                  <p:stCondLst>
                                    <p:cond delay="0"/>
                                  </p:stCondLst>
                                  <p:childTnLst>
                                    <p:animClr clrSpc="rgb" dir="cw">
                                      <p:cBhvr override="childStyle">
                                        <p:cTn id="9" dur="250" autoRev="1" fill="remove"/>
                                        <p:tgtEl>
                                          <p:spTgt spid="3"/>
                                        </p:tgtEl>
                                        <p:attrNameLst>
                                          <p:attrName>style.color</p:attrName>
                                        </p:attrNameLst>
                                      </p:cBhvr>
                                      <p:to>
                                        <a:schemeClr val="bg1"/>
                                      </p:to>
                                    </p:animClr>
                                    <p:animClr clrSpc="rgb" dir="cw">
                                      <p:cBhvr>
                                        <p:cTn id="10" dur="250" autoRev="1" fill="remove"/>
                                        <p:tgtEl>
                                          <p:spTgt spid="3"/>
                                        </p:tgtEl>
                                        <p:attrNameLst>
                                          <p:attrName>fillcolor</p:attrName>
                                        </p:attrNameLst>
                                      </p:cBhvr>
                                      <p:to>
                                        <a:schemeClr val="bg1"/>
                                      </p:to>
                                    </p:animClr>
                                    <p:set>
                                      <p:cBhvr>
                                        <p:cTn id="11" dur="250" autoRev="1" fill="remove"/>
                                        <p:tgtEl>
                                          <p:spTgt spid="3"/>
                                        </p:tgtEl>
                                        <p:attrNameLst>
                                          <p:attrName>fill.type</p:attrName>
                                        </p:attrNameLst>
                                      </p:cBhvr>
                                      <p:to>
                                        <p:strVal val="solid"/>
                                      </p:to>
                                    </p:set>
                                    <p:set>
                                      <p:cBhvr>
                                        <p:cTn id="12" dur="250" autoRev="1" fill="remove"/>
                                        <p:tgtEl>
                                          <p:spTgt spid="3"/>
                                        </p:tgtEl>
                                        <p:attrNameLst>
                                          <p:attrName>fill.on</p:attrName>
                                        </p:attrNameLst>
                                      </p:cBhvr>
                                      <p:to>
                                        <p:strVal val="true"/>
                                      </p:to>
                                    </p:set>
                                  </p:childTnLst>
                                  <p:subTnLst>
                                    <p:set>
                                      <p:cBhvr override="childStyle">
                                        <p:cTn dur="1" fill="hold" display="0" masterRel="sameClick" afterEffect="1">
                                          <p:stCondLst>
                                            <p:cond evt="end" delay="0">
                                              <p:tn val="8"/>
                                            </p:cond>
                                          </p:stCondLst>
                                        </p:cTn>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5370"/>
          </a:xfrm>
        </p:spPr>
        <p:txBody>
          <a:bodyPr/>
          <a:lstStyle/>
          <a:p>
            <a:pPr algn="ctr"/>
            <a:r>
              <a:rPr lang="en-US" dirty="0"/>
              <a:t>Continued Steps</a:t>
            </a:r>
          </a:p>
        </p:txBody>
      </p:sp>
      <p:sp>
        <p:nvSpPr>
          <p:cNvPr id="3" name="Content Placeholder 2"/>
          <p:cNvSpPr>
            <a:spLocks noGrp="1"/>
          </p:cNvSpPr>
          <p:nvPr>
            <p:ph idx="4294967295"/>
          </p:nvPr>
        </p:nvSpPr>
        <p:spPr>
          <a:xfrm>
            <a:off x="1919514" y="1445191"/>
            <a:ext cx="9434286" cy="4351338"/>
          </a:xfrm>
        </p:spPr>
        <p:txBody>
          <a:bodyPr/>
          <a:lstStyle/>
          <a:p>
            <a:r>
              <a:rPr lang="en-US" dirty="0"/>
              <a:t>Scan and Assess for additional threats</a:t>
            </a:r>
          </a:p>
          <a:p>
            <a:r>
              <a:rPr lang="en-US" dirty="0"/>
              <a:t>Check the status of your firearm</a:t>
            </a:r>
          </a:p>
          <a:p>
            <a:pPr lvl="1"/>
            <a:r>
              <a:rPr lang="en-US" dirty="0"/>
              <a:t>Perform at eye level</a:t>
            </a:r>
          </a:p>
          <a:p>
            <a:pPr lvl="1"/>
            <a:r>
              <a:rPr lang="en-US" dirty="0"/>
              <a:t>Reload if necessary</a:t>
            </a:r>
          </a:p>
          <a:p>
            <a:pPr marL="228600" lvl="1">
              <a:spcBef>
                <a:spcPts val="1000"/>
              </a:spcBef>
            </a:pPr>
            <a:r>
              <a:rPr lang="en-US" sz="2800" dirty="0"/>
              <a:t>Engage the safety and/or de-cock only if there are no additional threats</a:t>
            </a:r>
          </a:p>
          <a:p>
            <a:pPr marL="228600" lvl="1">
              <a:spcBef>
                <a:spcPts val="1000"/>
              </a:spcBef>
            </a:pPr>
            <a:r>
              <a:rPr lang="en-US" sz="2800" u="sng" dirty="0"/>
              <a:t>Reluctantly</a:t>
            </a:r>
            <a:r>
              <a:rPr lang="en-US" sz="2800" dirty="0"/>
              <a:t> holster</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C72B8EEF-EBCF-49B5-9085-D1EB7502EC57}"/>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83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3" name="Content Placeholder 2"/>
          <p:cNvSpPr>
            <a:spLocks noGrp="1"/>
          </p:cNvSpPr>
          <p:nvPr>
            <p:ph idx="4294967295"/>
          </p:nvPr>
        </p:nvSpPr>
        <p:spPr>
          <a:xfrm>
            <a:off x="2074864" y="1445192"/>
            <a:ext cx="8767308" cy="4351337"/>
          </a:xfrm>
        </p:spPr>
        <p:txBody>
          <a:bodyPr/>
          <a:lstStyle/>
          <a:p>
            <a:r>
              <a:rPr lang="en-US" dirty="0"/>
              <a:t>Students should retrieve holsters and other gear.</a:t>
            </a:r>
          </a:p>
          <a:p>
            <a:r>
              <a:rPr lang="en-US" dirty="0"/>
              <a:t>Students are NOT to touch their firearm until instructed to do so.  </a:t>
            </a:r>
          </a:p>
          <a:p>
            <a:r>
              <a:rPr lang="en-US" dirty="0"/>
              <a:t>Instructors should perform a gear and safety check.</a:t>
            </a:r>
          </a:p>
          <a:p>
            <a:r>
              <a:rPr lang="en-US" dirty="0"/>
              <a:t>Starting position for students will be: gun in the holster, both hands hanging relaxed at the sides.</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629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3" name="Content Placeholder 2"/>
          <p:cNvSpPr>
            <a:spLocks noGrp="1"/>
          </p:cNvSpPr>
          <p:nvPr>
            <p:ph idx="4294967295"/>
          </p:nvPr>
        </p:nvSpPr>
        <p:spPr>
          <a:xfrm>
            <a:off x="2074863" y="1547813"/>
            <a:ext cx="10117137" cy="4451350"/>
          </a:xfrm>
        </p:spPr>
        <p:txBody>
          <a:bodyPr/>
          <a:lstStyle/>
          <a:p>
            <a:r>
              <a:rPr lang="en-US" b="1" i="1" dirty="0"/>
              <a:t>ACCESS!</a:t>
            </a:r>
            <a:endParaRPr lang="en-US" dirty="0"/>
          </a:p>
          <a:p>
            <a:r>
              <a:rPr lang="en-US" b="1" i="1" dirty="0"/>
              <a:t>RELAX!</a:t>
            </a:r>
            <a:endParaRPr lang="en-US" dirty="0"/>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3322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547813"/>
            <a:ext cx="10117137" cy="4351337"/>
          </a:xfrm>
        </p:spPr>
        <p:txBody>
          <a:bodyPr/>
          <a:lstStyle/>
          <a:p>
            <a:r>
              <a:rPr lang="en-US" b="1" i="1" dirty="0"/>
              <a:t>ACCESS!</a:t>
            </a:r>
            <a:endParaRPr lang="en-US" dirty="0"/>
          </a:p>
          <a:p>
            <a:r>
              <a:rPr lang="en-US" b="1" i="1" dirty="0"/>
              <a:t>GRIP-CHEST!</a:t>
            </a:r>
            <a:endParaRPr lang="en-US" dirty="0"/>
          </a:p>
          <a:p>
            <a:r>
              <a:rPr lang="en-US" b="1" i="1" dirty="0"/>
              <a:t>RELAX!</a:t>
            </a:r>
            <a:endParaRPr lang="en-US" dirty="0"/>
          </a:p>
        </p:txBody>
      </p:sp>
      <p:sp>
        <p:nvSpPr>
          <p:cNvPr id="7"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02863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547813"/>
            <a:ext cx="10117137" cy="4351337"/>
          </a:xfrm>
        </p:spPr>
        <p:txBody>
          <a:bodyPr/>
          <a:lstStyle/>
          <a:p>
            <a:r>
              <a:rPr lang="en-US" b="1" i="1" dirty="0"/>
              <a:t>ACCESS!</a:t>
            </a:r>
            <a:endParaRPr lang="en-US" dirty="0"/>
          </a:p>
          <a:p>
            <a:r>
              <a:rPr lang="en-US" b="1" i="1" dirty="0"/>
              <a:t>GRIP-CHEST!</a:t>
            </a:r>
            <a:endParaRPr lang="en-US" dirty="0"/>
          </a:p>
          <a:p>
            <a:r>
              <a:rPr lang="en-US" b="1" i="1" dirty="0"/>
              <a:t>PULL!</a:t>
            </a:r>
          </a:p>
          <a:p>
            <a:r>
              <a:rPr lang="en-US" b="1" i="1" dirty="0"/>
              <a:t>HOLSTER</a:t>
            </a:r>
            <a:endParaRPr lang="en-US" dirty="0"/>
          </a:p>
          <a:p>
            <a:endParaRPr lang="en-US" dirty="0"/>
          </a:p>
        </p:txBody>
      </p:sp>
      <p:sp>
        <p:nvSpPr>
          <p:cNvPr id="7"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750636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547813"/>
            <a:ext cx="10117137" cy="4351337"/>
          </a:xfrm>
        </p:spPr>
        <p:txBody>
          <a:bodyPr/>
          <a:lstStyle/>
          <a:p>
            <a:r>
              <a:rPr lang="en-US" b="1" i="1" dirty="0"/>
              <a:t>ACCESS!</a:t>
            </a:r>
            <a:endParaRPr lang="en-US" dirty="0"/>
          </a:p>
          <a:p>
            <a:r>
              <a:rPr lang="en-US" b="1" i="1" dirty="0"/>
              <a:t>GRIP-CHEST!</a:t>
            </a:r>
            <a:endParaRPr lang="en-US" dirty="0"/>
          </a:p>
          <a:p>
            <a:r>
              <a:rPr lang="en-US" b="1" i="1" dirty="0"/>
              <a:t>PULL!</a:t>
            </a:r>
            <a:endParaRPr lang="en-US" dirty="0"/>
          </a:p>
          <a:p>
            <a:r>
              <a:rPr lang="en-US" b="1" i="1" dirty="0"/>
              <a:t>ROTATE!</a:t>
            </a:r>
          </a:p>
          <a:p>
            <a:r>
              <a:rPr lang="en-US" b="1" i="1" dirty="0"/>
              <a:t>HOLSTER</a:t>
            </a:r>
            <a:endParaRPr lang="en-US" dirty="0"/>
          </a:p>
          <a:p>
            <a:endParaRPr lang="en-US" dirty="0"/>
          </a:p>
          <a:p>
            <a:endParaRPr lang="en-US" dirty="0"/>
          </a:p>
        </p:txBody>
      </p:sp>
      <p:sp>
        <p:nvSpPr>
          <p:cNvPr id="7"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84453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547813"/>
            <a:ext cx="10117137" cy="4351337"/>
          </a:xfrm>
        </p:spPr>
        <p:txBody>
          <a:bodyPr>
            <a:normAutofit/>
          </a:bodyPr>
          <a:lstStyle/>
          <a:p>
            <a:r>
              <a:rPr lang="en-US" b="1" i="1" dirty="0"/>
              <a:t>ACCESS!</a:t>
            </a:r>
            <a:endParaRPr lang="en-US" dirty="0"/>
          </a:p>
          <a:p>
            <a:r>
              <a:rPr lang="en-US" b="1" i="1" dirty="0"/>
              <a:t>GRIP-CHEST!</a:t>
            </a:r>
            <a:endParaRPr lang="en-US" dirty="0"/>
          </a:p>
          <a:p>
            <a:r>
              <a:rPr lang="en-US" b="1" i="1" dirty="0"/>
              <a:t>PULL!</a:t>
            </a:r>
            <a:endParaRPr lang="en-US" dirty="0"/>
          </a:p>
          <a:p>
            <a:r>
              <a:rPr lang="en-US" b="1" i="1" dirty="0"/>
              <a:t>ROTATE!</a:t>
            </a:r>
            <a:endParaRPr lang="en-US" dirty="0"/>
          </a:p>
          <a:p>
            <a:r>
              <a:rPr lang="en-US" b="1" i="1" dirty="0"/>
              <a:t>JOIN!</a:t>
            </a:r>
          </a:p>
          <a:p>
            <a:r>
              <a:rPr lang="en-US" b="1" i="1" dirty="0"/>
              <a:t>HOLSTER</a:t>
            </a:r>
            <a:endParaRPr lang="en-US" dirty="0"/>
          </a:p>
          <a:p>
            <a:endParaRPr lang="en-US" dirty="0"/>
          </a:p>
          <a:p>
            <a:endParaRPr lang="en-US" dirty="0"/>
          </a:p>
        </p:txBody>
      </p:sp>
      <p:sp>
        <p:nvSpPr>
          <p:cNvPr id="7"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58207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547813"/>
            <a:ext cx="10117137" cy="4351337"/>
          </a:xfrm>
        </p:spPr>
        <p:txBody>
          <a:bodyPr>
            <a:normAutofit/>
          </a:bodyPr>
          <a:lstStyle/>
          <a:p>
            <a:r>
              <a:rPr lang="en-US" b="1" i="1" dirty="0"/>
              <a:t>ACCESS!</a:t>
            </a:r>
            <a:endParaRPr lang="en-US" dirty="0"/>
          </a:p>
          <a:p>
            <a:r>
              <a:rPr lang="en-US" b="1" i="1" dirty="0"/>
              <a:t>GRIP-CHEST!</a:t>
            </a:r>
            <a:endParaRPr lang="en-US" dirty="0"/>
          </a:p>
          <a:p>
            <a:r>
              <a:rPr lang="en-US" b="1" i="1" dirty="0"/>
              <a:t>PULL!</a:t>
            </a:r>
            <a:endParaRPr lang="en-US" dirty="0"/>
          </a:p>
          <a:p>
            <a:r>
              <a:rPr lang="en-US" b="1" i="1" dirty="0"/>
              <a:t>ROTATE!</a:t>
            </a:r>
            <a:endParaRPr lang="en-US" dirty="0"/>
          </a:p>
          <a:p>
            <a:r>
              <a:rPr lang="en-US" b="1" i="1" dirty="0"/>
              <a:t>JOIN!</a:t>
            </a:r>
            <a:endParaRPr lang="en-US" dirty="0"/>
          </a:p>
          <a:p>
            <a:r>
              <a:rPr lang="en-US" b="1" i="1" dirty="0"/>
              <a:t>EXTEND!</a:t>
            </a:r>
          </a:p>
          <a:p>
            <a:r>
              <a:rPr lang="en-US" b="1" i="1" dirty="0"/>
              <a:t>HOLSTER</a:t>
            </a:r>
            <a:endParaRPr lang="en-US" dirty="0"/>
          </a:p>
          <a:p>
            <a:endParaRPr lang="en-US" dirty="0"/>
          </a:p>
          <a:p>
            <a:endParaRPr lang="en-US" dirty="0"/>
          </a:p>
        </p:txBody>
      </p:sp>
      <p:sp>
        <p:nvSpPr>
          <p:cNvPr id="7"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67625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617"/>
            <a:ext cx="10515600" cy="1325563"/>
          </a:xfrm>
        </p:spPr>
        <p:txBody>
          <a:bodyPr/>
          <a:lstStyle/>
          <a:p>
            <a:pPr algn="ctr"/>
            <a:r>
              <a:rPr lang="en-US" b="1" dirty="0"/>
              <a:t>Lesson 1 – Firearm Safety </a:t>
            </a:r>
            <a:br>
              <a:rPr lang="en-US" dirty="0"/>
            </a:br>
            <a:r>
              <a:rPr lang="en-US" sz="3600" dirty="0"/>
              <a:t>Learning Objectives:</a:t>
            </a:r>
          </a:p>
        </p:txBody>
      </p:sp>
      <p:sp>
        <p:nvSpPr>
          <p:cNvPr id="3" name="Content Placeholder 2"/>
          <p:cNvSpPr>
            <a:spLocks noGrp="1"/>
          </p:cNvSpPr>
          <p:nvPr>
            <p:ph idx="4294967295"/>
          </p:nvPr>
        </p:nvSpPr>
        <p:spPr>
          <a:xfrm>
            <a:off x="1786629" y="1690688"/>
            <a:ext cx="9565312" cy="4351338"/>
          </a:xfrm>
        </p:spPr>
        <p:txBody>
          <a:bodyPr>
            <a:normAutofit/>
          </a:bodyPr>
          <a:lstStyle/>
          <a:p>
            <a:r>
              <a:rPr lang="en-US" sz="2400" dirty="0"/>
              <a:t>State &amp; Explain the main causes of firearm accidents.</a:t>
            </a:r>
          </a:p>
          <a:p>
            <a:pPr lvl="0"/>
            <a:r>
              <a:rPr lang="en-US" sz="2400" dirty="0"/>
              <a:t>Explain how the three fundamental NRA rules for safe gun handling apply when carrying or using a concealed pistol.</a:t>
            </a:r>
          </a:p>
          <a:p>
            <a:pPr lvl="0"/>
            <a:r>
              <a:rPr lang="en-US" sz="2400" dirty="0"/>
              <a:t>Explain how the NRA rules for using or storing a gun apply when carrying or using a concealed firearm.</a:t>
            </a:r>
          </a:p>
          <a:p>
            <a:r>
              <a:rPr lang="en-US" sz="2400" dirty="0"/>
              <a:t>Explain the importance of carrying and using a pistol responsibly and ethically.</a:t>
            </a:r>
          </a:p>
          <a:p>
            <a:r>
              <a:rPr lang="en-US" sz="2400" dirty="0"/>
              <a:t>Identify the special safety considerations that must be observed when carrying or using a concealed pistol.</a:t>
            </a:r>
          </a:p>
          <a:p>
            <a:pPr lvl="0"/>
            <a:r>
              <a:rPr lang="en-US" sz="2400" dirty="0"/>
              <a:t>Identify &amp; Explain the techniques for storing a pistol safely.</a:t>
            </a:r>
          </a:p>
        </p:txBody>
      </p:sp>
      <p:sp>
        <p:nvSpPr>
          <p:cNvPr id="5" name="Snip and Round Single Corner Rectangle 4"/>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45DCD5DD-732D-4EA4-8D0E-B42ACABFBBBB}"/>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5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547813"/>
            <a:ext cx="10117137" cy="4351337"/>
          </a:xfrm>
        </p:spPr>
        <p:txBody>
          <a:bodyPr>
            <a:normAutofit lnSpcReduction="10000"/>
          </a:bodyPr>
          <a:lstStyle/>
          <a:p>
            <a:r>
              <a:rPr lang="en-US" b="1" i="1" dirty="0"/>
              <a:t>ACCESS!</a:t>
            </a:r>
            <a:endParaRPr lang="en-US" dirty="0"/>
          </a:p>
          <a:p>
            <a:r>
              <a:rPr lang="en-US" b="1" i="1" dirty="0"/>
              <a:t>GRIP-CHEST!</a:t>
            </a:r>
            <a:endParaRPr lang="en-US" dirty="0"/>
          </a:p>
          <a:p>
            <a:r>
              <a:rPr lang="en-US" b="1" i="1" dirty="0"/>
              <a:t>PULL!</a:t>
            </a:r>
            <a:endParaRPr lang="en-US" dirty="0"/>
          </a:p>
          <a:p>
            <a:r>
              <a:rPr lang="en-US" b="1" i="1" dirty="0"/>
              <a:t>ROTATE!</a:t>
            </a:r>
            <a:endParaRPr lang="en-US" dirty="0"/>
          </a:p>
          <a:p>
            <a:r>
              <a:rPr lang="en-US" b="1" i="1" dirty="0"/>
              <a:t>JOIN!</a:t>
            </a:r>
            <a:endParaRPr lang="en-US" dirty="0"/>
          </a:p>
          <a:p>
            <a:r>
              <a:rPr lang="en-US" b="1" i="1" dirty="0"/>
              <a:t>EXTEND!</a:t>
            </a:r>
          </a:p>
          <a:p>
            <a:r>
              <a:rPr lang="en-US" b="1" i="1" dirty="0"/>
              <a:t>Press!</a:t>
            </a:r>
          </a:p>
          <a:p>
            <a:pPr lvl="1"/>
            <a:r>
              <a:rPr lang="en-US" b="1" i="1" dirty="0"/>
              <a:t>RESET Action</a:t>
            </a:r>
            <a:endParaRPr lang="en-US" dirty="0"/>
          </a:p>
          <a:p>
            <a:r>
              <a:rPr lang="en-US" b="1" i="1" dirty="0"/>
              <a:t>HOLSTER</a:t>
            </a:r>
            <a:endParaRPr lang="en-US" dirty="0"/>
          </a:p>
          <a:p>
            <a:endParaRPr lang="en-US" dirty="0"/>
          </a:p>
          <a:p>
            <a:endParaRPr lang="en-US" dirty="0"/>
          </a:p>
        </p:txBody>
      </p:sp>
      <p:sp>
        <p:nvSpPr>
          <p:cNvPr id="7"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471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4863" y="1547813"/>
            <a:ext cx="10117137" cy="4603750"/>
          </a:xfrm>
        </p:spPr>
        <p:txBody>
          <a:bodyPr>
            <a:normAutofit fontScale="92500" lnSpcReduction="10000"/>
          </a:bodyPr>
          <a:lstStyle/>
          <a:p>
            <a:r>
              <a:rPr lang="en-US" b="1" i="1" dirty="0"/>
              <a:t>ACCESS!</a:t>
            </a:r>
            <a:endParaRPr lang="en-US" dirty="0"/>
          </a:p>
          <a:p>
            <a:r>
              <a:rPr lang="en-US" b="1" i="1" dirty="0"/>
              <a:t>GRIP-CHEST!</a:t>
            </a:r>
            <a:endParaRPr lang="en-US" dirty="0"/>
          </a:p>
          <a:p>
            <a:r>
              <a:rPr lang="en-US" b="1" i="1" dirty="0"/>
              <a:t>PULL!</a:t>
            </a:r>
            <a:endParaRPr lang="en-US" dirty="0"/>
          </a:p>
          <a:p>
            <a:r>
              <a:rPr lang="en-US" b="1" i="1" dirty="0"/>
              <a:t>ROTATE! </a:t>
            </a:r>
            <a:endParaRPr lang="en-US" dirty="0"/>
          </a:p>
          <a:p>
            <a:r>
              <a:rPr lang="en-US" b="1" i="1" dirty="0"/>
              <a:t>JOIN! </a:t>
            </a:r>
            <a:endParaRPr lang="en-US" dirty="0"/>
          </a:p>
          <a:p>
            <a:r>
              <a:rPr lang="en-US" b="1" i="1" dirty="0"/>
              <a:t>EXTEND! </a:t>
            </a:r>
            <a:endParaRPr lang="en-US" dirty="0"/>
          </a:p>
          <a:p>
            <a:r>
              <a:rPr lang="en-US" b="1" i="1" dirty="0"/>
              <a:t>Press! </a:t>
            </a:r>
            <a:r>
              <a:rPr lang="en-US" sz="1900" b="1" i="1" dirty="0"/>
              <a:t>(Optional)</a:t>
            </a:r>
            <a:endParaRPr lang="en-US" sz="1900" dirty="0"/>
          </a:p>
          <a:p>
            <a:r>
              <a:rPr lang="en-US" b="1" i="1" dirty="0"/>
              <a:t>SCAN AND ACCESS!</a:t>
            </a:r>
          </a:p>
          <a:p>
            <a:pPr lvl="1"/>
            <a:r>
              <a:rPr lang="en-US" b="1" i="1" dirty="0"/>
              <a:t>RESET Action, if necessary</a:t>
            </a:r>
          </a:p>
          <a:p>
            <a:r>
              <a:rPr lang="en-US" b="1" i="1" dirty="0"/>
              <a:t>HOLSTER</a:t>
            </a:r>
            <a:endParaRPr lang="en-US" dirty="0"/>
          </a:p>
          <a:p>
            <a:endParaRPr lang="en-US" dirty="0"/>
          </a:p>
          <a:p>
            <a:endParaRPr lang="en-US" dirty="0"/>
          </a:p>
        </p:txBody>
      </p:sp>
      <p:sp>
        <p:nvSpPr>
          <p:cNvPr id="8" name="Title 1"/>
          <p:cNvSpPr>
            <a:spLocks noGrp="1"/>
          </p:cNvSpPr>
          <p:nvPr>
            <p:ph type="title"/>
          </p:nvPr>
        </p:nvSpPr>
        <p:spPr>
          <a:xfrm>
            <a:off x="838200" y="1"/>
            <a:ext cx="10515600" cy="885370"/>
          </a:xfrm>
        </p:spPr>
        <p:txBody>
          <a:bodyPr/>
          <a:lstStyle/>
          <a:p>
            <a:pPr algn="ctr"/>
            <a:r>
              <a:rPr lang="en-US" dirty="0"/>
              <a:t>Dry Practice Presentation Exercise</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249488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BC64-5497-4EA9-8D22-34EF8255E939}"/>
              </a:ext>
            </a:extLst>
          </p:cNvPr>
          <p:cNvSpPr>
            <a:spLocks noGrp="1"/>
          </p:cNvSpPr>
          <p:nvPr>
            <p:ph type="title"/>
          </p:nvPr>
        </p:nvSpPr>
        <p:spPr>
          <a:xfrm>
            <a:off x="838200" y="1"/>
            <a:ext cx="10515600" cy="885370"/>
          </a:xfrm>
        </p:spPr>
        <p:txBody>
          <a:bodyPr/>
          <a:lstStyle/>
          <a:p>
            <a:pPr algn="ctr"/>
            <a:r>
              <a:rPr lang="en-US" dirty="0"/>
              <a:t>Summary</a:t>
            </a:r>
          </a:p>
        </p:txBody>
      </p:sp>
      <p:sp>
        <p:nvSpPr>
          <p:cNvPr id="3" name="Content Placeholder 2">
            <a:extLst>
              <a:ext uri="{FF2B5EF4-FFF2-40B4-BE49-F238E27FC236}">
                <a16:creationId xmlns:a16="http://schemas.microsoft.com/office/drawing/2014/main" id="{D4EFD67F-A70A-4E8F-AD4B-3BE867E6F9A4}"/>
              </a:ext>
            </a:extLst>
          </p:cNvPr>
          <p:cNvSpPr>
            <a:spLocks noGrp="1"/>
          </p:cNvSpPr>
          <p:nvPr>
            <p:ph idx="4294967295"/>
          </p:nvPr>
        </p:nvSpPr>
        <p:spPr>
          <a:xfrm>
            <a:off x="2045834" y="1448708"/>
            <a:ext cx="8099651" cy="2078264"/>
          </a:xfrm>
        </p:spPr>
        <p:txBody>
          <a:bodyPr>
            <a:normAutofit/>
          </a:bodyPr>
          <a:lstStyle/>
          <a:p>
            <a:r>
              <a:rPr lang="en-US" dirty="0"/>
              <a:t>Explain and demonstrate the technique for safely presenting and holstering a concealed pistol.</a:t>
            </a:r>
          </a:p>
        </p:txBody>
      </p:sp>
      <p:sp>
        <p:nvSpPr>
          <p:cNvPr id="6" name="Snip and Round Single Corner Rectangle 5"/>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4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0F2A22-4D84-4E22-B204-7D49EDC7E2F2}"/>
              </a:ext>
            </a:extLst>
          </p:cNvPr>
          <p:cNvSpPr>
            <a:spLocks noGrp="1"/>
          </p:cNvSpPr>
          <p:nvPr>
            <p:ph type="title"/>
          </p:nvPr>
        </p:nvSpPr>
        <p:spPr>
          <a:xfrm>
            <a:off x="3037804" y="2593171"/>
            <a:ext cx="6116392" cy="1325563"/>
          </a:xfrm>
          <a:effectLst/>
        </p:spPr>
        <p:txBody>
          <a:bodyPr/>
          <a:lstStyle/>
          <a:p>
            <a:pPr algn="ctr"/>
            <a:r>
              <a:rPr lang="en-US" b="1" dirty="0"/>
              <a:t>What Are Your Questions?</a:t>
            </a:r>
          </a:p>
        </p:txBody>
      </p:sp>
      <p:sp>
        <p:nvSpPr>
          <p:cNvPr id="5" name="Snip and Round Single Corner Rectangle 4"/>
          <p:cNvSpPr/>
          <p:nvPr/>
        </p:nvSpPr>
        <p:spPr>
          <a:xfrm>
            <a:off x="274320" y="3688311"/>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06177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3998" y="2286000"/>
            <a:ext cx="9144000" cy="2247776"/>
          </a:xfrm>
        </p:spPr>
        <p:txBody>
          <a:bodyPr>
            <a:normAutofit/>
          </a:bodyPr>
          <a:lstStyle/>
          <a:p>
            <a:pPr marL="0" indent="0" algn="ctr">
              <a:buNone/>
            </a:pPr>
            <a:r>
              <a:rPr lang="en-US" sz="4000" dirty="0"/>
              <a:t>Lesson 6:</a:t>
            </a:r>
          </a:p>
          <a:p>
            <a:pPr marL="0" indent="0" algn="ctr">
              <a:buNone/>
            </a:pPr>
            <a:br>
              <a:rPr lang="en-US" sz="4000" dirty="0"/>
            </a:br>
            <a:r>
              <a:rPr lang="en-US" sz="4000" dirty="0"/>
              <a:t>Loading and Stoppage Remediation</a:t>
            </a:r>
            <a:endParaRPr lang="en-US" sz="4000" dirty="0">
              <a:latin typeface="Lucida Bright" panose="02040602050505020304" pitchFamily="18" charset="0"/>
            </a:endParaRPr>
          </a:p>
        </p:txBody>
      </p:sp>
      <p:sp>
        <p:nvSpPr>
          <p:cNvPr id="7" name="TextBox 6">
            <a:extLst>
              <a:ext uri="{FF2B5EF4-FFF2-40B4-BE49-F238E27FC236}">
                <a16:creationId xmlns:a16="http://schemas.microsoft.com/office/drawing/2014/main" id="{B62FCFF7-902B-4D51-944B-90DBC43E0A77}"/>
              </a:ext>
            </a:extLst>
          </p:cNvPr>
          <p:cNvSpPr txBox="1"/>
          <p:nvPr/>
        </p:nvSpPr>
        <p:spPr>
          <a:xfrm>
            <a:off x="3490667" y="5656709"/>
            <a:ext cx="5210663" cy="461665"/>
          </a:xfrm>
          <a:prstGeom prst="rect">
            <a:avLst/>
          </a:prstGeom>
          <a:noFill/>
        </p:spPr>
        <p:txBody>
          <a:bodyPr wrap="square" rtlCol="0">
            <a:spAutoFit/>
          </a:bodyPr>
          <a:lstStyle/>
          <a:p>
            <a:pPr algn="ctr"/>
            <a:r>
              <a:rPr lang="en-US" sz="2400" b="1" dirty="0">
                <a:solidFill>
                  <a:srgbClr val="FF0000"/>
                </a:solidFill>
              </a:rPr>
              <a:t>No Live Ammunition in the Classroom</a:t>
            </a:r>
          </a:p>
        </p:txBody>
      </p:sp>
      <p:sp>
        <p:nvSpPr>
          <p:cNvPr id="9" name="Title 1"/>
          <p:cNvSpPr>
            <a:spLocks noGrp="1"/>
          </p:cNvSpPr>
          <p:nvPr>
            <p:ph type="title"/>
          </p:nvPr>
        </p:nvSpPr>
        <p:spPr>
          <a:xfrm>
            <a:off x="838200" y="365125"/>
            <a:ext cx="10515600" cy="1325563"/>
          </a:xfrm>
          <a:effectLst/>
        </p:spPr>
        <p:txBody>
          <a:bodyPr/>
          <a:lstStyle/>
          <a:p>
            <a:pPr algn="ctr"/>
            <a:r>
              <a:rPr lang="en-US" b="1" dirty="0"/>
              <a:t>NRA CCW</a:t>
            </a:r>
          </a:p>
        </p:txBody>
      </p:sp>
      <p:sp>
        <p:nvSpPr>
          <p:cNvPr id="8" name="Snip and Round Single Corner Rectangle 7"/>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207825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
            <a:ext cx="10515600" cy="965914"/>
          </a:xfrm>
        </p:spPr>
        <p:txBody>
          <a:bodyPr>
            <a:normAutofit/>
          </a:bodyPr>
          <a:lstStyle/>
          <a:p>
            <a:pPr algn="ctr"/>
            <a:r>
              <a:rPr lang="en-US" sz="4000" dirty="0"/>
              <a:t>Lesson 6</a:t>
            </a:r>
            <a:r>
              <a:rPr lang="en-US" dirty="0"/>
              <a:t> – </a:t>
            </a:r>
            <a:r>
              <a:rPr lang="en-US" sz="3200" dirty="0"/>
              <a:t>Loading and Stoppage Remediation </a:t>
            </a:r>
          </a:p>
        </p:txBody>
      </p:sp>
      <p:sp>
        <p:nvSpPr>
          <p:cNvPr id="3" name="Content Placeholder 2"/>
          <p:cNvSpPr>
            <a:spLocks noGrp="1"/>
          </p:cNvSpPr>
          <p:nvPr>
            <p:ph idx="4294967295"/>
          </p:nvPr>
        </p:nvSpPr>
        <p:spPr>
          <a:xfrm>
            <a:off x="2084913" y="875764"/>
            <a:ext cx="8022174" cy="5198168"/>
          </a:xfrm>
        </p:spPr>
        <p:txBody>
          <a:bodyPr/>
          <a:lstStyle/>
          <a:p>
            <a:pPr marL="0" lvl="0" indent="0" algn="ctr">
              <a:buNone/>
            </a:pPr>
            <a:r>
              <a:rPr lang="en-US" sz="4000" dirty="0"/>
              <a:t>Learning Objectives: </a:t>
            </a:r>
          </a:p>
          <a:p>
            <a:pPr marL="0" lvl="0" indent="0" algn="ctr">
              <a:buNone/>
            </a:pPr>
            <a:endParaRPr lang="en-US" dirty="0"/>
          </a:p>
          <a:p>
            <a:pPr lvl="0"/>
            <a:r>
              <a:rPr lang="en-US" dirty="0"/>
              <a:t>Explain and Demonstrate emergency reloads</a:t>
            </a:r>
          </a:p>
          <a:p>
            <a:pPr lvl="0"/>
            <a:r>
              <a:rPr lang="en-US" dirty="0"/>
              <a:t>Identify and Explain types of stoppages</a:t>
            </a:r>
          </a:p>
          <a:p>
            <a:pPr lvl="0"/>
            <a:r>
              <a:rPr lang="en-US" dirty="0"/>
              <a:t>Explain and Demonstrate immediate action drills</a:t>
            </a:r>
          </a:p>
        </p:txBody>
      </p:sp>
      <p:sp>
        <p:nvSpPr>
          <p:cNvPr id="6" name="Snip and Round Single Corner Rectangle 5"/>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5105B062-6F48-431B-AE5C-85D7D5970ABA}"/>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51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40158"/>
          </a:xfrm>
        </p:spPr>
        <p:txBody>
          <a:bodyPr/>
          <a:lstStyle/>
          <a:p>
            <a:pPr algn="ctr"/>
            <a:r>
              <a:rPr lang="en-US" dirty="0"/>
              <a:t>Reloads</a:t>
            </a:r>
          </a:p>
        </p:txBody>
      </p:sp>
      <p:sp>
        <p:nvSpPr>
          <p:cNvPr id="3" name="Content Placeholder 2"/>
          <p:cNvSpPr>
            <a:spLocks noGrp="1"/>
          </p:cNvSpPr>
          <p:nvPr>
            <p:ph idx="4294967295"/>
          </p:nvPr>
        </p:nvSpPr>
        <p:spPr>
          <a:xfrm>
            <a:off x="1800896" y="1361986"/>
            <a:ext cx="8590208" cy="4351338"/>
          </a:xfrm>
        </p:spPr>
        <p:txBody>
          <a:bodyPr/>
          <a:lstStyle/>
          <a:p>
            <a:r>
              <a:rPr lang="en-US" dirty="0"/>
              <a:t>Emergency</a:t>
            </a:r>
          </a:p>
          <a:p>
            <a:pPr lvl="1"/>
            <a:r>
              <a:rPr lang="en-US" dirty="0"/>
              <a:t>Reloading an empty gun as quickly as possible</a:t>
            </a:r>
          </a:p>
          <a:p>
            <a:pPr marL="1143000" lvl="3">
              <a:spcBef>
                <a:spcPts val="1000"/>
              </a:spcBef>
            </a:pPr>
            <a:r>
              <a:rPr lang="en-US" sz="2200" dirty="0"/>
              <a:t>Requires extra loading devices (speed loaders or magazines)</a:t>
            </a:r>
          </a:p>
        </p:txBody>
      </p:sp>
      <p:sp>
        <p:nvSpPr>
          <p:cNvPr id="6" name="Snip and Round Single Corner Rectangle 5"/>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16E0F5C6-A7D8-4509-A711-B24EA7E69E1E}"/>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2482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9936"/>
          </a:xfrm>
        </p:spPr>
        <p:txBody>
          <a:bodyPr/>
          <a:lstStyle/>
          <a:p>
            <a:pPr algn="ctr"/>
            <a:r>
              <a:rPr lang="en-US" dirty="0"/>
              <a:t>Emergency Reload Drill</a:t>
            </a:r>
          </a:p>
        </p:txBody>
      </p:sp>
      <p:sp>
        <p:nvSpPr>
          <p:cNvPr id="3" name="Content Placeholder 2"/>
          <p:cNvSpPr>
            <a:spLocks noGrp="1"/>
          </p:cNvSpPr>
          <p:nvPr>
            <p:ph idx="4294967295"/>
          </p:nvPr>
        </p:nvSpPr>
        <p:spPr>
          <a:xfrm>
            <a:off x="1872666" y="1267195"/>
            <a:ext cx="8583525" cy="4351338"/>
          </a:xfrm>
        </p:spPr>
        <p:txBody>
          <a:bodyPr/>
          <a:lstStyle/>
          <a:p>
            <a:r>
              <a:rPr lang="en-US" dirty="0"/>
              <a:t>Reloading an empty revolver as quickly as possible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534" y="4077235"/>
            <a:ext cx="2311948" cy="1541298"/>
          </a:xfrm>
          <a:prstGeom prst="rect">
            <a:avLst/>
          </a:prstGeom>
          <a:ln>
            <a:solidFill>
              <a:srgbClr val="9BAAB7"/>
            </a:solidFill>
          </a:ln>
          <a:effectLst>
            <a:outerShdw blurRad="50800" dist="127000" dir="2700000" algn="tl"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1089" y="2651575"/>
            <a:ext cx="2311948" cy="1541299"/>
          </a:xfrm>
          <a:prstGeom prst="rect">
            <a:avLst/>
          </a:prstGeom>
          <a:ln>
            <a:solidFill>
              <a:srgbClr val="9BAAB7"/>
            </a:solidFill>
          </a:ln>
          <a:effectLst>
            <a:outerShdw blurRad="50800" dist="127000" dir="2700000" algn="tl" rotWithShape="0">
              <a:prstClr val="black">
                <a:alpha val="40000"/>
              </a:prst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6806" y="3731612"/>
            <a:ext cx="2309494" cy="1539663"/>
          </a:xfrm>
          <a:prstGeom prst="rect">
            <a:avLst/>
          </a:prstGeom>
          <a:ln>
            <a:solidFill>
              <a:srgbClr val="9BAAB7"/>
            </a:solidFill>
          </a:ln>
          <a:effectLst>
            <a:outerShdw blurRad="50800" dist="127000" dir="2700000" algn="tl" rotWithShape="0">
              <a:prstClr val="black">
                <a:alpha val="40000"/>
              </a:prstClr>
            </a:out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13454" r="64146" b="19323"/>
          <a:stretch/>
        </p:blipFill>
        <p:spPr>
          <a:xfrm rot="5400000">
            <a:off x="10765970" y="4827676"/>
            <a:ext cx="787138" cy="1105197"/>
          </a:xfrm>
          <a:prstGeom prst="rect">
            <a:avLst/>
          </a:prstGeom>
          <a:ln>
            <a:solidFill>
              <a:srgbClr val="9BAAB7"/>
            </a:solidFill>
          </a:ln>
          <a:effectLst>
            <a:outerShdw blurRad="50800" dist="127000" dir="2700000" algn="tl" rotWithShape="0">
              <a:prstClr val="black">
                <a:alpha val="40000"/>
              </a:prstClr>
            </a:outerShdw>
          </a:effec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7979" y="2430997"/>
            <a:ext cx="1627330" cy="2440995"/>
          </a:xfrm>
          <a:prstGeom prst="rect">
            <a:avLst/>
          </a:prstGeom>
          <a:effectLst>
            <a:outerShdw blurRad="50800" dist="127000" dir="2700000" algn="tl" rotWithShape="0">
              <a:prstClr val="black">
                <a:alpha val="40000"/>
              </a:prstClr>
            </a:outerShdw>
          </a:effectLst>
        </p:spPr>
      </p:pic>
      <p:sp>
        <p:nvSpPr>
          <p:cNvPr id="14" name="Snip and Round Single Corner Rectangle 13"/>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tar: 5 Points 5">
            <a:extLst>
              <a:ext uri="{FF2B5EF4-FFF2-40B4-BE49-F238E27FC236}">
                <a16:creationId xmlns:a16="http://schemas.microsoft.com/office/drawing/2014/main" id="{0D4928B5-6515-44EA-B3E7-1F979AACB620}"/>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88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361" y="3257483"/>
            <a:ext cx="1330117" cy="1994999"/>
          </a:xfrm>
          <a:prstGeom prst="rect">
            <a:avLst/>
          </a:prstGeom>
          <a:noFill/>
          <a:ln>
            <a:solidFill>
              <a:schemeClr val="tx2">
                <a:lumMod val="40000"/>
                <a:lumOff val="60000"/>
              </a:schemeClr>
            </a:solidFill>
          </a:ln>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825" y="3257483"/>
            <a:ext cx="1330117" cy="1994997"/>
          </a:xfrm>
          <a:prstGeom prst="rect">
            <a:avLst/>
          </a:prstGeom>
          <a:noFill/>
          <a:ln>
            <a:solidFill>
              <a:schemeClr val="tx2">
                <a:lumMod val="40000"/>
                <a:lumOff val="60000"/>
              </a:schemeClr>
            </a:solidFill>
          </a:ln>
          <a:effectLst>
            <a:outerShdw blurRad="50800" dist="127000" dir="2700000" algn="tl"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8201" y="2884953"/>
            <a:ext cx="1330116" cy="1994997"/>
          </a:xfrm>
          <a:prstGeom prst="rect">
            <a:avLst/>
          </a:prstGeom>
          <a:noFill/>
          <a:ln>
            <a:solidFill>
              <a:schemeClr val="tx2">
                <a:lumMod val="40000"/>
                <a:lumOff val="60000"/>
              </a:schemeClr>
            </a:solidFill>
          </a:ln>
          <a:effectLst>
            <a:outerShdw blurRad="50800" dist="127000" dir="2700000" algn="tl" rotWithShape="0">
              <a:prstClr val="black">
                <a:alpha val="40000"/>
              </a:prst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2711" t="18716" r="12991" b="18506"/>
          <a:stretch/>
        </p:blipFill>
        <p:spPr>
          <a:xfrm>
            <a:off x="10320091" y="2472904"/>
            <a:ext cx="1371740" cy="2008943"/>
          </a:xfrm>
          <a:prstGeom prst="rect">
            <a:avLst/>
          </a:prstGeom>
          <a:noFill/>
          <a:ln>
            <a:solidFill>
              <a:schemeClr val="tx2">
                <a:lumMod val="40000"/>
                <a:lumOff val="60000"/>
              </a:schemeClr>
            </a:solidFill>
          </a:ln>
          <a:effectLst>
            <a:outerShdw blurRad="50800" dist="127000" dir="2700000" algn="tl" rotWithShape="0">
              <a:prstClr val="black">
                <a:alpha val="40000"/>
              </a:prstClr>
            </a:outerShdw>
          </a:effectLst>
        </p:spPr>
      </p:pic>
      <p:sp>
        <p:nvSpPr>
          <p:cNvPr id="2" name="Title 1"/>
          <p:cNvSpPr>
            <a:spLocks noGrp="1"/>
          </p:cNvSpPr>
          <p:nvPr>
            <p:ph type="title"/>
          </p:nvPr>
        </p:nvSpPr>
        <p:spPr>
          <a:xfrm>
            <a:off x="838200" y="1"/>
            <a:ext cx="10515600" cy="939549"/>
          </a:xfrm>
        </p:spPr>
        <p:txBody>
          <a:bodyPr/>
          <a:lstStyle/>
          <a:p>
            <a:pPr algn="ctr"/>
            <a:r>
              <a:rPr lang="en-US" dirty="0"/>
              <a:t>Emergency Reload Drill</a:t>
            </a:r>
          </a:p>
        </p:txBody>
      </p:sp>
      <p:sp>
        <p:nvSpPr>
          <p:cNvPr id="3" name="Content Placeholder 2"/>
          <p:cNvSpPr>
            <a:spLocks noGrp="1"/>
          </p:cNvSpPr>
          <p:nvPr>
            <p:ph idx="4294967295"/>
          </p:nvPr>
        </p:nvSpPr>
        <p:spPr>
          <a:xfrm>
            <a:off x="1806063" y="1216462"/>
            <a:ext cx="9350062" cy="4351338"/>
          </a:xfrm>
        </p:spPr>
        <p:txBody>
          <a:bodyPr/>
          <a:lstStyle/>
          <a:p>
            <a:r>
              <a:rPr lang="en-US" dirty="0"/>
              <a:t>Reload an empty semi-automatic pistol as quickly as possible</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4438" y="2472904"/>
            <a:ext cx="1422412" cy="2169670"/>
          </a:xfrm>
          <a:prstGeom prst="rect">
            <a:avLst/>
          </a:prstGeom>
          <a:noFill/>
          <a:ln>
            <a:noFill/>
          </a:ln>
          <a:effectLst>
            <a:outerShdw blurRad="50800" dist="127000" dir="2700000" algn="tl" rotWithShape="0">
              <a:prstClr val="black">
                <a:alpha val="40000"/>
              </a:prst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2324" y="2884953"/>
            <a:ext cx="1432792" cy="2142617"/>
          </a:xfrm>
          <a:prstGeom prst="rect">
            <a:avLst/>
          </a:prstGeom>
          <a:noFill/>
          <a:ln>
            <a:noFill/>
          </a:ln>
          <a:effectLst>
            <a:outerShdw blurRad="50800" dist="127000" dir="2700000" algn="tl" rotWithShape="0">
              <a:prstClr val="black">
                <a:alpha val="40000"/>
              </a:prstClr>
            </a:outerShdw>
          </a:effectLst>
        </p:spPr>
      </p:pic>
      <p:sp>
        <p:nvSpPr>
          <p:cNvPr id="13" name="Snip and Round Single Corner Rectangle 12"/>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03E31D3D-117A-4F13-B685-6572D0F1F099}"/>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64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7279"/>
          </a:xfrm>
        </p:spPr>
        <p:txBody>
          <a:bodyPr/>
          <a:lstStyle/>
          <a:p>
            <a:pPr algn="ctr"/>
            <a:r>
              <a:rPr lang="en-US" dirty="0"/>
              <a:t>Stoppages – Semi-Automatic Pistol</a:t>
            </a:r>
          </a:p>
        </p:txBody>
      </p:sp>
      <p:sp>
        <p:nvSpPr>
          <p:cNvPr id="15" name="Content Placeholder 14"/>
          <p:cNvSpPr>
            <a:spLocks noGrp="1"/>
          </p:cNvSpPr>
          <p:nvPr>
            <p:ph idx="4294967295"/>
          </p:nvPr>
        </p:nvSpPr>
        <p:spPr>
          <a:xfrm>
            <a:off x="1894559" y="1055095"/>
            <a:ext cx="10117137" cy="4351337"/>
          </a:xfrm>
        </p:spPr>
        <p:txBody>
          <a:bodyPr/>
          <a:lstStyle/>
          <a:p>
            <a:r>
              <a:rPr lang="en-US" dirty="0"/>
              <a:t>Failure to fire – Practical Exercise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063" t="9585" r="7242" b="8626"/>
          <a:stretch/>
        </p:blipFill>
        <p:spPr>
          <a:xfrm>
            <a:off x="1807636" y="2969734"/>
            <a:ext cx="2929466" cy="2167467"/>
          </a:xfrm>
          <a:prstGeom prst="rect">
            <a:avLst/>
          </a:prstGeom>
          <a:ln>
            <a:solidFill>
              <a:srgbClr val="9BAAB7"/>
            </a:solidFill>
          </a:ln>
          <a:effectLst>
            <a:outerShdw blurRad="50800" dist="127000" dir="2700000" algn="tl" rotWithShape="0">
              <a:prstClr val="black">
                <a:alpha val="40000"/>
              </a:prst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9545"/>
          <a:stretch/>
        </p:blipFill>
        <p:spPr>
          <a:xfrm>
            <a:off x="5223934" y="2969734"/>
            <a:ext cx="2929466" cy="2159263"/>
          </a:xfrm>
          <a:prstGeom prst="rect">
            <a:avLst/>
          </a:prstGeom>
          <a:ln>
            <a:solidFill>
              <a:srgbClr val="9BAAB7"/>
            </a:solidFill>
          </a:ln>
          <a:effectLst>
            <a:outerShdw blurRad="50800" dist="127000" dir="2700000" algn="tl" rotWithShape="0">
              <a:prstClr val="black">
                <a:alpha val="40000"/>
              </a:prst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1736" t="10625" r="1908" b="8929"/>
          <a:stretch/>
        </p:blipFill>
        <p:spPr>
          <a:xfrm>
            <a:off x="8640232" y="2969733"/>
            <a:ext cx="2671615" cy="2159263"/>
          </a:xfrm>
          <a:prstGeom prst="rect">
            <a:avLst/>
          </a:prstGeom>
          <a:noFill/>
          <a:ln>
            <a:solidFill>
              <a:srgbClr val="9BAAB7"/>
            </a:solidFill>
          </a:ln>
          <a:effectLst>
            <a:outerShdw blurRad="50800" dist="127000" dir="2700000" algn="tl" rotWithShape="0">
              <a:prstClr val="black">
                <a:alpha val="40000"/>
              </a:prstClr>
            </a:outerShdw>
          </a:effectLst>
        </p:spPr>
      </p:pic>
      <p:sp>
        <p:nvSpPr>
          <p:cNvPr id="19" name="TextBox 18"/>
          <p:cNvSpPr txBox="1"/>
          <p:nvPr/>
        </p:nvSpPr>
        <p:spPr>
          <a:xfrm>
            <a:off x="1807636" y="2333470"/>
            <a:ext cx="2929466" cy="369332"/>
          </a:xfrm>
          <a:prstGeom prst="rect">
            <a:avLst/>
          </a:prstGeom>
          <a:solidFill>
            <a:schemeClr val="accent1">
              <a:lumMod val="50000"/>
            </a:schemeClr>
          </a:solidFill>
          <a:effectLst>
            <a:outerShdw blurRad="50800" dist="127000" dir="2700000" algn="tl" rotWithShape="0">
              <a:prstClr val="black">
                <a:alpha val="40000"/>
              </a:prstClr>
            </a:outerShdw>
          </a:effectLst>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TAP</a:t>
            </a:r>
          </a:p>
        </p:txBody>
      </p:sp>
      <p:sp>
        <p:nvSpPr>
          <p:cNvPr id="20" name="TextBox 19"/>
          <p:cNvSpPr txBox="1"/>
          <p:nvPr/>
        </p:nvSpPr>
        <p:spPr>
          <a:xfrm>
            <a:off x="5223934" y="2351020"/>
            <a:ext cx="2929466" cy="369332"/>
          </a:xfrm>
          <a:prstGeom prst="rect">
            <a:avLst/>
          </a:prstGeom>
          <a:solidFill>
            <a:schemeClr val="accent1">
              <a:lumMod val="50000"/>
            </a:schemeClr>
          </a:solidFill>
          <a:effectLst>
            <a:outerShdw blurRad="50800" dist="127000" dir="2700000" algn="tl" rotWithShape="0">
              <a:prstClr val="black">
                <a:alpha val="40000"/>
              </a:prstClr>
            </a:outerShdw>
          </a:effectLst>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RACK</a:t>
            </a:r>
          </a:p>
        </p:txBody>
      </p:sp>
      <p:sp>
        <p:nvSpPr>
          <p:cNvPr id="21" name="TextBox 20"/>
          <p:cNvSpPr txBox="1"/>
          <p:nvPr/>
        </p:nvSpPr>
        <p:spPr>
          <a:xfrm>
            <a:off x="8625128" y="2346277"/>
            <a:ext cx="2686719" cy="369332"/>
          </a:xfrm>
          <a:prstGeom prst="rect">
            <a:avLst/>
          </a:prstGeom>
          <a:solidFill>
            <a:schemeClr val="accent1">
              <a:lumMod val="50000"/>
            </a:schemeClr>
          </a:solidFill>
          <a:effectLst>
            <a:outerShdw blurRad="50800" dist="127000" dir="2700000" algn="tl" rotWithShape="0">
              <a:prstClr val="black">
                <a:alpha val="40000"/>
              </a:prstClr>
            </a:outerShdw>
          </a:effectLst>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ASSESS</a:t>
            </a:r>
          </a:p>
        </p:txBody>
      </p:sp>
      <p:sp>
        <p:nvSpPr>
          <p:cNvPr id="12" name="Snip and Round Single Corner Rectangle 11"/>
          <p:cNvSpPr/>
          <p:nvPr/>
        </p:nvSpPr>
        <p:spPr>
          <a:xfrm>
            <a:off x="274320" y="417170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tar: 5 Points 2">
            <a:extLst>
              <a:ext uri="{FF2B5EF4-FFF2-40B4-BE49-F238E27FC236}">
                <a16:creationId xmlns:a16="http://schemas.microsoft.com/office/drawing/2014/main" id="{4651424D-5180-4C4A-92BB-3D70DFEA2119}"/>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8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8860</TotalTime>
  <Words>24803</Words>
  <Application>Microsoft Office PowerPoint</Application>
  <PresentationFormat>Widescreen</PresentationFormat>
  <Paragraphs>2602</Paragraphs>
  <Slides>205</Slides>
  <Notes>202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205</vt:i4>
      </vt:variant>
    </vt:vector>
  </HeadingPairs>
  <TitlesOfParts>
    <vt:vector size="214" baseType="lpstr">
      <vt:lpstr>Arial</vt:lpstr>
      <vt:lpstr>Calibri</vt:lpstr>
      <vt:lpstr>Calibri Light</vt:lpstr>
      <vt:lpstr>Kokila</vt:lpstr>
      <vt:lpstr>Lucida Bright</vt:lpstr>
      <vt:lpstr>OCR A Extended</vt:lpstr>
      <vt:lpstr>Tahoma</vt:lpstr>
      <vt:lpstr>Times New Roman</vt:lpstr>
      <vt:lpstr>Office Theme</vt:lpstr>
      <vt:lpstr>PowerPoint Presentation</vt:lpstr>
      <vt:lpstr>NRA CCW</vt:lpstr>
      <vt:lpstr>Introduction</vt:lpstr>
      <vt:lpstr>Course Goal</vt:lpstr>
      <vt:lpstr>About Your Instructor</vt:lpstr>
      <vt:lpstr>A GUN OWNER’S RESPONSIBILITIES</vt:lpstr>
      <vt:lpstr>Course Outline</vt:lpstr>
      <vt:lpstr>NRA CCW</vt:lpstr>
      <vt:lpstr>Lesson 1 – Firearm Safety  Learning Objectives:</vt:lpstr>
      <vt:lpstr>What are the major causes of firearm accidents?</vt:lpstr>
      <vt:lpstr>NRA Gun Safety Rules</vt:lpstr>
      <vt:lpstr>Additional Gun Safety Rules</vt:lpstr>
      <vt:lpstr>NRA Rules for Using and Storing a Firearm</vt:lpstr>
      <vt:lpstr>Ethical Responsibility</vt:lpstr>
      <vt:lpstr>Special Safety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What Are Your Questions?</vt:lpstr>
      <vt:lpstr>NRA CCW</vt:lpstr>
      <vt:lpstr>Lesson 2 – Pistol Nomenclature and Selecting a Pistol for Self-Defense</vt:lpstr>
      <vt:lpstr>Main Pistol Action Types</vt:lpstr>
      <vt:lpstr>Double Action Revolver</vt:lpstr>
      <vt:lpstr>Double Action Revolver</vt:lpstr>
      <vt:lpstr>Semi-Automatic Pistol</vt:lpstr>
      <vt:lpstr>Parts of a Barrel</vt:lpstr>
      <vt:lpstr>Semi-Automatic Pistol Action Parts</vt:lpstr>
      <vt:lpstr>PowerPoint Presentation</vt:lpstr>
      <vt:lpstr>Factors for Selecting a Pistol</vt:lpstr>
      <vt:lpstr>Factors for Selecting a Pistol</vt:lpstr>
      <vt:lpstr>Summary</vt:lpstr>
      <vt:lpstr>What Are Your Questions?</vt:lpstr>
      <vt:lpstr>NRA CCW</vt:lpstr>
      <vt:lpstr>Lesson 3 – Ammunition Knowledge and Defensive Ammunition Selection </vt:lpstr>
      <vt:lpstr>Components of a Pistol Cartridge</vt:lpstr>
      <vt:lpstr>Firing Sequence of a Cartridge</vt:lpstr>
      <vt:lpstr>Cartridge Designation and Identification</vt:lpstr>
      <vt:lpstr>Storing Ammunition</vt:lpstr>
      <vt:lpstr>Ammunition for Self Defense</vt:lpstr>
      <vt:lpstr>Bullet Types</vt:lpstr>
      <vt:lpstr>Accessories</vt:lpstr>
      <vt:lpstr>Summary</vt:lpstr>
      <vt:lpstr>PowerPoint Presentation</vt:lpstr>
      <vt:lpstr>NRA CCW</vt:lpstr>
      <vt:lpstr>Lesson 4 – Basic Defensive Pistol Skills </vt:lpstr>
      <vt:lpstr>Fundamentals of Marksmanship</vt:lpstr>
      <vt:lpstr>Elements of a Good Shooting Position</vt:lpstr>
      <vt:lpstr>Fundamentals of Defensive Marksmanship</vt:lpstr>
      <vt:lpstr>Fundamentals of Defensive Marksmanship</vt:lpstr>
      <vt:lpstr>Fundamentals of Defensive Marksmanship</vt:lpstr>
      <vt:lpstr>Fundamentals of Defensive Marksmanship</vt:lpstr>
      <vt:lpstr>Fundamentals of Defensive Marksmanship</vt:lpstr>
      <vt:lpstr>Fundamentals of Defensive Marksmanship</vt:lpstr>
      <vt:lpstr>Fundamentals of Defensive Marksmanship</vt:lpstr>
      <vt:lpstr>Fundamentals of Defensive Marksmanship</vt:lpstr>
      <vt:lpstr>Fundamentals of Defensive Marksmanship</vt:lpstr>
      <vt:lpstr>Fundamentals of Defensive Marksmanship</vt:lpstr>
      <vt:lpstr>Fundamentals of Defensive Marksmanship</vt:lpstr>
      <vt:lpstr>Defensive Accuracy</vt:lpstr>
      <vt:lpstr>Cover or Concealment</vt:lpstr>
      <vt:lpstr>Summary</vt:lpstr>
      <vt:lpstr>What Are Your Questions?</vt:lpstr>
      <vt:lpstr>NRA CCW</vt:lpstr>
      <vt:lpstr>Lesson 5 – Drawing From Concealment</vt:lpstr>
      <vt:lpstr>Drawing From Concealment</vt:lpstr>
      <vt:lpstr>Drawing From a Holster</vt:lpstr>
      <vt:lpstr>Access</vt:lpstr>
      <vt:lpstr>Grip-Chest</vt:lpstr>
      <vt:lpstr>Pull</vt:lpstr>
      <vt:lpstr>Rotate</vt:lpstr>
      <vt:lpstr>Join</vt:lpstr>
      <vt:lpstr>Extend</vt:lpstr>
      <vt:lpstr>Fire (if necessary)</vt:lpstr>
      <vt:lpstr>Continued Steps</vt:lpstr>
      <vt:lpstr>Dry Practice Presentation Exercise</vt:lpstr>
      <vt:lpstr>Dry Practice Presentation Exercise</vt:lpstr>
      <vt:lpstr>Dry Practice Presentation Exercise</vt:lpstr>
      <vt:lpstr>Dry Practice Presentation Exercise</vt:lpstr>
      <vt:lpstr>Dry Practice Presentation Exercise</vt:lpstr>
      <vt:lpstr>Dry Practice Presentation Exercise</vt:lpstr>
      <vt:lpstr>Dry Practice Presentation Exercise</vt:lpstr>
      <vt:lpstr>Dry Practice Presentation Exercise</vt:lpstr>
      <vt:lpstr>Dry Practice Presentation Exercise</vt:lpstr>
      <vt:lpstr>Summary</vt:lpstr>
      <vt:lpstr>What Are Your Questions?</vt:lpstr>
      <vt:lpstr>NRA CCW</vt:lpstr>
      <vt:lpstr>Lesson 6 – Loading and Stoppage Remediation </vt:lpstr>
      <vt:lpstr>Reloads</vt:lpstr>
      <vt:lpstr>Emergency Reload Drill</vt:lpstr>
      <vt:lpstr>Emergency Reload Drill</vt:lpstr>
      <vt:lpstr>Stoppages – Semi-Automatic Pistol</vt:lpstr>
      <vt:lpstr>Stoppages – Semi-Automatic Pistol</vt:lpstr>
      <vt:lpstr>Stoppages – Revolver</vt:lpstr>
      <vt:lpstr>Practical Exercise: Loading and Stoppage Remediation</vt:lpstr>
      <vt:lpstr>Summary</vt:lpstr>
      <vt:lpstr>What Are Your Questions?</vt:lpstr>
      <vt:lpstr>NRA CCW</vt:lpstr>
      <vt:lpstr>Lesson 7 – Mindset, Responding to an Attack and the Aftermath</vt:lpstr>
      <vt:lpstr>Levels of Mental Awareness</vt:lpstr>
      <vt:lpstr>Levels of Mental Awareness</vt:lpstr>
      <vt:lpstr>Levels of Mental Awareness</vt:lpstr>
      <vt:lpstr>Levels of Mental Awareness</vt:lpstr>
      <vt:lpstr>Mindset - Training</vt:lpstr>
      <vt:lpstr>Mindset – Avoiding Confrontations</vt:lpstr>
      <vt:lpstr>Mindset – Avoiding Confrontations</vt:lpstr>
      <vt:lpstr>Mindset – Avoiding Confrontations</vt:lpstr>
      <vt:lpstr>Mindset – Avoiding Confrontations</vt:lpstr>
      <vt:lpstr>Mindset – Avoiding Confrontations</vt:lpstr>
      <vt:lpstr>Mindset – Avoiding Confrontations</vt:lpstr>
      <vt:lpstr>Mindset – Avoiding Confrontations</vt:lpstr>
      <vt:lpstr>Mindset – Avoiding Confrontations</vt:lpstr>
      <vt:lpstr>Mindset – Avoiding Confrontations</vt:lpstr>
      <vt:lpstr>Mindset – Avoiding Confrontations</vt:lpstr>
      <vt:lpstr>Psychological Responses</vt:lpstr>
      <vt:lpstr>Psychological Responses</vt:lpstr>
      <vt:lpstr>Psychological Responses</vt:lpstr>
      <vt:lpstr>Psychological Responses</vt:lpstr>
      <vt:lpstr>Psychological Responses</vt:lpstr>
      <vt:lpstr>Psychological Responses</vt:lpstr>
      <vt:lpstr>Psychological Responses</vt:lpstr>
      <vt:lpstr>Physiological Reactions</vt:lpstr>
      <vt:lpstr>Physiological Reactions</vt:lpstr>
      <vt:lpstr>Physiological Reactions</vt:lpstr>
      <vt:lpstr>Physiological Reactions</vt:lpstr>
      <vt:lpstr>Perceptual Changes</vt:lpstr>
      <vt:lpstr>Perceptual Changes</vt:lpstr>
      <vt:lpstr>Perceptual Changes</vt:lpstr>
      <vt:lpstr>Perceptual Changes</vt:lpstr>
      <vt:lpstr>Controlling an Encounter</vt:lpstr>
      <vt:lpstr>Controlling an Encounter</vt:lpstr>
      <vt:lpstr>Controlling an Encounter</vt:lpstr>
      <vt:lpstr>Controlling an Encounter</vt:lpstr>
      <vt:lpstr>Holding an Attacker at Gunpoint</vt:lpstr>
      <vt:lpstr>Differences in Armed Self Defense</vt:lpstr>
      <vt:lpstr>If You Must Shoot</vt:lpstr>
      <vt:lpstr>If You Must Shoot</vt:lpstr>
      <vt:lpstr>If You Must Shoot</vt:lpstr>
      <vt:lpstr>If You Must Shoot</vt:lpstr>
      <vt:lpstr>If You Must Shoot</vt:lpstr>
      <vt:lpstr>If You Must Shoot</vt:lpstr>
      <vt:lpstr>If You Must Shoot</vt:lpstr>
      <vt:lpstr>If You Must Shoot</vt:lpstr>
      <vt:lpstr>If You Must Shoot</vt:lpstr>
      <vt:lpstr>Contacting the Police</vt:lpstr>
      <vt:lpstr>Contacting the Police</vt:lpstr>
      <vt:lpstr>Contacting the Police</vt:lpstr>
      <vt:lpstr>Contacting the Police</vt:lpstr>
      <vt:lpstr>Contacting the Police</vt:lpstr>
      <vt:lpstr>Contacting the Police</vt:lpstr>
      <vt:lpstr>Aftermath of a Defensive Shooting</vt:lpstr>
      <vt:lpstr>Aftermath of a Defensive Shooting</vt:lpstr>
      <vt:lpstr>Aftermath of a Defensive Shooting</vt:lpstr>
      <vt:lpstr>Aftermath of a Defensive Shooting</vt:lpstr>
      <vt:lpstr>Aftermath of a Defensive Shooting</vt:lpstr>
      <vt:lpstr>Aftermath of a Defensive Shooting</vt:lpstr>
      <vt:lpstr>Aftermath of a Defensive Shooting</vt:lpstr>
      <vt:lpstr>Aftermath of a Defensive Shooting</vt:lpstr>
      <vt:lpstr>Summary</vt:lpstr>
      <vt:lpstr>PowerPoint Presentation</vt:lpstr>
      <vt:lpstr>NRA CCW</vt:lpstr>
      <vt:lpstr>Lesson 8 – Carry Modes and Pistol Concealment</vt:lpstr>
      <vt:lpstr>Concealed Carry Requirements</vt:lpstr>
      <vt:lpstr>Concealed Carry Requirements</vt:lpstr>
      <vt:lpstr>Concealed Carry Requirements</vt:lpstr>
      <vt:lpstr>Concealed Carry Requirements</vt:lpstr>
      <vt:lpstr>Concealed Carry Devices</vt:lpstr>
      <vt:lpstr>Concealed Carry Devices</vt:lpstr>
      <vt:lpstr>Principles of Concealed Carry</vt:lpstr>
      <vt:lpstr>Principles of Concealed Carry</vt:lpstr>
      <vt:lpstr>PowerPoint Presentation</vt:lpstr>
      <vt:lpstr>Principles of Concealed Carry</vt:lpstr>
      <vt:lpstr>Testing the Pistol Carry Device</vt:lpstr>
      <vt:lpstr>Summary</vt:lpstr>
      <vt:lpstr>What Are Your Questions?</vt:lpstr>
      <vt:lpstr>NRA CCW</vt:lpstr>
      <vt:lpstr>Lesson 9 – Firearm Cleaning and Maintenance</vt:lpstr>
      <vt:lpstr>Cleaning Equipment</vt:lpstr>
      <vt:lpstr>Cleaning a Pistol</vt:lpstr>
      <vt:lpstr>Cleaning a Pistol</vt:lpstr>
      <vt:lpstr>Cleaning a Pistol</vt:lpstr>
      <vt:lpstr>Cleaning a Pistol</vt:lpstr>
      <vt:lpstr>Cleaning a Pistol</vt:lpstr>
      <vt:lpstr>Cleaning a Pistol</vt:lpstr>
      <vt:lpstr>Cleaning a Pistol</vt:lpstr>
      <vt:lpstr>Cleaning a Pistol</vt:lpstr>
      <vt:lpstr>Cleaning a Pistol</vt:lpstr>
      <vt:lpstr>Summary</vt:lpstr>
      <vt:lpstr>What Are Your Questions?</vt:lpstr>
      <vt:lpstr>NRA CCW</vt:lpstr>
      <vt:lpstr>Lesson 10 – Sport Shooting and Training Activities</vt:lpstr>
      <vt:lpstr>Shooting Activities</vt:lpstr>
      <vt:lpstr>Additional Training Activities</vt:lpstr>
      <vt:lpstr>Summary</vt:lpstr>
      <vt:lpstr>What Are Your Questions?</vt:lpstr>
      <vt:lpstr> The NRA</vt:lpstr>
      <vt:lpstr> U. S. LawShield A Pre-Paid Legal Service Membership Company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Danielson, Diane</dc:creator>
  <cp:lastModifiedBy>Geoff Davis</cp:lastModifiedBy>
  <cp:revision>242</cp:revision>
  <cp:lastPrinted>2019-07-18T13:33:23Z</cp:lastPrinted>
  <dcterms:created xsi:type="dcterms:W3CDTF">2018-03-22T15:41:25Z</dcterms:created>
  <dcterms:modified xsi:type="dcterms:W3CDTF">2026-03-19T16:01:25Z</dcterms:modified>
</cp:coreProperties>
</file>